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0" r:id="rId35"/>
    <p:sldId id="288" r:id="rId36"/>
    <p:sldId id="291" r:id="rId37"/>
    <p:sldId id="292" r:id="rId38"/>
    <p:sldId id="293" r:id="rId3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9850686D-8DC5-412E-888B-BD6071CAE3D8}" type="datetimeFigureOut">
              <a:rPr lang="ru-RU"/>
              <a:pPr>
                <a:defRPr/>
              </a:pPr>
              <a:t>01.06.2015</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AD0C1DC1-B032-45F4-96E3-0B710F83D86F}"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A8DB2F0F-1801-403E-BD7A-A98475C972C9}" type="datetimeFigureOut">
              <a:rPr lang="ru-RU"/>
              <a:pPr>
                <a:defRPr/>
              </a:pPr>
              <a:t>01.06.2015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7CD65958-B8F3-4A5E-8821-C60EA50C5A9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3654C956-96B0-4EEE-B08E-E39D638ED83D}" type="datetimeFigureOut">
              <a:rPr lang="ru-RU"/>
              <a:pPr>
                <a:defRPr/>
              </a:pPr>
              <a:t>01.06.2015</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CE2C093-A9EB-4B9B-9B42-724A0DD0C2B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Объект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5D8205B2-DCBC-4D6F-A228-A9A76AC80CB2}" type="datetimeFigureOut">
              <a:rPr lang="ru-RU"/>
              <a:pPr>
                <a:defRPr/>
              </a:pPr>
              <a:t>01.06.2015</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F0643723-17A8-4831-AB0C-9F5623BCE822}"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B403FD3F-507E-4FB1-BF1A-E22D6731CCF4}" type="datetimeFigureOut">
              <a:rPr lang="ru-RU"/>
              <a:pPr>
                <a:defRPr/>
              </a:pPr>
              <a:t>01.06.2015</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18632BA9-D5AE-4BA5-BC11-BD69E9F1541E}"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Объект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Объект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B5163E2F-48F2-4C3F-A254-68E3DBC45C57}" type="datetimeFigureOut">
              <a:rPr lang="ru-RU"/>
              <a:pPr>
                <a:defRPr/>
              </a:pPr>
              <a:t>01.06.2015</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56EE5D9C-A056-4E6F-BC11-792F40D802A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Объект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Объект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F08BEE25-FF67-4915-BE86-6FC9D5080EEE}" type="datetimeFigureOut">
              <a:rPr lang="ru-RU"/>
              <a:pPr>
                <a:defRPr/>
              </a:pPr>
              <a:t>01.06.2015</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EB516766-FF1B-46C7-AA65-AE33A970A993}"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8E421966-60C5-44DB-A197-8AE460C56D69}" type="datetimeFigureOut">
              <a:rPr lang="ru-RU"/>
              <a:pPr>
                <a:defRPr/>
              </a:pPr>
              <a:t>01.06.2015</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A7ACF6ED-F45C-4A4E-B0AA-5804421C2642}"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33FFDF07-BBC8-4DC2-A323-DBA9B5ADDECC}" type="datetimeFigureOut">
              <a:rPr lang="ru-RU"/>
              <a:pPr>
                <a:defRPr/>
              </a:pPr>
              <a:t>01.06.2015</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DC774212-FFE0-496F-A287-B1062BEE550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Объект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E9745A41-D45B-4D56-A66A-4F823AFCF81E}" type="datetimeFigureOut">
              <a:rPr lang="ru-RU"/>
              <a:pPr>
                <a:defRPr/>
              </a:pPr>
              <a:t>01.06.2015</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7F2528EB-987A-4A75-B95C-BB0A5C8BCA4C}"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7E73C046-5C16-4302-A3A5-4D7712A6D563}" type="datetimeFigureOut">
              <a:rPr lang="ru-RU"/>
              <a:pPr>
                <a:defRPr/>
              </a:pPr>
              <a:t>01.06.2015</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C0C2127A-418F-40DD-85F2-ACF3F27F7236}"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43DC96FA-2C1C-41A1-A36B-54C80BF34795}" type="datetimeFigureOut">
              <a:rPr lang="ru-RU"/>
              <a:pPr>
                <a:defRPr/>
              </a:pPr>
              <a:t>01.06.2015</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52A40D19-A34D-4F01-BCA7-3EF1221D053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799" r:id="rId4"/>
    <p:sldLayoutId id="2147483800" r:id="rId5"/>
    <p:sldLayoutId id="2147483807" r:id="rId6"/>
    <p:sldLayoutId id="2147483801" r:id="rId7"/>
    <p:sldLayoutId id="2147483808" r:id="rId8"/>
    <p:sldLayoutId id="2147483809" r:id="rId9"/>
    <p:sldLayoutId id="2147483802" r:id="rId10"/>
    <p:sldLayoutId id="2147483803"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2AA0D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ADD7F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0C2E6"/>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1196975"/>
            <a:ext cx="6678613" cy="4248150"/>
          </a:xfrm>
        </p:spPr>
        <p:txBody>
          <a:bodyPr wrap="square" lIns="91440" tIns="45720" rIns="91440" bIns="45720" numCol="1" anchorCtr="0" compatLnSpc="1">
            <a:prstTxWarp prst="textNoShape">
              <a:avLst/>
            </a:prstTxWarp>
          </a:bodyPr>
          <a:lstStyle/>
          <a:p>
            <a:r>
              <a:rPr lang="ru-RU" sz="2600" cap="none" smtClean="0"/>
              <a:t>Дисциплина «Финансово-кредитные системы </a:t>
            </a:r>
            <a:br>
              <a:rPr lang="ru-RU" sz="2600" cap="none" smtClean="0"/>
            </a:br>
            <a:r>
              <a:rPr lang="ru-RU" sz="2600" cap="none" smtClean="0"/>
              <a:t>зарубежных стран»</a:t>
            </a:r>
            <a:br>
              <a:rPr lang="ru-RU" sz="2600" cap="none" smtClean="0"/>
            </a:br>
            <a:r>
              <a:rPr lang="ru-RU" sz="2600" cap="none" smtClean="0"/>
              <a:t>Преподаватель: Шердакова Т.А., ассистент кафедры финансов и кредита</a:t>
            </a:r>
            <a:br>
              <a:rPr lang="ru-RU" sz="2600" cap="none" smtClean="0"/>
            </a:br>
            <a:r>
              <a:rPr lang="ru-RU" sz="2600" cap="none" smtClean="0"/>
              <a:t>Тема лекции: «Финансово-кредитная система США»</a:t>
            </a:r>
            <a:br>
              <a:rPr lang="ru-RU" sz="2600" cap="none" smtClean="0"/>
            </a:br>
            <a:r>
              <a:rPr lang="ru-RU" sz="2600" cap="none" smtClean="0"/>
              <a:t>Специальность: «Финансы и кредит»</a:t>
            </a:r>
            <a:br>
              <a:rPr lang="ru-RU" sz="2600" cap="none" smtClean="0"/>
            </a:br>
            <a:r>
              <a:rPr lang="ru-RU" sz="2600" cap="none" smtClean="0"/>
              <a:t>Курс: 2 курс</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4000" b="1" dirty="0" smtClean="0"/>
              <a:t>ФРС-</a:t>
            </a:r>
            <a:endParaRPr lang="ru-RU" sz="4000" b="1" dirty="0"/>
          </a:p>
        </p:txBody>
      </p:sp>
      <p:sp>
        <p:nvSpPr>
          <p:cNvPr id="22530" name="Объект 2"/>
          <p:cNvSpPr>
            <a:spLocks noGrp="1"/>
          </p:cNvSpPr>
          <p:nvPr>
            <p:ph sz="quarter" idx="1"/>
          </p:nvPr>
        </p:nvSpPr>
        <p:spPr>
          <a:xfrm>
            <a:off x="457200" y="1600200"/>
            <a:ext cx="7467600" cy="4873625"/>
          </a:xfrm>
        </p:spPr>
        <p:txBody>
          <a:bodyPr/>
          <a:lstStyle/>
          <a:p>
            <a:pPr marL="0" indent="0">
              <a:buFont typeface="Wingdings" pitchFamily="2" charset="2"/>
              <a:buNone/>
            </a:pPr>
            <a:r>
              <a:rPr lang="ru-RU" sz="3200" smtClean="0"/>
              <a:t>это прежде всего банк банков; коммерческие банки держат там свои денежные депозиты и осуществляют взаимные платежи через переводы средств с этих депозитов.</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Объект 4"/>
          <p:cNvSpPr>
            <a:spLocks noGrp="1"/>
          </p:cNvSpPr>
          <p:nvPr>
            <p:ph sz="quarter" idx="1"/>
          </p:nvPr>
        </p:nvSpPr>
        <p:spPr>
          <a:xfrm>
            <a:off x="323850" y="188913"/>
            <a:ext cx="7993063" cy="5400675"/>
          </a:xfrm>
        </p:spPr>
        <p:txBody>
          <a:bodyPr/>
          <a:lstStyle/>
          <a:p>
            <a:pPr marL="0" indent="0">
              <a:buFont typeface="Wingdings" pitchFamily="2" charset="2"/>
              <a:buNone/>
            </a:pPr>
            <a:r>
              <a:rPr lang="ru-RU" sz="2800" smtClean="0"/>
              <a:t>Федеральные резервные банкноты являются основной частью пассива (пяти и десятидолларовые банкноты), их можно рассматривать в качестве своеобразных векселей. По ним ФРС не платит процентов. Право эмиссии основной массы бумажных денег, предоставленное Конгрессом, это исключительно высокая привилегия ФРС.</a:t>
            </a:r>
          </a:p>
        </p:txBody>
      </p:sp>
      <p:pic>
        <p:nvPicPr>
          <p:cNvPr id="23554" name="Объект 6"/>
          <p:cNvPicPr>
            <a:picLocks noGrp="1" noChangeAspect="1"/>
          </p:cNvPicPr>
          <p:nvPr>
            <p:ph sz="quarter" idx="2"/>
          </p:nvPr>
        </p:nvPicPr>
        <p:blipFill>
          <a:blip r:embed="rId2"/>
          <a:srcRect/>
          <a:stretch>
            <a:fillRect/>
          </a:stretch>
        </p:blipFill>
        <p:spPr>
          <a:xfrm>
            <a:off x="4932363" y="3876675"/>
            <a:ext cx="3859212" cy="2949575"/>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auto">
              <a:spcAft>
                <a:spcPts val="0"/>
              </a:spcAft>
              <a:defRPr/>
            </a:pPr>
            <a:r>
              <a:rPr lang="ru-RU" sz="3600" dirty="0"/>
              <a:t>Большая часть денежной </a:t>
            </a:r>
            <a:r>
              <a:rPr lang="ru-RU" sz="3600" dirty="0" smtClean="0"/>
              <a:t>массы -</a:t>
            </a:r>
            <a:endParaRPr lang="ru-RU" sz="3600" dirty="0"/>
          </a:p>
        </p:txBody>
      </p:sp>
      <p:sp>
        <p:nvSpPr>
          <p:cNvPr id="24578" name="Объект 2"/>
          <p:cNvSpPr>
            <a:spLocks noGrp="1"/>
          </p:cNvSpPr>
          <p:nvPr>
            <p:ph sz="quarter" idx="1"/>
          </p:nvPr>
        </p:nvSpPr>
        <p:spPr>
          <a:xfrm>
            <a:off x="457200" y="1600200"/>
            <a:ext cx="7467600" cy="4873625"/>
          </a:xfrm>
        </p:spPr>
        <p:txBody>
          <a:bodyPr/>
          <a:lstStyle/>
          <a:p>
            <a:pPr marL="0" indent="0">
              <a:buFont typeface="Wingdings" pitchFamily="2" charset="2"/>
              <a:buNone/>
            </a:pPr>
            <a:r>
              <a:rPr lang="ru-RU" sz="3200" smtClean="0"/>
              <a:t>это пассивы (чековые депозиты) банков, т.е. их долговые обязательства. Когда банки увеличивают свои резервы, а общий объем денежной массы остается на постоянном уровне, количество денег в обращении уменьшается.</a:t>
            </a:r>
          </a:p>
          <a:p>
            <a:pPr marL="0" indent="0">
              <a:buFont typeface="Wingdings" pitchFamily="2" charset="2"/>
              <a:buNone/>
            </a:pPr>
            <a:endParaRPr lang="ru-RU"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900"/>
          </a:xfrm>
        </p:spPr>
        <p:txBody>
          <a:bodyPr/>
          <a:lstStyle/>
          <a:p>
            <a:pPr fontAlgn="auto">
              <a:spcAft>
                <a:spcPts val="0"/>
              </a:spcAft>
              <a:defRPr/>
            </a:pPr>
            <a:r>
              <a:rPr lang="ru-RU" sz="3600" dirty="0"/>
              <a:t>Учетная ставка -</a:t>
            </a:r>
          </a:p>
        </p:txBody>
      </p:sp>
      <p:sp>
        <p:nvSpPr>
          <p:cNvPr id="25602" name="Объект 2"/>
          <p:cNvSpPr>
            <a:spLocks noGrp="1"/>
          </p:cNvSpPr>
          <p:nvPr>
            <p:ph sz="quarter" idx="1"/>
          </p:nvPr>
        </p:nvSpPr>
        <p:spPr>
          <a:xfrm>
            <a:off x="457200" y="1196975"/>
            <a:ext cx="7931150" cy="5276850"/>
          </a:xfrm>
        </p:spPr>
        <p:txBody>
          <a:bodyPr/>
          <a:lstStyle/>
          <a:p>
            <a:pPr marL="0" indent="0">
              <a:buFont typeface="Wingdings" pitchFamily="2" charset="2"/>
              <a:buNone/>
            </a:pPr>
            <a:r>
              <a:rPr lang="ru-RU" sz="2800" smtClean="0"/>
              <a:t>это процент, под который ФРС предоставляет банкам кредит для покрытия временного недостатка обязательных резервов. Она рассматривается как один из главных инструментов регулирования денежной массы, представляя собой "среднюю ставку" для всех 12 федеральных резервных банков.</a:t>
            </a:r>
          </a:p>
          <a:p>
            <a:pPr marL="0" indent="0">
              <a:buFont typeface="Wingdings" pitchFamily="2" charset="2"/>
              <a:buNone/>
            </a:pPr>
            <a:endParaRPr lang="ru-RU"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ъект 2"/>
          <p:cNvSpPr>
            <a:spLocks noGrp="1"/>
          </p:cNvSpPr>
          <p:nvPr>
            <p:ph sz="quarter" idx="1"/>
          </p:nvPr>
        </p:nvSpPr>
        <p:spPr>
          <a:xfrm>
            <a:off x="539750" y="476250"/>
            <a:ext cx="7467600" cy="5689600"/>
          </a:xfrm>
        </p:spPr>
        <p:txBody>
          <a:bodyPr/>
          <a:lstStyle/>
          <a:p>
            <a:pPr marL="0" indent="0">
              <a:buFont typeface="Wingdings" pitchFamily="2" charset="2"/>
              <a:buNone/>
            </a:pPr>
            <a:r>
              <a:rPr lang="ru-RU" sz="3200" smtClean="0"/>
              <a:t>Учетная политика ФРС заключается в варьировании условий предоставления банкам кредитов. Во всех случаях кредиты должны иметь достаточное обеспечение со стороны банков в целях уменьшения риска потери кредитов ФРС и в конечном счете для защиты налогоплательщика, так как доходы ФРС за вычетом этих потерь поступают в казначейство.</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188" y="1773238"/>
            <a:ext cx="7777162" cy="2663825"/>
          </a:xfrm>
        </p:spPr>
        <p:txBody>
          <a:bodyPr/>
          <a:lstStyle/>
          <a:p>
            <a:pPr fontAlgn="auto">
              <a:spcAft>
                <a:spcPts val="0"/>
              </a:spcAft>
              <a:defRPr/>
            </a:pPr>
            <a:r>
              <a:rPr lang="ru-RU" sz="4000" b="1" dirty="0"/>
              <a:t>Методы государственного регулирования финансового рынка США</a:t>
            </a:r>
            <a:r>
              <a:rPr lang="ru-RU" dirty="0"/>
              <a:t/>
            </a:r>
            <a:br>
              <a:rPr lang="ru-RU" dirty="0"/>
            </a:b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3200" dirty="0"/>
              <a:t>Методы прямого воздействия включают:</a:t>
            </a:r>
          </a:p>
        </p:txBody>
      </p:sp>
      <p:sp>
        <p:nvSpPr>
          <p:cNvPr id="28674" name="Объект 2"/>
          <p:cNvSpPr>
            <a:spLocks noGrp="1"/>
          </p:cNvSpPr>
          <p:nvPr>
            <p:ph sz="quarter" idx="1"/>
          </p:nvPr>
        </p:nvSpPr>
        <p:spPr>
          <a:xfrm>
            <a:off x="457200" y="1600200"/>
            <a:ext cx="7467600" cy="4873625"/>
          </a:xfrm>
        </p:spPr>
        <p:txBody>
          <a:bodyPr/>
          <a:lstStyle/>
          <a:p>
            <a:r>
              <a:rPr lang="ru-RU" sz="2800" smtClean="0"/>
              <a:t>весь комплекс законотворческой деятельности Конгресса США по этому направлению;</a:t>
            </a:r>
          </a:p>
          <a:p>
            <a:r>
              <a:rPr lang="ru-RU" sz="2800" smtClean="0"/>
              <a:t>постановления и распоряжения органов исполнительной власти по данному вопросу;</a:t>
            </a:r>
          </a:p>
          <a:p>
            <a:r>
              <a:rPr lang="ru-RU" sz="2800" smtClean="0"/>
              <a:t>меры, принимаемые по своим секторам Комиссией по ценным бумагам и биржам и Комиссией по торговле товарными фьючерсами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2800" dirty="0"/>
              <a:t>Методы косвенного государственного регулирования осуществляют:</a:t>
            </a:r>
          </a:p>
        </p:txBody>
      </p:sp>
      <p:sp>
        <p:nvSpPr>
          <p:cNvPr id="29698" name="Объект 2"/>
          <p:cNvSpPr>
            <a:spLocks noGrp="1"/>
          </p:cNvSpPr>
          <p:nvPr>
            <p:ph sz="quarter" idx="1"/>
          </p:nvPr>
        </p:nvSpPr>
        <p:spPr>
          <a:xfrm>
            <a:off x="323850" y="1628775"/>
            <a:ext cx="3743325" cy="5003800"/>
          </a:xfrm>
        </p:spPr>
        <p:txBody>
          <a:bodyPr/>
          <a:lstStyle/>
          <a:p>
            <a:r>
              <a:rPr lang="ru-RU" sz="2800" smtClean="0"/>
              <a:t>Совет управляющих ФРС;</a:t>
            </a:r>
          </a:p>
          <a:p>
            <a:r>
              <a:rPr lang="ru-RU" sz="2800" smtClean="0"/>
              <a:t>Министерство финансов и упомянутые комиссии</a:t>
            </a:r>
          </a:p>
        </p:txBody>
      </p:sp>
      <p:pic>
        <p:nvPicPr>
          <p:cNvPr id="29699" name="Объект 4"/>
          <p:cNvPicPr>
            <a:picLocks noGrp="1" noChangeAspect="1"/>
          </p:cNvPicPr>
          <p:nvPr>
            <p:ph sz="quarter" idx="2"/>
          </p:nvPr>
        </p:nvPicPr>
        <p:blipFill>
          <a:blip r:embed="rId2"/>
          <a:srcRect/>
          <a:stretch>
            <a:fillRect/>
          </a:stretch>
        </p:blipFill>
        <p:spPr>
          <a:xfrm>
            <a:off x="3419475" y="3152775"/>
            <a:ext cx="5276850" cy="3589338"/>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115888"/>
            <a:ext cx="7467600" cy="941387"/>
          </a:xfrm>
        </p:spPr>
        <p:txBody>
          <a:bodyPr>
            <a:normAutofit fontScale="90000"/>
          </a:bodyPr>
          <a:lstStyle/>
          <a:p>
            <a:pPr fontAlgn="auto">
              <a:spcAft>
                <a:spcPts val="0"/>
              </a:spcAft>
              <a:defRPr/>
            </a:pPr>
            <a:r>
              <a:rPr lang="ru-RU" dirty="0"/>
              <a:t>В систему методов косвенного воздействия входят:</a:t>
            </a:r>
          </a:p>
        </p:txBody>
      </p:sp>
      <p:sp>
        <p:nvSpPr>
          <p:cNvPr id="30722" name="Объект 2"/>
          <p:cNvSpPr>
            <a:spLocks noGrp="1"/>
          </p:cNvSpPr>
          <p:nvPr>
            <p:ph sz="quarter" idx="1"/>
          </p:nvPr>
        </p:nvSpPr>
        <p:spPr>
          <a:xfrm>
            <a:off x="457200" y="1125538"/>
            <a:ext cx="7467600" cy="5348287"/>
          </a:xfrm>
        </p:spPr>
        <p:txBody>
          <a:bodyPr/>
          <a:lstStyle/>
          <a:p>
            <a:r>
              <a:rPr lang="ru-RU" smtClean="0"/>
              <a:t>контроль за денежной массой в обращении и объемом кредитов с помощью влияния на учетные ставки;</a:t>
            </a:r>
          </a:p>
          <a:p>
            <a:r>
              <a:rPr lang="ru-RU" smtClean="0"/>
              <a:t>налоговая политика государства;</a:t>
            </a:r>
          </a:p>
          <a:p>
            <a:r>
              <a:rPr lang="ru-RU" smtClean="0"/>
              <a:t>гарантии правительства по депозитам, кредитам, займам частного сектора и т.п.;</a:t>
            </a:r>
          </a:p>
          <a:p>
            <a:r>
              <a:rPr lang="ru-RU" smtClean="0"/>
              <a:t>экономические мероприятия государства внешнеполитические мероприятия государства выход государства на рынки ссудных капиталов, создающий прямую конкуренцию за кредиты между государством и корпорациями.</a:t>
            </a:r>
          </a:p>
          <a:p>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188" y="1341438"/>
            <a:ext cx="7467600" cy="3375025"/>
          </a:xfrm>
        </p:spPr>
        <p:txBody>
          <a:bodyPr>
            <a:noAutofit/>
          </a:bodyPr>
          <a:lstStyle/>
          <a:p>
            <a:pPr fontAlgn="auto">
              <a:spcAft>
                <a:spcPts val="0"/>
              </a:spcAft>
              <a:defRPr/>
            </a:pPr>
            <a:r>
              <a:rPr lang="ru-RU" sz="4000" b="1" dirty="0"/>
              <a:t>Коммерческие, инвестиционные банки США и другие финансовые институты</a:t>
            </a:r>
            <a:r>
              <a:rPr lang="ru-RU" sz="4000" dirty="0"/>
              <a:t/>
            </a:r>
            <a:br>
              <a:rPr lang="ru-RU" sz="4000" dirty="0"/>
            </a:br>
            <a:endParaRPr lang="ru-RU"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42888"/>
            <a:ext cx="7467600" cy="1143001"/>
          </a:xfrm>
        </p:spPr>
        <p:txBody>
          <a:bodyPr/>
          <a:lstStyle/>
          <a:p>
            <a:pPr fontAlgn="auto">
              <a:spcAft>
                <a:spcPts val="0"/>
              </a:spcAft>
              <a:defRPr/>
            </a:pPr>
            <a:r>
              <a:rPr lang="ru-RU" sz="5400" dirty="0" smtClean="0"/>
              <a:t>План:</a:t>
            </a:r>
            <a:endParaRPr lang="ru-RU" sz="5400" dirty="0"/>
          </a:p>
        </p:txBody>
      </p:sp>
      <p:sp>
        <p:nvSpPr>
          <p:cNvPr id="3" name="Объект 2"/>
          <p:cNvSpPr>
            <a:spLocks noGrp="1"/>
          </p:cNvSpPr>
          <p:nvPr>
            <p:ph sz="quarter" idx="1"/>
          </p:nvPr>
        </p:nvSpPr>
        <p:spPr>
          <a:xfrm>
            <a:off x="468313" y="1125538"/>
            <a:ext cx="7467600" cy="5616575"/>
          </a:xfrm>
        </p:spPr>
        <p:txBody>
          <a:bodyPr>
            <a:normAutofit fontScale="92500" lnSpcReduction="20000"/>
          </a:bodyPr>
          <a:lstStyle/>
          <a:p>
            <a:pPr marL="274320" indent="-274320" fontAlgn="auto">
              <a:spcAft>
                <a:spcPts val="0"/>
              </a:spcAft>
              <a:buFont typeface="Wingdings"/>
              <a:buChar char=""/>
              <a:defRPr/>
            </a:pPr>
            <a:r>
              <a:rPr lang="ru-RU" sz="3000" dirty="0"/>
              <a:t>Общая характеристика финансовой системы США</a:t>
            </a:r>
          </a:p>
          <a:p>
            <a:pPr marL="274320" indent="-274320" fontAlgn="auto">
              <a:spcAft>
                <a:spcPts val="0"/>
              </a:spcAft>
              <a:buFont typeface="Wingdings"/>
              <a:buChar char=""/>
              <a:defRPr/>
            </a:pPr>
            <a:r>
              <a:rPr lang="ru-RU" sz="3000" dirty="0"/>
              <a:t>Федеральная резервная система и кредитно-денежная политика правительства США</a:t>
            </a:r>
          </a:p>
          <a:p>
            <a:pPr marL="274320" indent="-274320" fontAlgn="auto">
              <a:spcAft>
                <a:spcPts val="0"/>
              </a:spcAft>
              <a:buFont typeface="Wingdings"/>
              <a:buChar char=""/>
              <a:defRPr/>
            </a:pPr>
            <a:r>
              <a:rPr lang="ru-RU" sz="3000" dirty="0"/>
              <a:t>Функции Федеральной резервной системы и инструменты их реализации</a:t>
            </a:r>
          </a:p>
          <a:p>
            <a:pPr marL="274320" indent="-274320" fontAlgn="auto">
              <a:spcAft>
                <a:spcPts val="0"/>
              </a:spcAft>
              <a:buFont typeface="Wingdings"/>
              <a:buChar char=""/>
              <a:defRPr/>
            </a:pPr>
            <a:r>
              <a:rPr lang="ru-RU" sz="3000" dirty="0"/>
              <a:t>Методы государственного регулирования финансового рынка США</a:t>
            </a:r>
          </a:p>
          <a:p>
            <a:pPr marL="274320" indent="-274320" fontAlgn="auto">
              <a:spcAft>
                <a:spcPts val="0"/>
              </a:spcAft>
              <a:buFont typeface="Wingdings"/>
              <a:buChar char=""/>
              <a:defRPr/>
            </a:pPr>
            <a:r>
              <a:rPr lang="ru-RU" sz="3000" dirty="0"/>
              <a:t>Коммерческие, инвестиционные банки США и другие финансовые </a:t>
            </a:r>
            <a:r>
              <a:rPr lang="ru-RU" sz="3000" dirty="0" smtClean="0"/>
              <a:t>институты</a:t>
            </a:r>
          </a:p>
          <a:p>
            <a:pPr marL="274320" indent="-274320" fontAlgn="auto">
              <a:spcAft>
                <a:spcPts val="0"/>
              </a:spcAft>
              <a:buFont typeface="Wingdings"/>
              <a:buChar char=""/>
              <a:defRPr/>
            </a:pPr>
            <a:r>
              <a:rPr lang="ru-RU" sz="3000" dirty="0"/>
              <a:t>Рынки капитала в США</a:t>
            </a:r>
          </a:p>
          <a:p>
            <a:pPr marL="274320" indent="-274320" fontAlgn="auto">
              <a:spcAft>
                <a:spcPts val="0"/>
              </a:spcAft>
              <a:buFont typeface="Wingdings"/>
              <a:buChar char=""/>
              <a:defRPr/>
            </a:pPr>
            <a:r>
              <a:rPr lang="ru-RU" sz="3000" dirty="0"/>
              <a:t>Налоговая система США</a:t>
            </a:r>
          </a:p>
          <a:p>
            <a:pPr marL="274320" indent="-274320" fontAlgn="auto">
              <a:spcAft>
                <a:spcPts val="0"/>
              </a:spcAft>
              <a:buFont typeface="Wingdings"/>
              <a:buChar char=""/>
              <a:defRPr/>
            </a:pPr>
            <a:endParaRPr lang="ru-RU" dirty="0"/>
          </a:p>
          <a:p>
            <a:pPr marL="274320" indent="-274320" fontAlgn="auto">
              <a:spcAft>
                <a:spcPts val="0"/>
              </a:spcAft>
              <a:buFont typeface="Wingdings"/>
              <a:buChar char=""/>
              <a:defRPr/>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8488" cy="1143000"/>
          </a:xfrm>
        </p:spPr>
        <p:txBody>
          <a:bodyPr/>
          <a:lstStyle/>
          <a:p>
            <a:pPr fontAlgn="auto">
              <a:spcAft>
                <a:spcPts val="0"/>
              </a:spcAft>
              <a:defRPr/>
            </a:pPr>
            <a:r>
              <a:rPr lang="ru-RU" dirty="0"/>
              <a:t>Помимо коммерческих банков финансовые институты США включают:</a:t>
            </a:r>
          </a:p>
        </p:txBody>
      </p:sp>
      <p:sp>
        <p:nvSpPr>
          <p:cNvPr id="32770" name="Объект 2"/>
          <p:cNvSpPr>
            <a:spLocks noGrp="1"/>
          </p:cNvSpPr>
          <p:nvPr>
            <p:ph sz="quarter" idx="1"/>
          </p:nvPr>
        </p:nvSpPr>
        <p:spPr>
          <a:xfrm>
            <a:off x="457200" y="1600200"/>
            <a:ext cx="7467600" cy="4873625"/>
          </a:xfrm>
        </p:spPr>
        <p:txBody>
          <a:bodyPr/>
          <a:lstStyle/>
          <a:p>
            <a:r>
              <a:rPr lang="ru-RU" smtClean="0"/>
              <a:t>депозитные учреждения (сберегательные и кредитные организации);</a:t>
            </a:r>
          </a:p>
          <a:p>
            <a:r>
              <a:rPr lang="ru-RU" smtClean="0"/>
              <a:t>страховые компании (по страхованию жизни, имущества);</a:t>
            </a:r>
          </a:p>
          <a:p>
            <a:r>
              <a:rPr lang="ru-RU" smtClean="0"/>
              <a:t>пенсионные фонды;</a:t>
            </a:r>
          </a:p>
          <a:p>
            <a:r>
              <a:rPr lang="ru-RU" smtClean="0"/>
              <a:t> другие учреждения (инвестиционные корпорации, взаимные фонды).</a:t>
            </a:r>
          </a:p>
          <a:p>
            <a:endParaRPr lang="ru-RU"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650" y="2565400"/>
            <a:ext cx="7467600" cy="1430338"/>
          </a:xfrm>
        </p:spPr>
        <p:txBody>
          <a:bodyPr/>
          <a:lstStyle/>
          <a:p>
            <a:pPr fontAlgn="auto">
              <a:spcAft>
                <a:spcPts val="0"/>
              </a:spcAft>
              <a:defRPr/>
            </a:pPr>
            <a:r>
              <a:rPr lang="ru-RU" sz="4000" b="1" dirty="0"/>
              <a:t>Рынки капитала в США</a:t>
            </a:r>
            <a:r>
              <a:rPr lang="ru-RU" sz="4000" dirty="0"/>
              <a:t/>
            </a:r>
            <a:br>
              <a:rPr lang="ru-RU" sz="4000" dirty="0"/>
            </a:br>
            <a:endParaRPr lang="ru-RU" sz="4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3200" dirty="0"/>
              <a:t>В США </a:t>
            </a:r>
            <a:r>
              <a:rPr lang="ru-RU" sz="3200" dirty="0" smtClean="0"/>
              <a:t>существуют:</a:t>
            </a:r>
            <a:endParaRPr lang="ru-RU" sz="3200" dirty="0"/>
          </a:p>
        </p:txBody>
      </p:sp>
      <p:sp>
        <p:nvSpPr>
          <p:cNvPr id="34818" name="Объект 2"/>
          <p:cNvSpPr>
            <a:spLocks noGrp="1"/>
          </p:cNvSpPr>
          <p:nvPr>
            <p:ph sz="quarter" idx="1"/>
          </p:nvPr>
        </p:nvSpPr>
        <p:spPr/>
        <p:txBody>
          <a:bodyPr/>
          <a:lstStyle/>
          <a:p>
            <a:r>
              <a:rPr lang="ru-RU" sz="3200" smtClean="0"/>
              <a:t>долгосрочные рынки капитала;</a:t>
            </a:r>
          </a:p>
          <a:p>
            <a:r>
              <a:rPr lang="ru-RU" sz="3200" smtClean="0"/>
              <a:t>краткосрочные рынки капитала.</a:t>
            </a:r>
          </a:p>
        </p:txBody>
      </p:sp>
      <p:pic>
        <p:nvPicPr>
          <p:cNvPr id="34819" name="Объект 4"/>
          <p:cNvPicPr>
            <a:picLocks noGrp="1" noChangeAspect="1"/>
          </p:cNvPicPr>
          <p:nvPr>
            <p:ph sz="quarter" idx="2"/>
          </p:nvPr>
        </p:nvPicPr>
        <p:blipFill>
          <a:blip r:embed="rId2"/>
          <a:srcRect/>
          <a:stretch>
            <a:fillRect/>
          </a:stretch>
        </p:blipFill>
        <p:spPr>
          <a:xfrm>
            <a:off x="4140200" y="3357563"/>
            <a:ext cx="4572000" cy="342900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Рынок долгосрочного ссудного капитала включает:</a:t>
            </a:r>
          </a:p>
        </p:txBody>
      </p:sp>
      <p:sp>
        <p:nvSpPr>
          <p:cNvPr id="3" name="Объект 2"/>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ru-RU" sz="2800" dirty="0"/>
              <a:t>рынок государственных бумаг (фондовая биржа</a:t>
            </a:r>
            <a:r>
              <a:rPr lang="ru-RU" sz="2800" dirty="0" smtClean="0"/>
              <a:t>);</a:t>
            </a:r>
          </a:p>
          <a:p>
            <a:pPr marL="274320" indent="-274320" fontAlgn="auto">
              <a:spcAft>
                <a:spcPts val="0"/>
              </a:spcAft>
              <a:buFont typeface="Wingdings"/>
              <a:buChar char=""/>
              <a:defRPr/>
            </a:pPr>
            <a:r>
              <a:rPr lang="ru-RU" sz="2800" dirty="0" smtClean="0"/>
              <a:t>рынки </a:t>
            </a:r>
            <a:r>
              <a:rPr lang="ru-RU" sz="2800" dirty="0"/>
              <a:t>промышленных, иностранных и государственных </a:t>
            </a:r>
            <a:r>
              <a:rPr lang="ru-RU" sz="2800" dirty="0" smtClean="0"/>
              <a:t>облигаций;</a:t>
            </a:r>
          </a:p>
          <a:p>
            <a:pPr marL="274320" indent="-274320" fontAlgn="auto">
              <a:spcAft>
                <a:spcPts val="0"/>
              </a:spcAft>
              <a:buFont typeface="Wingdings"/>
              <a:buChar char=""/>
              <a:defRPr/>
            </a:pPr>
            <a:r>
              <a:rPr lang="ru-RU" sz="2800" dirty="0" smtClean="0"/>
              <a:t>ипотечный рынок;</a:t>
            </a:r>
          </a:p>
          <a:p>
            <a:pPr marL="274320" indent="-274320" fontAlgn="auto">
              <a:spcAft>
                <a:spcPts val="0"/>
              </a:spcAft>
              <a:buFont typeface="Wingdings"/>
              <a:buChar char=""/>
              <a:defRPr/>
            </a:pPr>
            <a:r>
              <a:rPr lang="ru-RU" sz="2800" dirty="0" smtClean="0"/>
              <a:t> </a:t>
            </a:r>
            <a:r>
              <a:rPr lang="ru-RU" sz="2800" dirty="0"/>
              <a:t>потребительский кредит.</a:t>
            </a:r>
          </a:p>
          <a:p>
            <a:pPr marL="0" indent="0" fontAlgn="auto">
              <a:spcAft>
                <a:spcPts val="0"/>
              </a:spcAft>
              <a:buFont typeface="Wingdings"/>
              <a:buNone/>
              <a:defRPr/>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Краткосрочный рынок </a:t>
            </a:r>
            <a:r>
              <a:rPr lang="ru-RU" dirty="0" smtClean="0"/>
              <a:t>включает рынки:</a:t>
            </a:r>
            <a:endParaRPr lang="ru-RU" dirty="0"/>
          </a:p>
        </p:txBody>
      </p:sp>
      <p:sp>
        <p:nvSpPr>
          <p:cNvPr id="36866" name="Объект 2"/>
          <p:cNvSpPr>
            <a:spLocks noGrp="1"/>
          </p:cNvSpPr>
          <p:nvPr>
            <p:ph sz="quarter" idx="1"/>
          </p:nvPr>
        </p:nvSpPr>
        <p:spPr>
          <a:xfrm>
            <a:off x="457200" y="1600200"/>
            <a:ext cx="8147050" cy="4873625"/>
          </a:xfrm>
        </p:spPr>
        <p:txBody>
          <a:bodyPr/>
          <a:lstStyle/>
          <a:p>
            <a:r>
              <a:rPr lang="ru-RU" sz="2800" smtClean="0"/>
              <a:t>как денежный (рынок краткосрочного капитала);</a:t>
            </a:r>
          </a:p>
          <a:p>
            <a:r>
              <a:rPr lang="ru-RU" sz="2800" smtClean="0"/>
              <a:t>валютный;</a:t>
            </a:r>
          </a:p>
          <a:p>
            <a:r>
              <a:rPr lang="ru-RU" sz="2800" smtClean="0"/>
              <a:t>финансовый по сделкам на срок (рынок опционов);</a:t>
            </a:r>
          </a:p>
          <a:p>
            <a:r>
              <a:rPr lang="ru-RU" sz="2800" smtClean="0"/>
              <a:t>фьючерсный;</a:t>
            </a:r>
          </a:p>
          <a:p>
            <a:r>
              <a:rPr lang="ru-RU" sz="2800" smtClean="0"/>
              <a:t>своповый.</a:t>
            </a:r>
          </a:p>
          <a:p>
            <a:endParaRPr lang="ru-R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850" y="188913"/>
            <a:ext cx="7467600" cy="922337"/>
          </a:xfrm>
        </p:spPr>
        <p:txBody>
          <a:bodyPr/>
          <a:lstStyle/>
          <a:p>
            <a:pPr fontAlgn="auto">
              <a:spcAft>
                <a:spcPts val="0"/>
              </a:spcAft>
              <a:defRPr/>
            </a:pPr>
            <a:r>
              <a:rPr lang="ru-RU" sz="3600" dirty="0"/>
              <a:t>Рынок ценных </a:t>
            </a:r>
            <a:r>
              <a:rPr lang="ru-RU" sz="3600" dirty="0" smtClean="0"/>
              <a:t>бумаг-</a:t>
            </a:r>
            <a:endParaRPr lang="ru-RU" sz="3600" dirty="0"/>
          </a:p>
        </p:txBody>
      </p:sp>
      <p:sp>
        <p:nvSpPr>
          <p:cNvPr id="37890" name="Объект 2"/>
          <p:cNvSpPr>
            <a:spLocks noGrp="1"/>
          </p:cNvSpPr>
          <p:nvPr>
            <p:ph sz="quarter" idx="1"/>
          </p:nvPr>
        </p:nvSpPr>
        <p:spPr>
          <a:xfrm>
            <a:off x="250825" y="1195388"/>
            <a:ext cx="8469313" cy="5402262"/>
          </a:xfrm>
        </p:spPr>
        <p:txBody>
          <a:bodyPr/>
          <a:lstStyle/>
          <a:p>
            <a:pPr marL="0" indent="0">
              <a:buFont typeface="Wingdings" pitchFamily="2" charset="2"/>
              <a:buNone/>
            </a:pPr>
            <a:r>
              <a:rPr lang="ru-RU" sz="2800" smtClean="0"/>
              <a:t>это наиболее чувствительная сфера свободного рынка (рыночной экономики), которая отражает глубинные процессы, происходящие в национальных экономиках (и в мировой экономике).</a:t>
            </a:r>
          </a:p>
        </p:txBody>
      </p:sp>
      <p:pic>
        <p:nvPicPr>
          <p:cNvPr id="37891" name="Рисунок 6"/>
          <p:cNvPicPr>
            <a:picLocks noChangeAspect="1"/>
          </p:cNvPicPr>
          <p:nvPr/>
        </p:nvPicPr>
        <p:blipFill>
          <a:blip r:embed="rId2"/>
          <a:srcRect/>
          <a:stretch>
            <a:fillRect/>
          </a:stretch>
        </p:blipFill>
        <p:spPr bwMode="auto">
          <a:xfrm>
            <a:off x="3419475" y="3011488"/>
            <a:ext cx="5300663" cy="3827462"/>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288" y="549275"/>
            <a:ext cx="8064500" cy="5759450"/>
          </a:xfrm>
        </p:spPr>
        <p:txBody>
          <a:bodyPr>
            <a:normAutofit/>
          </a:bodyPr>
          <a:lstStyle/>
          <a:p>
            <a:pPr marL="0" indent="0" fontAlgn="auto">
              <a:spcAft>
                <a:spcPts val="0"/>
              </a:spcAft>
              <a:buFont typeface="Wingdings"/>
              <a:buNone/>
              <a:defRPr/>
            </a:pPr>
            <a:r>
              <a:rPr lang="ru-RU" sz="2900" dirty="0"/>
              <a:t>Второй крупнейший сектор рынка капитала - ипотечный рынок (вторичный рынок закладных), соответствующий более 70% ВНП в конце 1990-х годов. Закладные по жилью соответствуют большей части непогашенного долга, хотя правительственные агентства типа Государственной национальной ассоциации ипотечного кредита и др. выпустили огромное количество ценных бумаг, обеспеченных закладными.</a:t>
            </a:r>
          </a:p>
          <a:p>
            <a:pPr marL="274320" indent="-274320" fontAlgn="auto">
              <a:spcAft>
                <a:spcPts val="0"/>
              </a:spcAft>
              <a:buFont typeface="Wingdings"/>
              <a:buChar char=""/>
              <a:defRPr/>
            </a:pPr>
            <a:endParaRPr lang="ru-RU"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Объект 2"/>
          <p:cNvSpPr>
            <a:spLocks noGrp="1"/>
          </p:cNvSpPr>
          <p:nvPr>
            <p:ph sz="quarter" idx="1"/>
          </p:nvPr>
        </p:nvSpPr>
        <p:spPr>
          <a:xfrm>
            <a:off x="250825" y="549275"/>
            <a:ext cx="7993063" cy="4873625"/>
          </a:xfrm>
        </p:spPr>
        <p:txBody>
          <a:bodyPr/>
          <a:lstStyle/>
          <a:p>
            <a:pPr marL="0" indent="0">
              <a:buFont typeface="Wingdings" pitchFamily="2" charset="2"/>
              <a:buNone/>
            </a:pPr>
            <a:r>
              <a:rPr lang="ru-RU" sz="3200" smtClean="0"/>
              <a:t>Третьим крупнейшим заемщиком является Государственное казначейство, роль которого выполняет Министерство финансов США.</a:t>
            </a:r>
          </a:p>
        </p:txBody>
      </p:sp>
      <p:pic>
        <p:nvPicPr>
          <p:cNvPr id="39938" name="Рисунок 3"/>
          <p:cNvPicPr>
            <a:picLocks noChangeAspect="1"/>
          </p:cNvPicPr>
          <p:nvPr/>
        </p:nvPicPr>
        <p:blipFill>
          <a:blip r:embed="rId2"/>
          <a:srcRect/>
          <a:stretch>
            <a:fillRect/>
          </a:stretch>
        </p:blipFill>
        <p:spPr bwMode="auto">
          <a:xfrm>
            <a:off x="395288" y="3429000"/>
            <a:ext cx="8272462" cy="2808288"/>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Объект 2"/>
          <p:cNvSpPr>
            <a:spLocks noGrp="1"/>
          </p:cNvSpPr>
          <p:nvPr>
            <p:ph sz="quarter" idx="1"/>
          </p:nvPr>
        </p:nvSpPr>
        <p:spPr>
          <a:xfrm>
            <a:off x="539750" y="3500438"/>
            <a:ext cx="7467600" cy="4873625"/>
          </a:xfrm>
        </p:spPr>
        <p:txBody>
          <a:bodyPr/>
          <a:lstStyle/>
          <a:p>
            <a:pPr marL="0" indent="0">
              <a:buFont typeface="Wingdings" pitchFamily="2" charset="2"/>
              <a:buNone/>
            </a:pPr>
            <a:r>
              <a:rPr lang="ru-RU" sz="3600" smtClean="0"/>
              <a:t>Внутренний денежный рынок США также является крупнейшим в мире, составляя более 40% ВНП.</a:t>
            </a:r>
          </a:p>
        </p:txBody>
      </p:sp>
      <p:pic>
        <p:nvPicPr>
          <p:cNvPr id="40962" name="Рисунок 3"/>
          <p:cNvPicPr>
            <a:picLocks noChangeAspect="1"/>
          </p:cNvPicPr>
          <p:nvPr/>
        </p:nvPicPr>
        <p:blipFill>
          <a:blip r:embed="rId2"/>
          <a:srcRect/>
          <a:stretch>
            <a:fillRect/>
          </a:stretch>
        </p:blipFill>
        <p:spPr bwMode="auto">
          <a:xfrm>
            <a:off x="250825" y="149225"/>
            <a:ext cx="6731000" cy="3178175"/>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650" y="3068638"/>
            <a:ext cx="7467600" cy="1143000"/>
          </a:xfrm>
        </p:spPr>
        <p:txBody>
          <a:bodyPr>
            <a:noAutofit/>
          </a:bodyPr>
          <a:lstStyle/>
          <a:p>
            <a:pPr fontAlgn="auto">
              <a:spcAft>
                <a:spcPts val="0"/>
              </a:spcAft>
              <a:defRPr/>
            </a:pPr>
            <a:r>
              <a:rPr lang="ru-RU" sz="4000" b="1" dirty="0"/>
              <a:t>Налоговая система США</a:t>
            </a:r>
            <a:r>
              <a:rPr lang="ru-RU" sz="4000" dirty="0"/>
              <a:t/>
            </a:r>
            <a:br>
              <a:rPr lang="ru-RU" sz="4000" dirty="0"/>
            </a:br>
            <a:endParaRPr lang="ru-RU"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188" y="476250"/>
            <a:ext cx="8064500" cy="4968875"/>
          </a:xfrm>
        </p:spPr>
        <p:txBody>
          <a:bodyPr/>
          <a:lstStyle/>
          <a:p>
            <a:pPr fontAlgn="auto">
              <a:spcAft>
                <a:spcPts val="0"/>
              </a:spcAft>
              <a:defRPr/>
            </a:pPr>
            <a:r>
              <a:rPr lang="ru-RU" sz="4400" b="1" dirty="0"/>
              <a:t>Федеральная резервная система и кредитно-денежная политика правительства США</a:t>
            </a:r>
            <a:r>
              <a:rPr lang="ru-RU" dirty="0"/>
              <a:t/>
            </a:r>
            <a:br>
              <a:rPr lang="ru-RU" dirty="0"/>
            </a:b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Основные федеральные налоги в США:</a:t>
            </a:r>
          </a:p>
        </p:txBody>
      </p:sp>
      <p:sp>
        <p:nvSpPr>
          <p:cNvPr id="43010" name="Объект 2"/>
          <p:cNvSpPr>
            <a:spLocks noGrp="1"/>
          </p:cNvSpPr>
          <p:nvPr>
            <p:ph sz="quarter" idx="1"/>
          </p:nvPr>
        </p:nvSpPr>
        <p:spPr>
          <a:xfrm>
            <a:off x="395288" y="1557338"/>
            <a:ext cx="7467600" cy="5118100"/>
          </a:xfrm>
        </p:spPr>
        <p:txBody>
          <a:bodyPr/>
          <a:lstStyle/>
          <a:p>
            <a:r>
              <a:rPr lang="ru-RU" smtClean="0"/>
              <a:t>подоходный (подразделяется на персональный и корпоративный); </a:t>
            </a:r>
          </a:p>
          <a:p>
            <a:r>
              <a:rPr lang="ru-RU" smtClean="0"/>
              <a:t>на потребление;</a:t>
            </a:r>
          </a:p>
          <a:p>
            <a:r>
              <a:rPr lang="ru-RU" smtClean="0"/>
              <a:t>«удерживаемые у источника».</a:t>
            </a:r>
          </a:p>
          <a:p>
            <a:endParaRPr lang="ru-RU" smtClean="0"/>
          </a:p>
        </p:txBody>
      </p:sp>
      <p:pic>
        <p:nvPicPr>
          <p:cNvPr id="43011" name="Рисунок 4"/>
          <p:cNvPicPr>
            <a:picLocks noChangeAspect="1"/>
          </p:cNvPicPr>
          <p:nvPr/>
        </p:nvPicPr>
        <p:blipFill>
          <a:blip r:embed="rId2"/>
          <a:srcRect/>
          <a:stretch>
            <a:fillRect/>
          </a:stretch>
        </p:blipFill>
        <p:spPr bwMode="auto">
          <a:xfrm>
            <a:off x="3635375" y="3357563"/>
            <a:ext cx="5029200" cy="334327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539750" y="981075"/>
            <a:ext cx="7704138" cy="4873625"/>
          </a:xfrm>
        </p:spPr>
        <p:txBody>
          <a:bodyPr>
            <a:normAutofit lnSpcReduction="10000"/>
          </a:bodyPr>
          <a:lstStyle/>
          <a:p>
            <a:pPr marL="0" indent="0" fontAlgn="auto">
              <a:spcAft>
                <a:spcPts val="0"/>
              </a:spcAft>
              <a:buFont typeface="Wingdings"/>
              <a:buNone/>
              <a:defRPr/>
            </a:pPr>
            <a:r>
              <a:rPr lang="ru-RU" sz="3200" dirty="0" smtClean="0"/>
              <a:t>Персональный </a:t>
            </a:r>
            <a:r>
              <a:rPr lang="ru-RU" sz="3200" dirty="0"/>
              <a:t>(личный) подоходный налог был введен в США в середине XIX века. В 1990-е годы выплаты личного подоходного налога составляли примерно 8% ВВП страны. Принцип прогрессивности при установлении ставки этого налога приводит к перераспределению и относительному уравниванию социального блага.</a:t>
            </a:r>
          </a:p>
          <a:p>
            <a:pPr marL="274320" indent="-274320" fontAlgn="auto">
              <a:spcAft>
                <a:spcPts val="0"/>
              </a:spcAft>
              <a:buFont typeface="Wingdings"/>
              <a:buChar char=""/>
              <a:defRPr/>
            </a:pPr>
            <a:endParaRPr lang="ru-RU"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84213" y="1052513"/>
            <a:ext cx="7416800" cy="4873625"/>
          </a:xfrm>
        </p:spPr>
        <p:txBody>
          <a:bodyPr>
            <a:normAutofit lnSpcReduction="10000"/>
          </a:bodyPr>
          <a:lstStyle/>
          <a:p>
            <a:pPr marL="0" indent="0" fontAlgn="auto">
              <a:spcAft>
                <a:spcPts val="0"/>
              </a:spcAft>
              <a:buFont typeface="Wingdings"/>
              <a:buNone/>
              <a:defRPr/>
            </a:pPr>
            <a:r>
              <a:rPr lang="ru-RU" sz="3200" dirty="0"/>
              <a:t>Налог c доходов корпораций (корпоративный подоходный налог) возник в </a:t>
            </a:r>
            <a:r>
              <a:rPr lang="ru-RU" sz="3200" dirty="0" err="1"/>
              <a:t>началеХХ</a:t>
            </a:r>
            <a:r>
              <a:rPr lang="ru-RU" sz="3200" dirty="0"/>
              <a:t> века и поначалу составлял всего1%. Максимальной величины —52%— этот налог достиг в конце 1940-х годов, после чего он постепенно снижался. В настоящее время он не превышает 46% и колеблется в зависимости от форм и видов деятельности корпораций.</a:t>
            </a:r>
          </a:p>
          <a:p>
            <a:pPr marL="0" indent="0" fontAlgn="auto">
              <a:spcAft>
                <a:spcPts val="0"/>
              </a:spcAft>
              <a:buFont typeface="Wingdings"/>
              <a:buNone/>
              <a:defRPr/>
            </a:pPr>
            <a:endParaRPr lang="ru-RU"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Объект 2"/>
          <p:cNvSpPr>
            <a:spLocks noGrp="1"/>
          </p:cNvSpPr>
          <p:nvPr>
            <p:ph sz="quarter" idx="1"/>
          </p:nvPr>
        </p:nvSpPr>
        <p:spPr>
          <a:xfrm>
            <a:off x="755650" y="908050"/>
            <a:ext cx="7467600" cy="5378450"/>
          </a:xfrm>
        </p:spPr>
        <p:txBody>
          <a:bodyPr/>
          <a:lstStyle/>
          <a:p>
            <a:pPr marL="0" indent="0">
              <a:buFont typeface="Wingdings" pitchFamily="2" charset="2"/>
              <a:buNone/>
            </a:pPr>
            <a:r>
              <a:rPr lang="ru-RU" sz="3200" smtClean="0"/>
              <a:t>Налоги на потребление (consumption taxes) на федеральном уровне непопулярны, поскольку они сдерживают экономическую активность. Однако на местном уровне потребительские налоги применяются достаточно широко, корректируя схемы производства, распространения и потребления товаров.</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a:t>Потребительские налоги подразделяются </a:t>
            </a:r>
            <a:r>
              <a:rPr lang="ru-RU" dirty="0" smtClean="0"/>
              <a:t>на:</a:t>
            </a:r>
            <a:endParaRPr lang="ru-RU" dirty="0"/>
          </a:p>
        </p:txBody>
      </p:sp>
      <p:sp>
        <p:nvSpPr>
          <p:cNvPr id="47106" name="Объект 2"/>
          <p:cNvSpPr>
            <a:spLocks noGrp="1"/>
          </p:cNvSpPr>
          <p:nvPr>
            <p:ph sz="quarter" idx="1"/>
          </p:nvPr>
        </p:nvSpPr>
        <p:spPr>
          <a:xfrm>
            <a:off x="457200" y="1600200"/>
            <a:ext cx="7467600" cy="4873625"/>
          </a:xfrm>
        </p:spPr>
        <p:txBody>
          <a:bodyPr/>
          <a:lstStyle/>
          <a:p>
            <a:r>
              <a:rPr lang="ru-RU" sz="2800" smtClean="0"/>
              <a:t>налоги с продаж;</a:t>
            </a:r>
          </a:p>
          <a:p>
            <a:r>
              <a:rPr lang="ru-RU" sz="2800" smtClean="0"/>
              <a:t>налоги с оборота;</a:t>
            </a:r>
          </a:p>
          <a:p>
            <a:r>
              <a:rPr lang="ru-RU" sz="2800" smtClean="0"/>
              <a:t>акцизы;</a:t>
            </a:r>
          </a:p>
          <a:p>
            <a:r>
              <a:rPr lang="ru-RU" sz="2800" smtClean="0"/>
              <a:t>налоги на предметы роскоши.</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288" y="404813"/>
            <a:ext cx="8208962" cy="4873625"/>
          </a:xfrm>
        </p:spPr>
        <p:txBody>
          <a:bodyPr>
            <a:normAutofit/>
          </a:bodyPr>
          <a:lstStyle/>
          <a:p>
            <a:pPr marL="0" indent="0" fontAlgn="auto">
              <a:spcAft>
                <a:spcPts val="0"/>
              </a:spcAft>
              <a:buFont typeface="Wingdings"/>
              <a:buNone/>
              <a:defRPr/>
            </a:pPr>
            <a:r>
              <a:rPr lang="ru-RU" dirty="0"/>
              <a:t>Налоги «удерживаемые у </a:t>
            </a:r>
            <a:r>
              <a:rPr lang="ru-RU" dirty="0" err="1"/>
              <a:t>усточника</a:t>
            </a:r>
            <a:r>
              <a:rPr lang="ru-RU" dirty="0"/>
              <a:t>» (</a:t>
            </a:r>
            <a:r>
              <a:rPr lang="ru-RU" dirty="0" err="1"/>
              <a:t>payroll</a:t>
            </a:r>
            <a:r>
              <a:rPr lang="ru-RU" dirty="0"/>
              <a:t> </a:t>
            </a:r>
            <a:r>
              <a:rPr lang="ru-RU" dirty="0" err="1"/>
              <a:t>taxes</a:t>
            </a:r>
            <a:r>
              <a:rPr lang="ru-RU" dirty="0"/>
              <a:t>), иначе именуемые налогами на заработную плату, были введены Законом США о социальном обеспечении (</a:t>
            </a:r>
            <a:r>
              <a:rPr lang="ru-RU" dirty="0" err="1"/>
              <a:t>Social</a:t>
            </a:r>
            <a:r>
              <a:rPr lang="ru-RU" dirty="0"/>
              <a:t> </a:t>
            </a:r>
            <a:r>
              <a:rPr lang="ru-RU" dirty="0" err="1"/>
              <a:t>Security</a:t>
            </a:r>
            <a:r>
              <a:rPr lang="ru-RU" dirty="0"/>
              <a:t> </a:t>
            </a:r>
            <a:r>
              <a:rPr lang="ru-RU" dirty="0" err="1"/>
              <a:t>Act</a:t>
            </a:r>
            <a:r>
              <a:rPr lang="ru-RU" dirty="0"/>
              <a:t>) в 1935 году. В настоящее время их доля в налоговых поступлениях федерального бюджета превышает 30%; эти налоги являются основой развитой системы социального обеспечения США.</a:t>
            </a:r>
          </a:p>
          <a:p>
            <a:pPr marL="274320" indent="-274320" fontAlgn="auto">
              <a:spcAft>
                <a:spcPts val="0"/>
              </a:spcAft>
              <a:buFont typeface="Wingdings"/>
              <a:buChar char=""/>
              <a:defRPr/>
            </a:pPr>
            <a:endParaRPr lang="ru-RU" dirty="0"/>
          </a:p>
        </p:txBody>
      </p:sp>
      <p:pic>
        <p:nvPicPr>
          <p:cNvPr id="48130" name="Рисунок 4"/>
          <p:cNvPicPr>
            <a:picLocks noChangeAspect="1"/>
          </p:cNvPicPr>
          <p:nvPr/>
        </p:nvPicPr>
        <p:blipFill>
          <a:blip r:embed="rId2"/>
          <a:srcRect/>
          <a:stretch>
            <a:fillRect/>
          </a:stretch>
        </p:blipFill>
        <p:spPr bwMode="auto">
          <a:xfrm>
            <a:off x="4356100" y="3429000"/>
            <a:ext cx="4387850" cy="3290888"/>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250"/>
            <a:ext cx="8002588" cy="5997575"/>
          </a:xfrm>
        </p:spPr>
        <p:txBody>
          <a:bodyPr>
            <a:normAutofit/>
          </a:bodyPr>
          <a:lstStyle/>
          <a:p>
            <a:pPr marL="0" indent="0" fontAlgn="auto">
              <a:spcAft>
                <a:spcPts val="0"/>
              </a:spcAft>
              <a:buFont typeface="Wingdings"/>
              <a:buNone/>
              <a:defRPr/>
            </a:pPr>
            <a:r>
              <a:rPr lang="ru-RU" sz="2800" dirty="0"/>
              <a:t>Кроме того, на федеральном уровне </a:t>
            </a:r>
            <a:r>
              <a:rPr lang="ru-RU" sz="2800" dirty="0" smtClean="0"/>
              <a:t>взимаются </a:t>
            </a:r>
            <a:r>
              <a:rPr lang="ru-RU" sz="2800" dirty="0"/>
              <a:t>налоги на </a:t>
            </a:r>
            <a:r>
              <a:rPr lang="ru-RU" sz="2800" dirty="0" smtClean="0"/>
              <a:t>собственность «насмерть</a:t>
            </a:r>
            <a:r>
              <a:rPr lang="ru-RU" sz="2800" dirty="0"/>
              <a:t>», т. е. на дарение и наследование.</a:t>
            </a:r>
          </a:p>
          <a:p>
            <a:pPr marL="274320" indent="-274320" fontAlgn="auto">
              <a:spcAft>
                <a:spcPts val="0"/>
              </a:spcAft>
              <a:buFont typeface="Wingdings"/>
              <a:buChar char=""/>
              <a:defRPr/>
            </a:pPr>
            <a:endParaRPr lang="ru-RU" sz="2800" dirty="0"/>
          </a:p>
        </p:txBody>
      </p:sp>
      <p:pic>
        <p:nvPicPr>
          <p:cNvPr id="49154" name="Рисунок 3"/>
          <p:cNvPicPr>
            <a:picLocks noChangeAspect="1"/>
          </p:cNvPicPr>
          <p:nvPr/>
        </p:nvPicPr>
        <p:blipFill>
          <a:blip r:embed="rId2"/>
          <a:srcRect/>
          <a:stretch>
            <a:fillRect/>
          </a:stretch>
        </p:blipFill>
        <p:spPr bwMode="auto">
          <a:xfrm>
            <a:off x="1998663" y="2420938"/>
            <a:ext cx="6680200" cy="4008437"/>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388" y="188913"/>
            <a:ext cx="5040312" cy="6553200"/>
          </a:xfrm>
        </p:spPr>
        <p:txBody>
          <a:bodyPr>
            <a:normAutofit fontScale="92500"/>
          </a:bodyPr>
          <a:lstStyle/>
          <a:p>
            <a:pPr marL="0" indent="0" fontAlgn="auto">
              <a:spcAft>
                <a:spcPts val="0"/>
              </a:spcAft>
              <a:buFont typeface="Wingdings"/>
              <a:buNone/>
              <a:defRPr/>
            </a:pPr>
            <a:r>
              <a:rPr lang="ru-RU" sz="2800" dirty="0"/>
              <a:t>В США, как и во многих других странах с относительно высоким уровнем налогообложения, существует проблема уклонения от налогов</a:t>
            </a:r>
            <a:r>
              <a:rPr lang="ru-RU" sz="2800" dirty="0" smtClean="0"/>
              <a:t>. </a:t>
            </a:r>
            <a:r>
              <a:rPr lang="ru-RU" sz="2800" dirty="0"/>
              <a:t>Уклонение от налогов в США сильно различается по различным категориям налогоплательщиков и различным видам дохода. Существует непосредственная взаимосвязь уклонения от налогов со ставками налогов, с инфляцией, с запасами наличной валюты.</a:t>
            </a:r>
          </a:p>
          <a:p>
            <a:pPr marL="0" indent="0" fontAlgn="auto">
              <a:spcAft>
                <a:spcPts val="0"/>
              </a:spcAft>
              <a:buFont typeface="Wingdings"/>
              <a:buNone/>
              <a:defRPr/>
            </a:pPr>
            <a:endParaRPr lang="ru-RU" sz="2800" dirty="0"/>
          </a:p>
        </p:txBody>
      </p:sp>
      <p:pic>
        <p:nvPicPr>
          <p:cNvPr id="50178" name="Объект 6"/>
          <p:cNvPicPr>
            <a:picLocks noGrp="1" noChangeAspect="1"/>
          </p:cNvPicPr>
          <p:nvPr>
            <p:ph sz="quarter" idx="2"/>
          </p:nvPr>
        </p:nvPicPr>
        <p:blipFill>
          <a:blip r:embed="rId2"/>
          <a:srcRect/>
          <a:stretch>
            <a:fillRect/>
          </a:stretch>
        </p:blipFill>
        <p:spPr>
          <a:xfrm>
            <a:off x="5292725" y="2286000"/>
            <a:ext cx="3544888" cy="4572000"/>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11188" y="260350"/>
            <a:ext cx="7467600" cy="1143000"/>
          </a:xfrm>
        </p:spPr>
        <p:txBody>
          <a:bodyPr/>
          <a:lstStyle/>
          <a:p>
            <a:pPr fontAlgn="auto">
              <a:spcAft>
                <a:spcPts val="0"/>
              </a:spcAft>
              <a:defRPr/>
            </a:pPr>
            <a:r>
              <a:rPr lang="ru-RU" sz="4400" b="1" dirty="0" smtClean="0"/>
              <a:t>Спасибо за внимание!!!</a:t>
            </a:r>
            <a:endParaRPr lang="ru-RU" sz="4400" b="1" dirty="0"/>
          </a:p>
        </p:txBody>
      </p:sp>
      <p:pic>
        <p:nvPicPr>
          <p:cNvPr id="51202" name="Объект 6"/>
          <p:cNvPicPr>
            <a:picLocks noGrp="1" noChangeAspect="1"/>
          </p:cNvPicPr>
          <p:nvPr>
            <p:ph sz="quarter" idx="1"/>
          </p:nvPr>
        </p:nvPicPr>
        <p:blipFill>
          <a:blip r:embed="rId2"/>
          <a:srcRect/>
          <a:stretch>
            <a:fillRect/>
          </a:stretch>
        </p:blipFill>
        <p:spPr>
          <a:xfrm>
            <a:off x="971550" y="1619250"/>
            <a:ext cx="6985000" cy="51228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3200" dirty="0"/>
              <a:t>Федеральная резервная система США </a:t>
            </a:r>
          </a:p>
        </p:txBody>
      </p:sp>
      <p:sp>
        <p:nvSpPr>
          <p:cNvPr id="16386" name="Объект 2"/>
          <p:cNvSpPr>
            <a:spLocks noGrp="1"/>
          </p:cNvSpPr>
          <p:nvPr>
            <p:ph sz="quarter" idx="1"/>
          </p:nvPr>
        </p:nvSpPr>
        <p:spPr>
          <a:xfrm>
            <a:off x="457200" y="1600200"/>
            <a:ext cx="7467600" cy="4873625"/>
          </a:xfrm>
        </p:spPr>
        <p:txBody>
          <a:bodyPr/>
          <a:lstStyle/>
          <a:p>
            <a:r>
              <a:rPr lang="ru-RU" sz="3600" smtClean="0"/>
              <a:t>центральный банк страны;</a:t>
            </a:r>
          </a:p>
          <a:p>
            <a:r>
              <a:rPr lang="ru-RU" sz="3600" smtClean="0"/>
              <a:t>банк для банкиров;</a:t>
            </a:r>
          </a:p>
          <a:p>
            <a:r>
              <a:rPr lang="ru-RU" sz="3600" smtClean="0"/>
              <a:t>банк американского правительства.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3200" dirty="0" smtClean="0"/>
              <a:t>ФРС </a:t>
            </a:r>
            <a:r>
              <a:rPr lang="ru-RU" sz="3200" dirty="0"/>
              <a:t>имеет одну важнейшую функцию: </a:t>
            </a:r>
          </a:p>
        </p:txBody>
      </p:sp>
      <p:sp>
        <p:nvSpPr>
          <p:cNvPr id="17410" name="Объект 2"/>
          <p:cNvSpPr>
            <a:spLocks noGrp="1"/>
          </p:cNvSpPr>
          <p:nvPr>
            <p:ph sz="quarter" idx="1"/>
          </p:nvPr>
        </p:nvSpPr>
        <p:spPr>
          <a:xfrm>
            <a:off x="457200" y="1600200"/>
            <a:ext cx="6491288" cy="1973263"/>
          </a:xfrm>
        </p:spPr>
        <p:txBody>
          <a:bodyPr/>
          <a:lstStyle/>
          <a:p>
            <a:pPr marL="0" indent="0">
              <a:buFont typeface="Wingdings" pitchFamily="2" charset="2"/>
              <a:buNone/>
            </a:pPr>
            <a:r>
              <a:rPr lang="ru-RU" sz="3600" smtClean="0"/>
              <a:t>она осуществляет контроль за денежной массой и кредитом в экономике. </a:t>
            </a:r>
          </a:p>
        </p:txBody>
      </p:sp>
      <p:pic>
        <p:nvPicPr>
          <p:cNvPr id="17411" name="Объект 4"/>
          <p:cNvPicPr>
            <a:picLocks noGrp="1" noChangeAspect="1"/>
          </p:cNvPicPr>
          <p:nvPr>
            <p:ph sz="quarter" idx="2"/>
          </p:nvPr>
        </p:nvPicPr>
        <p:blipFill>
          <a:blip r:embed="rId2"/>
          <a:srcRect/>
          <a:stretch>
            <a:fillRect/>
          </a:stretch>
        </p:blipFill>
        <p:spPr>
          <a:xfrm>
            <a:off x="3419475" y="3500438"/>
            <a:ext cx="5241925" cy="322738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3375"/>
            <a:ext cx="7715250" cy="6408738"/>
          </a:xfrm>
        </p:spPr>
        <p:txBody>
          <a:bodyPr>
            <a:normAutofit lnSpcReduction="10000"/>
          </a:bodyPr>
          <a:lstStyle/>
          <a:p>
            <a:pPr marL="0" indent="0" fontAlgn="auto">
              <a:spcAft>
                <a:spcPts val="0"/>
              </a:spcAft>
              <a:buFont typeface="Wingdings"/>
              <a:buNone/>
              <a:defRPr/>
            </a:pPr>
            <a:r>
              <a:rPr lang="ru-RU" sz="2800" dirty="0"/>
              <a:t>На кредитно-денежной политике ФРС отразился Закон 1978 года "</a:t>
            </a:r>
            <a:r>
              <a:rPr lang="ru-RU" sz="2800" u="sng" dirty="0"/>
              <a:t>О полной занятости и сбалансированном росте</a:t>
            </a:r>
            <a:r>
              <a:rPr lang="ru-RU" sz="2800" dirty="0"/>
              <a:t>", иногда называемый законом Хэмфри </a:t>
            </a:r>
            <a:r>
              <a:rPr lang="ru-RU" sz="2800" dirty="0" err="1"/>
              <a:t>Хокинса</a:t>
            </a:r>
            <a:r>
              <a:rPr lang="ru-RU" sz="2800" dirty="0"/>
              <a:t>. Этот Закон ставит своей целью достижение высокого уровня занятости и устойчивых цен в качестве целей кредитно-денежной политики, связывая их с ростом денег в обращении и объемом кредитования, признавая тем самым существование связи между количеством денег в обращении и объемом кредитования, с одной стороны, и экономическими показателями и инфляцией с другой.</a:t>
            </a:r>
          </a:p>
          <a:p>
            <a:pPr marL="274320" indent="-274320" fontAlgn="auto">
              <a:spcAft>
                <a:spcPts val="0"/>
              </a:spcAft>
              <a:buFont typeface="Wingdings"/>
              <a:buChar char=""/>
              <a:defRPr/>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ъект 2"/>
          <p:cNvSpPr>
            <a:spLocks noGrp="1"/>
          </p:cNvSpPr>
          <p:nvPr>
            <p:ph sz="quarter" idx="1"/>
          </p:nvPr>
        </p:nvSpPr>
        <p:spPr>
          <a:xfrm>
            <a:off x="395288" y="404813"/>
            <a:ext cx="4897437" cy="4572000"/>
          </a:xfrm>
        </p:spPr>
        <p:txBody>
          <a:bodyPr/>
          <a:lstStyle/>
          <a:p>
            <a:pPr marL="0" indent="0">
              <a:buFont typeface="Wingdings" pitchFamily="2" charset="2"/>
              <a:buNone/>
            </a:pPr>
            <a:r>
              <a:rPr lang="ru-RU" sz="2800" smtClean="0"/>
              <a:t>Наиболее важным органом в ФРС является Совет управляющих, находящийся в Вашингтоне, федеральный округ Колумбия. Совет состоит из семи членов, каждый из которых назначается на 14 летний срок Президентом США.</a:t>
            </a:r>
          </a:p>
        </p:txBody>
      </p:sp>
      <p:pic>
        <p:nvPicPr>
          <p:cNvPr id="19458" name="Объект 6"/>
          <p:cNvPicPr>
            <a:picLocks noGrp="1" noChangeAspect="1"/>
          </p:cNvPicPr>
          <p:nvPr>
            <p:ph sz="quarter" idx="2"/>
          </p:nvPr>
        </p:nvPicPr>
        <p:blipFill>
          <a:blip r:embed="rId2"/>
          <a:srcRect/>
          <a:stretch>
            <a:fillRect/>
          </a:stretch>
        </p:blipFill>
        <p:spPr>
          <a:xfrm>
            <a:off x="5148263" y="3933825"/>
            <a:ext cx="3657600" cy="250031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ъект 2"/>
          <p:cNvSpPr>
            <a:spLocks noGrp="1"/>
          </p:cNvSpPr>
          <p:nvPr>
            <p:ph sz="quarter" idx="1"/>
          </p:nvPr>
        </p:nvSpPr>
        <p:spPr>
          <a:xfrm>
            <a:off x="323850" y="908050"/>
            <a:ext cx="8280400" cy="5689600"/>
          </a:xfrm>
        </p:spPr>
        <p:txBody>
          <a:bodyPr/>
          <a:lstStyle/>
          <a:p>
            <a:pPr marL="0" indent="0">
              <a:buFont typeface="Wingdings" pitchFamily="2" charset="2"/>
              <a:buNone/>
            </a:pPr>
            <a:r>
              <a:rPr lang="ru-RU" sz="3200" smtClean="0"/>
              <a:t>Федеральные резервные банки осуществляют чеково-кассовые операции внутри ФРС, что обеспечивает эффективное осуществление расчетов между округами и внутри их. Эти банки осуществляют надзор за выполнением решений и предписаний ФРС и изучают экономическую ситуацию в своих округах.</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188" y="1484313"/>
            <a:ext cx="7827962" cy="3024187"/>
          </a:xfrm>
        </p:spPr>
        <p:txBody>
          <a:bodyPr/>
          <a:lstStyle/>
          <a:p>
            <a:pPr fontAlgn="auto">
              <a:spcAft>
                <a:spcPts val="0"/>
              </a:spcAft>
              <a:defRPr/>
            </a:pPr>
            <a:r>
              <a:rPr lang="ru-RU" sz="3600" b="1" dirty="0"/>
              <a:t>Функции Федеральной резервной системы и инструменты их реализации</a:t>
            </a:r>
            <a:r>
              <a:rPr lang="ru-RU" dirty="0"/>
              <a:t/>
            </a:r>
            <a:br>
              <a:rPr lang="ru-RU" dirty="0"/>
            </a:b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Документ" ma:contentTypeID="0x0101005007E7837599704DBF97B7717FFF4AF4" ma:contentTypeVersion="0" ma:contentTypeDescription="Создание документа." ma:contentTypeScope="" ma:versionID="2f76a39a6c754335552cd44e337eabc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F82D86-E6D9-445F-9D6F-11706FE2CE42}"/>
</file>

<file path=customXml/itemProps2.xml><?xml version="1.0" encoding="utf-8"?>
<ds:datastoreItem xmlns:ds="http://schemas.openxmlformats.org/officeDocument/2006/customXml" ds:itemID="{44A37C6E-78E2-4269-AADA-2DAB9815C08D}"/>
</file>

<file path=customXml/itemProps3.xml><?xml version="1.0" encoding="utf-8"?>
<ds:datastoreItem xmlns:ds="http://schemas.openxmlformats.org/officeDocument/2006/customXml" ds:itemID="{AC292390-E935-4484-8322-10566A93DF9B}"/>
</file>

<file path=docProps/app.xml><?xml version="1.0" encoding="utf-8"?>
<Properties xmlns="http://schemas.openxmlformats.org/officeDocument/2006/extended-properties" xmlns:vt="http://schemas.openxmlformats.org/officeDocument/2006/docPropsVTypes">
  <Template>Oriel</Template>
  <TotalTime>169</TotalTime>
  <Words>974</Words>
  <Application>Microsoft Office PowerPoint</Application>
  <PresentationFormat>Экран (4:3)</PresentationFormat>
  <Paragraphs>84</Paragraphs>
  <Slides>38</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7</vt:i4>
      </vt:variant>
      <vt:variant>
        <vt:lpstr>Заголовки слайдов</vt:lpstr>
      </vt:variant>
      <vt:variant>
        <vt:i4>38</vt:i4>
      </vt:variant>
    </vt:vector>
  </HeadingPairs>
  <TitlesOfParts>
    <vt:vector size="50" baseType="lpstr">
      <vt:lpstr>Century Schoolbook</vt:lpstr>
      <vt:lpstr>Arial</vt:lpstr>
      <vt:lpstr>Wingdings</vt:lpstr>
      <vt:lpstr>Wingdings 2</vt:lpstr>
      <vt:lpstr>Calibri</vt:lpstr>
      <vt:lpstr>Эркер</vt:lpstr>
      <vt:lpstr>Эркер</vt:lpstr>
      <vt:lpstr>Эркер</vt:lpstr>
      <vt:lpstr>Эркер</vt:lpstr>
      <vt:lpstr>Эркер</vt:lpstr>
      <vt:lpstr>Эркер</vt:lpstr>
      <vt:lpstr>Эркер</vt:lpstr>
      <vt:lpstr>Дисциплина «Финансово-кредитные системы  зарубежных стран» Преподаватель: Шердакова Т.А., ассистент кафедры финансов и кредита Тема лекции: «Финансово-кредитная система США» Специальность: «Финансы и кредит» Курс: 2 курс</vt:lpstr>
      <vt:lpstr>ПЛАН:</vt:lpstr>
      <vt:lpstr>ФЕДЕРАЛЬНАЯ РЕЗЕРВНАЯ СИСТЕМА И КРЕДИТНО-ДЕНЕЖНАЯ ПОЛИТИКА ПРАВИТЕЛЬСТВА США </vt:lpstr>
      <vt:lpstr>ФЕДЕРАЛЬНАЯ РЕЗЕРВНАЯ СИСТЕМА США </vt:lpstr>
      <vt:lpstr>ФРС ИМЕЕТ ОДНУ ВАЖНЕЙШУЮ ФУНКЦИЮ: </vt:lpstr>
      <vt:lpstr>Слайд 6</vt:lpstr>
      <vt:lpstr>Слайд 7</vt:lpstr>
      <vt:lpstr>Слайд 8</vt:lpstr>
      <vt:lpstr>ФУНКЦИИ ФЕДЕРАЛЬНОЙ РЕЗЕРВНОЙ СИСТЕМЫ И ИНСТРУМЕНТЫ ИХ РЕАЛИЗАЦИИ </vt:lpstr>
      <vt:lpstr>ФРС-</vt:lpstr>
      <vt:lpstr>Слайд 11</vt:lpstr>
      <vt:lpstr>БОЛЬШАЯ ЧАСТЬ ДЕНЕЖНОЙ МАССЫ -</vt:lpstr>
      <vt:lpstr>УЧЕТНАЯ СТАВКА -</vt:lpstr>
      <vt:lpstr>Слайд 14</vt:lpstr>
      <vt:lpstr>МЕТОДЫ ГОСУДАРСТВЕННОГО РЕГУЛИРОВАНИЯ ФИНАНСОВОГО РЫНКА США </vt:lpstr>
      <vt:lpstr>МЕТОДЫ ПРЯМОГО ВОЗДЕЙСТВИЯ ВКЛЮЧАЮТ:</vt:lpstr>
      <vt:lpstr>МЕТОДЫ КОСВЕННОГО ГОСУДАРСТВЕННОГО РЕГУЛИРОВАНИЯ ОСУЩЕСТВЛЯЮТ:</vt:lpstr>
      <vt:lpstr>В СИСТЕМУ МЕТОДОВ КОСВЕННОГО ВОЗДЕЙСТВИЯ ВХОДЯТ:</vt:lpstr>
      <vt:lpstr>КОММЕРЧЕСКИЕ, ИНВЕСТИЦИОННЫЕ БАНКИ США И ДРУГИЕ ФИНАНСОВЫЕ ИНСТИТУТЫ </vt:lpstr>
      <vt:lpstr>ПОМИМО КОММЕРЧЕСКИХ БАНКОВ ФИНАНСОВЫЕ ИНСТИТУТЫ США ВКЛЮЧАЮТ:</vt:lpstr>
      <vt:lpstr>РЫНКИ КАПИТАЛА В США </vt:lpstr>
      <vt:lpstr>В США СУЩЕСТВУЮТ:</vt:lpstr>
      <vt:lpstr>РЫНОК ДОЛГОСРОЧНОГО ССУДНОГО КАПИТАЛА ВКЛЮЧАЕТ:</vt:lpstr>
      <vt:lpstr>КРАТКОСРОЧНЫЙ РЫНОК ВКЛЮЧАЕТ РЫНКИ:</vt:lpstr>
      <vt:lpstr>РЫНОК ЦЕННЫХ БУМАГ-</vt:lpstr>
      <vt:lpstr>Слайд 26</vt:lpstr>
      <vt:lpstr>Слайд 27</vt:lpstr>
      <vt:lpstr>Слайд 28</vt:lpstr>
      <vt:lpstr>НАЛОГОВАЯ СИСТЕМА США </vt:lpstr>
      <vt:lpstr>ОСНОВНЫЕ ФЕДЕРАЛЬНЫЕ НАЛОГИ В США:</vt:lpstr>
      <vt:lpstr>Слайд 31</vt:lpstr>
      <vt:lpstr>Слайд 32</vt:lpstr>
      <vt:lpstr>Слайд 33</vt:lpstr>
      <vt:lpstr>ПОТРЕБИТЕЛЬСКИЕ НАЛОГИ ПОДРАЗДЕЛЯЮТСЯ НА:</vt:lpstr>
      <vt:lpstr>Слайд 35</vt:lpstr>
      <vt:lpstr>Слайд 36</vt:lpstr>
      <vt:lpstr>Слайд 37</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Киса</dc:creator>
  <cp:lastModifiedBy>Bashlakova</cp:lastModifiedBy>
  <cp:revision>16</cp:revision>
  <dcterms:created xsi:type="dcterms:W3CDTF">2015-05-12T11:54:32Z</dcterms:created>
  <dcterms:modified xsi:type="dcterms:W3CDTF">2015-06-01T15:20:12Z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0x0101005007E7837599704DBF97B7717FFF4AF4</vt:lpwstr>
  </property>
</Properties>
</file>