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D047F-9109-4951-8711-498136FA47D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01C17CA-9B09-47C5-B56F-D0F1A476E858}">
      <dgm:prSet phldrT="[Текст]"/>
      <dgm:spPr/>
      <dgm:t>
        <a:bodyPr/>
        <a:lstStyle/>
        <a:p>
          <a:r>
            <a:rPr lang="ru-RU" dirty="0" smtClean="0"/>
            <a:t>Страхование экспортных рисков</a:t>
          </a:r>
          <a:endParaRPr lang="ru-RU" dirty="0"/>
        </a:p>
      </dgm:t>
    </dgm:pt>
    <dgm:pt modelId="{097C150D-7EAF-4EA9-B7DC-F9F8C27143B7}" type="parTrans" cxnId="{C8004F04-9DB7-4EC8-8CCE-24CC95BA79E5}">
      <dgm:prSet/>
      <dgm:spPr/>
      <dgm:t>
        <a:bodyPr/>
        <a:lstStyle/>
        <a:p>
          <a:endParaRPr lang="ru-RU"/>
        </a:p>
      </dgm:t>
    </dgm:pt>
    <dgm:pt modelId="{F8A68C93-5C44-4DA0-A33D-A08E325574C8}" type="sibTrans" cxnId="{C8004F04-9DB7-4EC8-8CCE-24CC95BA79E5}">
      <dgm:prSet/>
      <dgm:spPr/>
      <dgm:t>
        <a:bodyPr/>
        <a:lstStyle/>
        <a:p>
          <a:endParaRPr lang="ru-RU"/>
        </a:p>
      </dgm:t>
    </dgm:pt>
    <dgm:pt modelId="{5EB5709A-EA06-4478-9443-812945565C95}">
      <dgm:prSet phldrT="[Текст]"/>
      <dgm:spPr/>
      <dgm:t>
        <a:bodyPr/>
        <a:lstStyle/>
        <a:p>
          <a:r>
            <a:rPr lang="ru-RU" dirty="0" smtClean="0"/>
            <a:t>Добровольное страхование</a:t>
          </a:r>
          <a:endParaRPr lang="ru-RU" dirty="0"/>
        </a:p>
      </dgm:t>
    </dgm:pt>
    <dgm:pt modelId="{3C1E0A0C-4672-4167-BBB0-1DE11D31015A}" type="parTrans" cxnId="{8E42AD41-BB76-491F-8291-F7FF9443D50F}">
      <dgm:prSet/>
      <dgm:spPr/>
      <dgm:t>
        <a:bodyPr/>
        <a:lstStyle/>
        <a:p>
          <a:endParaRPr lang="ru-RU"/>
        </a:p>
      </dgm:t>
    </dgm:pt>
    <dgm:pt modelId="{28FAD5AE-051B-4D83-8EAA-D22E0B167E87}" type="sibTrans" cxnId="{8E42AD41-BB76-491F-8291-F7FF9443D50F}">
      <dgm:prSet/>
      <dgm:spPr/>
      <dgm:t>
        <a:bodyPr/>
        <a:lstStyle/>
        <a:p>
          <a:endParaRPr lang="ru-RU"/>
        </a:p>
      </dgm:t>
    </dgm:pt>
    <dgm:pt modelId="{D2EA717E-378E-4C11-8B99-E5EA2BEE3E21}">
      <dgm:prSet phldrT="[Текст]"/>
      <dgm:spPr/>
      <dgm:t>
        <a:bodyPr/>
        <a:lstStyle/>
        <a:p>
          <a:r>
            <a:rPr lang="ru-RU" dirty="0" smtClean="0"/>
            <a:t>Обязательное страхование</a:t>
          </a:r>
          <a:endParaRPr lang="ru-RU" dirty="0"/>
        </a:p>
      </dgm:t>
    </dgm:pt>
    <dgm:pt modelId="{B5974082-0FA6-4AF6-BAF3-70D127786F03}" type="parTrans" cxnId="{18F2DAB2-EDEE-4923-9B9C-C72638EBCAFB}">
      <dgm:prSet/>
      <dgm:spPr/>
      <dgm:t>
        <a:bodyPr/>
        <a:lstStyle/>
        <a:p>
          <a:endParaRPr lang="ru-RU"/>
        </a:p>
      </dgm:t>
    </dgm:pt>
    <dgm:pt modelId="{0942C950-194C-49ED-9D48-C1413092E259}" type="sibTrans" cxnId="{18F2DAB2-EDEE-4923-9B9C-C72638EBCAFB}">
      <dgm:prSet/>
      <dgm:spPr/>
      <dgm:t>
        <a:bodyPr/>
        <a:lstStyle/>
        <a:p>
          <a:endParaRPr lang="ru-RU"/>
        </a:p>
      </dgm:t>
    </dgm:pt>
    <dgm:pt modelId="{0BEBE17B-5D90-4AB2-AF37-7BE1E818146B}">
      <dgm:prSet/>
      <dgm:spPr/>
      <dgm:t>
        <a:bodyPr/>
        <a:lstStyle/>
        <a:p>
          <a:r>
            <a:rPr lang="ru-RU" smtClean="0"/>
            <a:t>Медицинское страхование</a:t>
          </a:r>
          <a:endParaRPr lang="ru-RU"/>
        </a:p>
      </dgm:t>
    </dgm:pt>
    <dgm:pt modelId="{C23E9A81-F6CA-40DF-80A4-7E13DF17C639}" type="parTrans" cxnId="{4C823E6A-20CE-4E1C-8755-762E880C23F1}">
      <dgm:prSet/>
      <dgm:spPr/>
      <dgm:t>
        <a:bodyPr/>
        <a:lstStyle/>
        <a:p>
          <a:endParaRPr lang="ru-RU"/>
        </a:p>
      </dgm:t>
    </dgm:pt>
    <dgm:pt modelId="{ECB08348-B752-4BC9-A891-EF22676AA06B}" type="sibTrans" cxnId="{4C823E6A-20CE-4E1C-8755-762E880C23F1}">
      <dgm:prSet/>
      <dgm:spPr/>
      <dgm:t>
        <a:bodyPr/>
        <a:lstStyle/>
        <a:p>
          <a:endParaRPr lang="ru-RU"/>
        </a:p>
      </dgm:t>
    </dgm:pt>
    <dgm:pt modelId="{A9814A12-0F3C-49B2-B59B-928108D3133C}" type="pres">
      <dgm:prSet presAssocID="{C61D047F-9109-4951-8711-498136FA47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3A385C-EA8F-4974-B30A-5A3F312F679D}" type="pres">
      <dgm:prSet presAssocID="{C61D047F-9109-4951-8711-498136FA47DF}" presName="Name1" presStyleCnt="0"/>
      <dgm:spPr/>
    </dgm:pt>
    <dgm:pt modelId="{0D1DEEEC-05E2-4028-8354-97EF06E5DF2A}" type="pres">
      <dgm:prSet presAssocID="{C61D047F-9109-4951-8711-498136FA47DF}" presName="cycle" presStyleCnt="0"/>
      <dgm:spPr/>
    </dgm:pt>
    <dgm:pt modelId="{CB4076C1-77B5-49EE-82EA-264D7777EE57}" type="pres">
      <dgm:prSet presAssocID="{C61D047F-9109-4951-8711-498136FA47DF}" presName="srcNode" presStyleLbl="node1" presStyleIdx="0" presStyleCnt="4"/>
      <dgm:spPr/>
    </dgm:pt>
    <dgm:pt modelId="{EAAC7F87-4D3E-4CE2-9BDF-7C50030282D1}" type="pres">
      <dgm:prSet presAssocID="{C61D047F-9109-4951-8711-498136FA47DF}" presName="conn" presStyleLbl="parChTrans1D2" presStyleIdx="0" presStyleCnt="1"/>
      <dgm:spPr/>
      <dgm:t>
        <a:bodyPr/>
        <a:lstStyle/>
        <a:p>
          <a:endParaRPr lang="ru-RU"/>
        </a:p>
      </dgm:t>
    </dgm:pt>
    <dgm:pt modelId="{2C974DCD-036D-4223-AFD8-B328ABA6DE84}" type="pres">
      <dgm:prSet presAssocID="{C61D047F-9109-4951-8711-498136FA47DF}" presName="extraNode" presStyleLbl="node1" presStyleIdx="0" presStyleCnt="4"/>
      <dgm:spPr/>
    </dgm:pt>
    <dgm:pt modelId="{24AEDA8B-E9E5-4C88-BE6B-8DD5018694CC}" type="pres">
      <dgm:prSet presAssocID="{C61D047F-9109-4951-8711-498136FA47DF}" presName="dstNode" presStyleLbl="node1" presStyleIdx="0" presStyleCnt="4"/>
      <dgm:spPr/>
    </dgm:pt>
    <dgm:pt modelId="{B879799C-292C-4E66-AB54-AEECEAAC6E81}" type="pres">
      <dgm:prSet presAssocID="{201C17CA-9B09-47C5-B56F-D0F1A476E8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5C3BE-A2A9-46BE-BC65-D6BD0B2176B0}" type="pres">
      <dgm:prSet presAssocID="{201C17CA-9B09-47C5-B56F-D0F1A476E858}" presName="accent_1" presStyleCnt="0"/>
      <dgm:spPr/>
    </dgm:pt>
    <dgm:pt modelId="{1DF6934C-7F0B-460E-996D-8B671CBB69C6}" type="pres">
      <dgm:prSet presAssocID="{201C17CA-9B09-47C5-B56F-D0F1A476E858}" presName="accentRepeatNode" presStyleLbl="solidFgAcc1" presStyleIdx="0" presStyleCnt="4"/>
      <dgm:spPr/>
    </dgm:pt>
    <dgm:pt modelId="{055E1353-7C14-45D5-AC6A-0C6397441425}" type="pres">
      <dgm:prSet presAssocID="{5EB5709A-EA06-4478-9443-812945565C9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E86E9-56EE-40FF-9028-25CB238CCC14}" type="pres">
      <dgm:prSet presAssocID="{5EB5709A-EA06-4478-9443-812945565C95}" presName="accent_2" presStyleCnt="0"/>
      <dgm:spPr/>
    </dgm:pt>
    <dgm:pt modelId="{685A42E6-A208-450E-837E-D5C0A0486034}" type="pres">
      <dgm:prSet presAssocID="{5EB5709A-EA06-4478-9443-812945565C95}" presName="accentRepeatNode" presStyleLbl="solidFgAcc1" presStyleIdx="1" presStyleCnt="4"/>
      <dgm:spPr/>
    </dgm:pt>
    <dgm:pt modelId="{9712F31F-C519-4AE2-A561-3416000BF47D}" type="pres">
      <dgm:prSet presAssocID="{D2EA717E-378E-4C11-8B99-E5EA2BEE3E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F0741-4739-4735-9A26-79EBC35FA4DC}" type="pres">
      <dgm:prSet presAssocID="{D2EA717E-378E-4C11-8B99-E5EA2BEE3E21}" presName="accent_3" presStyleCnt="0"/>
      <dgm:spPr/>
    </dgm:pt>
    <dgm:pt modelId="{94E0E3AE-D7CE-41EE-8BBF-DDAD7E7DC6B6}" type="pres">
      <dgm:prSet presAssocID="{D2EA717E-378E-4C11-8B99-E5EA2BEE3E21}" presName="accentRepeatNode" presStyleLbl="solidFgAcc1" presStyleIdx="2" presStyleCnt="4"/>
      <dgm:spPr/>
    </dgm:pt>
    <dgm:pt modelId="{7C82E46A-2936-4624-ACCF-0ED0E6C934D9}" type="pres">
      <dgm:prSet presAssocID="{0BEBE17B-5D90-4AB2-AF37-7BE1E818146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48B2A-FE6D-49E2-BFEB-88CF7F6D7736}" type="pres">
      <dgm:prSet presAssocID="{0BEBE17B-5D90-4AB2-AF37-7BE1E818146B}" presName="accent_4" presStyleCnt="0"/>
      <dgm:spPr/>
    </dgm:pt>
    <dgm:pt modelId="{BD1DF6DC-C9C3-436E-9B09-799B2E3C6A82}" type="pres">
      <dgm:prSet presAssocID="{0BEBE17B-5D90-4AB2-AF37-7BE1E818146B}" presName="accentRepeatNode" presStyleLbl="solidFgAcc1" presStyleIdx="3" presStyleCnt="4"/>
      <dgm:spPr/>
    </dgm:pt>
  </dgm:ptLst>
  <dgm:cxnLst>
    <dgm:cxn modelId="{18F2DAB2-EDEE-4923-9B9C-C72638EBCAFB}" srcId="{C61D047F-9109-4951-8711-498136FA47DF}" destId="{D2EA717E-378E-4C11-8B99-E5EA2BEE3E21}" srcOrd="2" destOrd="0" parTransId="{B5974082-0FA6-4AF6-BAF3-70D127786F03}" sibTransId="{0942C950-194C-49ED-9D48-C1413092E259}"/>
    <dgm:cxn modelId="{463529D2-69D9-4BEA-A66C-8335BF828E5A}" type="presOf" srcId="{0BEBE17B-5D90-4AB2-AF37-7BE1E818146B}" destId="{7C82E46A-2936-4624-ACCF-0ED0E6C934D9}" srcOrd="0" destOrd="0" presId="urn:microsoft.com/office/officeart/2008/layout/VerticalCurvedList"/>
    <dgm:cxn modelId="{634552F7-C529-437D-8DF1-96801816491E}" type="presOf" srcId="{C61D047F-9109-4951-8711-498136FA47DF}" destId="{A9814A12-0F3C-49B2-B59B-928108D3133C}" srcOrd="0" destOrd="0" presId="urn:microsoft.com/office/officeart/2008/layout/VerticalCurvedList"/>
    <dgm:cxn modelId="{616C24FB-8895-42E5-95FB-171D8EBAACD2}" type="presOf" srcId="{5EB5709A-EA06-4478-9443-812945565C95}" destId="{055E1353-7C14-45D5-AC6A-0C6397441425}" srcOrd="0" destOrd="0" presId="urn:microsoft.com/office/officeart/2008/layout/VerticalCurvedList"/>
    <dgm:cxn modelId="{8E42AD41-BB76-491F-8291-F7FF9443D50F}" srcId="{C61D047F-9109-4951-8711-498136FA47DF}" destId="{5EB5709A-EA06-4478-9443-812945565C95}" srcOrd="1" destOrd="0" parTransId="{3C1E0A0C-4672-4167-BBB0-1DE11D31015A}" sibTransId="{28FAD5AE-051B-4D83-8EAA-D22E0B167E87}"/>
    <dgm:cxn modelId="{BC44E0BF-69A1-4AD9-A83F-B1AE9CB15473}" type="presOf" srcId="{D2EA717E-378E-4C11-8B99-E5EA2BEE3E21}" destId="{9712F31F-C519-4AE2-A561-3416000BF47D}" srcOrd="0" destOrd="0" presId="urn:microsoft.com/office/officeart/2008/layout/VerticalCurvedList"/>
    <dgm:cxn modelId="{C8004F04-9DB7-4EC8-8CCE-24CC95BA79E5}" srcId="{C61D047F-9109-4951-8711-498136FA47DF}" destId="{201C17CA-9B09-47C5-B56F-D0F1A476E858}" srcOrd="0" destOrd="0" parTransId="{097C150D-7EAF-4EA9-B7DC-F9F8C27143B7}" sibTransId="{F8A68C93-5C44-4DA0-A33D-A08E325574C8}"/>
    <dgm:cxn modelId="{4C823E6A-20CE-4E1C-8755-762E880C23F1}" srcId="{C61D047F-9109-4951-8711-498136FA47DF}" destId="{0BEBE17B-5D90-4AB2-AF37-7BE1E818146B}" srcOrd="3" destOrd="0" parTransId="{C23E9A81-F6CA-40DF-80A4-7E13DF17C639}" sibTransId="{ECB08348-B752-4BC9-A891-EF22676AA06B}"/>
    <dgm:cxn modelId="{2422DB0E-F47F-4226-AF5B-FAC6E37CD213}" type="presOf" srcId="{F8A68C93-5C44-4DA0-A33D-A08E325574C8}" destId="{EAAC7F87-4D3E-4CE2-9BDF-7C50030282D1}" srcOrd="0" destOrd="0" presId="urn:microsoft.com/office/officeart/2008/layout/VerticalCurvedList"/>
    <dgm:cxn modelId="{26CFA64B-7F71-44A5-8059-0DCA33ED737C}" type="presOf" srcId="{201C17CA-9B09-47C5-B56F-D0F1A476E858}" destId="{B879799C-292C-4E66-AB54-AEECEAAC6E81}" srcOrd="0" destOrd="0" presId="urn:microsoft.com/office/officeart/2008/layout/VerticalCurvedList"/>
    <dgm:cxn modelId="{29D8F8D6-E0E4-4CA9-AB87-1DC53537DF0D}" type="presParOf" srcId="{A9814A12-0F3C-49B2-B59B-928108D3133C}" destId="{143A385C-EA8F-4974-B30A-5A3F312F679D}" srcOrd="0" destOrd="0" presId="urn:microsoft.com/office/officeart/2008/layout/VerticalCurvedList"/>
    <dgm:cxn modelId="{28274C9C-266C-4C93-A7AA-F53DA0495568}" type="presParOf" srcId="{143A385C-EA8F-4974-B30A-5A3F312F679D}" destId="{0D1DEEEC-05E2-4028-8354-97EF06E5DF2A}" srcOrd="0" destOrd="0" presId="urn:microsoft.com/office/officeart/2008/layout/VerticalCurvedList"/>
    <dgm:cxn modelId="{B70344FF-D206-48D3-A337-23610AFBA327}" type="presParOf" srcId="{0D1DEEEC-05E2-4028-8354-97EF06E5DF2A}" destId="{CB4076C1-77B5-49EE-82EA-264D7777EE57}" srcOrd="0" destOrd="0" presId="urn:microsoft.com/office/officeart/2008/layout/VerticalCurvedList"/>
    <dgm:cxn modelId="{2F6D7F19-A348-4976-B808-1D2AFC374AA1}" type="presParOf" srcId="{0D1DEEEC-05E2-4028-8354-97EF06E5DF2A}" destId="{EAAC7F87-4D3E-4CE2-9BDF-7C50030282D1}" srcOrd="1" destOrd="0" presId="urn:microsoft.com/office/officeart/2008/layout/VerticalCurvedList"/>
    <dgm:cxn modelId="{0C600C41-31FA-4599-9D26-248A001D7E4E}" type="presParOf" srcId="{0D1DEEEC-05E2-4028-8354-97EF06E5DF2A}" destId="{2C974DCD-036D-4223-AFD8-B328ABA6DE84}" srcOrd="2" destOrd="0" presId="urn:microsoft.com/office/officeart/2008/layout/VerticalCurvedList"/>
    <dgm:cxn modelId="{9AF3634E-BF7B-4635-AB9C-9F98CB4C83A9}" type="presParOf" srcId="{0D1DEEEC-05E2-4028-8354-97EF06E5DF2A}" destId="{24AEDA8B-E9E5-4C88-BE6B-8DD5018694CC}" srcOrd="3" destOrd="0" presId="urn:microsoft.com/office/officeart/2008/layout/VerticalCurvedList"/>
    <dgm:cxn modelId="{3602FB13-EA66-4918-8ED1-22AC1E102202}" type="presParOf" srcId="{143A385C-EA8F-4974-B30A-5A3F312F679D}" destId="{B879799C-292C-4E66-AB54-AEECEAAC6E81}" srcOrd="1" destOrd="0" presId="urn:microsoft.com/office/officeart/2008/layout/VerticalCurvedList"/>
    <dgm:cxn modelId="{CF009CF6-5C72-4D27-97CC-3D6BA6474C06}" type="presParOf" srcId="{143A385C-EA8F-4974-B30A-5A3F312F679D}" destId="{6025C3BE-A2A9-46BE-BC65-D6BD0B2176B0}" srcOrd="2" destOrd="0" presId="urn:microsoft.com/office/officeart/2008/layout/VerticalCurvedList"/>
    <dgm:cxn modelId="{1EB513EB-91AA-4806-A806-8DCD2241A364}" type="presParOf" srcId="{6025C3BE-A2A9-46BE-BC65-D6BD0B2176B0}" destId="{1DF6934C-7F0B-460E-996D-8B671CBB69C6}" srcOrd="0" destOrd="0" presId="urn:microsoft.com/office/officeart/2008/layout/VerticalCurvedList"/>
    <dgm:cxn modelId="{B2387226-3084-4CD7-B910-E21BB1BA12FE}" type="presParOf" srcId="{143A385C-EA8F-4974-B30A-5A3F312F679D}" destId="{055E1353-7C14-45D5-AC6A-0C6397441425}" srcOrd="3" destOrd="0" presId="urn:microsoft.com/office/officeart/2008/layout/VerticalCurvedList"/>
    <dgm:cxn modelId="{FDEC42FD-B7B2-4241-8F91-18FC4598ACC4}" type="presParOf" srcId="{143A385C-EA8F-4974-B30A-5A3F312F679D}" destId="{EE0E86E9-56EE-40FF-9028-25CB238CCC14}" srcOrd="4" destOrd="0" presId="urn:microsoft.com/office/officeart/2008/layout/VerticalCurvedList"/>
    <dgm:cxn modelId="{B7751804-614B-440F-83DC-A07337282D58}" type="presParOf" srcId="{EE0E86E9-56EE-40FF-9028-25CB238CCC14}" destId="{685A42E6-A208-450E-837E-D5C0A0486034}" srcOrd="0" destOrd="0" presId="urn:microsoft.com/office/officeart/2008/layout/VerticalCurvedList"/>
    <dgm:cxn modelId="{D7647189-EC61-4015-8001-A6DB6D611C20}" type="presParOf" srcId="{143A385C-EA8F-4974-B30A-5A3F312F679D}" destId="{9712F31F-C519-4AE2-A561-3416000BF47D}" srcOrd="5" destOrd="0" presId="urn:microsoft.com/office/officeart/2008/layout/VerticalCurvedList"/>
    <dgm:cxn modelId="{CBD34BC1-070A-4532-9A68-C460A099C363}" type="presParOf" srcId="{143A385C-EA8F-4974-B30A-5A3F312F679D}" destId="{B5FF0741-4739-4735-9A26-79EBC35FA4DC}" srcOrd="6" destOrd="0" presId="urn:microsoft.com/office/officeart/2008/layout/VerticalCurvedList"/>
    <dgm:cxn modelId="{7AF8ED0C-AF76-449B-B5CD-CE7464F9FA0B}" type="presParOf" srcId="{B5FF0741-4739-4735-9A26-79EBC35FA4DC}" destId="{94E0E3AE-D7CE-41EE-8BBF-DDAD7E7DC6B6}" srcOrd="0" destOrd="0" presId="urn:microsoft.com/office/officeart/2008/layout/VerticalCurvedList"/>
    <dgm:cxn modelId="{8F3E9E30-CB5C-4442-A9FB-489444FE12D6}" type="presParOf" srcId="{143A385C-EA8F-4974-B30A-5A3F312F679D}" destId="{7C82E46A-2936-4624-ACCF-0ED0E6C934D9}" srcOrd="7" destOrd="0" presId="urn:microsoft.com/office/officeart/2008/layout/VerticalCurvedList"/>
    <dgm:cxn modelId="{F2E4E91B-44A7-4586-8F91-BA1204437DB6}" type="presParOf" srcId="{143A385C-EA8F-4974-B30A-5A3F312F679D}" destId="{A1748B2A-FE6D-49E2-BFEB-88CF7F6D7736}" srcOrd="8" destOrd="0" presId="urn:microsoft.com/office/officeart/2008/layout/VerticalCurvedList"/>
    <dgm:cxn modelId="{13A118AF-3A11-4116-AD40-215678CB257A}" type="presParOf" srcId="{A1748B2A-FE6D-49E2-BFEB-88CF7F6D7736}" destId="{BD1DF6DC-C9C3-436E-9B09-799B2E3C6A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AC992-7992-4E83-8284-0FA87A95AB37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1662999-291D-4A1B-A4A7-F9EC83A54CD1}">
      <dgm:prSet phldrT="[Текст]" custT="1"/>
      <dgm:spPr/>
      <dgm:t>
        <a:bodyPr/>
        <a:lstStyle/>
        <a:p>
          <a:r>
            <a:rPr lang="ru-RU" sz="2200" b="1" dirty="0" smtClean="0"/>
            <a:t>Цели Бернского союза</a:t>
          </a:r>
          <a:endParaRPr lang="ru-RU" sz="2200" b="1" dirty="0"/>
        </a:p>
      </dgm:t>
    </dgm:pt>
    <dgm:pt modelId="{73DBE61C-07E3-4DC8-931D-D4CCA18CD139}" type="parTrans" cxnId="{7428DC40-CAFF-4182-9A7C-9A56E3295662}">
      <dgm:prSet/>
      <dgm:spPr/>
      <dgm:t>
        <a:bodyPr/>
        <a:lstStyle/>
        <a:p>
          <a:endParaRPr lang="ru-RU"/>
        </a:p>
      </dgm:t>
    </dgm:pt>
    <dgm:pt modelId="{4F57DD08-7C10-485F-AA01-2DD969C6B18F}" type="sibTrans" cxnId="{7428DC40-CAFF-4182-9A7C-9A56E3295662}">
      <dgm:prSet/>
      <dgm:spPr/>
      <dgm:t>
        <a:bodyPr/>
        <a:lstStyle/>
        <a:p>
          <a:endParaRPr lang="ru-RU"/>
        </a:p>
      </dgm:t>
    </dgm:pt>
    <dgm:pt modelId="{6692F3E3-3B5C-4B50-B679-159F684AD0E8}">
      <dgm:prSet phldrT="[Текст]" custT="1"/>
      <dgm:spPr/>
      <dgm:t>
        <a:bodyPr/>
        <a:lstStyle/>
        <a:p>
          <a:r>
            <a:rPr lang="ru-RU" sz="1800" dirty="0" smtClean="0"/>
            <a:t>укрепление </a:t>
          </a:r>
          <a:r>
            <a:rPr lang="ru-RU" sz="1800" dirty="0" err="1" smtClean="0"/>
            <a:t>андеррайтинговой</a:t>
          </a:r>
          <a:r>
            <a:rPr lang="ru-RU" sz="1800" dirty="0" smtClean="0"/>
            <a:t> политики</a:t>
          </a:r>
          <a:endParaRPr lang="ru-RU" sz="1800" dirty="0"/>
        </a:p>
      </dgm:t>
    </dgm:pt>
    <dgm:pt modelId="{336B595C-771F-447C-9EF7-258796B2952A}" type="parTrans" cxnId="{9D22A5A8-F050-4302-9358-9F5A5EB9BFBD}">
      <dgm:prSet/>
      <dgm:spPr/>
      <dgm:t>
        <a:bodyPr/>
        <a:lstStyle/>
        <a:p>
          <a:endParaRPr lang="ru-RU"/>
        </a:p>
      </dgm:t>
    </dgm:pt>
    <dgm:pt modelId="{E13254DC-4F67-40F0-8388-501C7B728202}" type="sibTrans" cxnId="{9D22A5A8-F050-4302-9358-9F5A5EB9BFBD}">
      <dgm:prSet/>
      <dgm:spPr/>
      <dgm:t>
        <a:bodyPr/>
        <a:lstStyle/>
        <a:p>
          <a:endParaRPr lang="ru-RU"/>
        </a:p>
      </dgm:t>
    </dgm:pt>
    <dgm:pt modelId="{C8E0A3B1-817B-46AA-B919-FDE609508DFE}">
      <dgm:prSet phldrT="[Текст]" custT="1"/>
      <dgm:spPr/>
      <dgm:t>
        <a:bodyPr/>
        <a:lstStyle/>
        <a:p>
          <a:r>
            <a:rPr lang="ru-RU" sz="1800" dirty="0" smtClean="0"/>
            <a:t>обеспечение перестраховочной защиты</a:t>
          </a:r>
          <a:endParaRPr lang="ru-RU" sz="1800" dirty="0"/>
        </a:p>
      </dgm:t>
    </dgm:pt>
    <dgm:pt modelId="{C01AE676-966A-4FB8-9BFD-9391A4593B70}" type="parTrans" cxnId="{C3EC7EA4-84B6-4E19-8035-7AE86E10390B}">
      <dgm:prSet/>
      <dgm:spPr/>
      <dgm:t>
        <a:bodyPr/>
        <a:lstStyle/>
        <a:p>
          <a:endParaRPr lang="ru-RU"/>
        </a:p>
      </dgm:t>
    </dgm:pt>
    <dgm:pt modelId="{02F9D740-8F5B-4A9D-A0B1-1CADD4C85F64}" type="sibTrans" cxnId="{C3EC7EA4-84B6-4E19-8035-7AE86E10390B}">
      <dgm:prSet/>
      <dgm:spPr/>
      <dgm:t>
        <a:bodyPr/>
        <a:lstStyle/>
        <a:p>
          <a:endParaRPr lang="ru-RU"/>
        </a:p>
      </dgm:t>
    </dgm:pt>
    <dgm:pt modelId="{6791F0D9-9906-4428-8689-AE2169532F15}">
      <dgm:prSet phldrT="[Текст]"/>
      <dgm:spPr/>
      <dgm:t>
        <a:bodyPr/>
        <a:lstStyle/>
        <a:p>
          <a:r>
            <a:rPr lang="ru-RU" dirty="0" smtClean="0"/>
            <a:t>совершенствование существующих и разработка новых страховых продуктов</a:t>
          </a:r>
          <a:endParaRPr lang="ru-RU" dirty="0"/>
        </a:p>
      </dgm:t>
    </dgm:pt>
    <dgm:pt modelId="{81B6D1BA-8020-4AE3-83EF-40ED7B9AAC2A}" type="parTrans" cxnId="{B89B2965-85C3-4291-A55D-8D2D93E0AE4F}">
      <dgm:prSet/>
      <dgm:spPr/>
      <dgm:t>
        <a:bodyPr/>
        <a:lstStyle/>
        <a:p>
          <a:endParaRPr lang="ru-RU"/>
        </a:p>
      </dgm:t>
    </dgm:pt>
    <dgm:pt modelId="{036750E3-45A3-49E4-8FC1-0232A6FC3E00}" type="sibTrans" cxnId="{B89B2965-85C3-4291-A55D-8D2D93E0AE4F}">
      <dgm:prSet/>
      <dgm:spPr/>
      <dgm:t>
        <a:bodyPr/>
        <a:lstStyle/>
        <a:p>
          <a:endParaRPr lang="ru-RU"/>
        </a:p>
      </dgm:t>
    </dgm:pt>
    <dgm:pt modelId="{371E2EF1-B019-4756-8216-0FFDC922014A}">
      <dgm:prSet custT="1"/>
      <dgm:spPr/>
      <dgm:t>
        <a:bodyPr/>
        <a:lstStyle/>
        <a:p>
          <a:r>
            <a:rPr lang="ru-RU" sz="1800" dirty="0" smtClean="0"/>
            <a:t>развитие экспортного страхования в целом</a:t>
          </a:r>
        </a:p>
      </dgm:t>
    </dgm:pt>
    <dgm:pt modelId="{61629E74-8D06-42A1-8540-C7FCB37E8703}" type="parTrans" cxnId="{45A1ABE8-62F1-457A-8CE6-7576020FF31D}">
      <dgm:prSet/>
      <dgm:spPr/>
      <dgm:t>
        <a:bodyPr/>
        <a:lstStyle/>
        <a:p>
          <a:endParaRPr lang="ru-RU"/>
        </a:p>
      </dgm:t>
    </dgm:pt>
    <dgm:pt modelId="{3B056E00-8E2B-4883-805A-2C538B34E7B5}" type="sibTrans" cxnId="{45A1ABE8-62F1-457A-8CE6-7576020FF31D}">
      <dgm:prSet/>
      <dgm:spPr/>
      <dgm:t>
        <a:bodyPr/>
        <a:lstStyle/>
        <a:p>
          <a:endParaRPr lang="ru-RU"/>
        </a:p>
      </dgm:t>
    </dgm:pt>
    <dgm:pt modelId="{4DD63743-48ED-4F6C-A10B-148FF132ED8C}" type="pres">
      <dgm:prSet presAssocID="{F60AC992-7992-4E83-8284-0FA87A95AB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F13262-C4A4-4260-B124-C672851A9AB9}" type="pres">
      <dgm:prSet presAssocID="{31662999-291D-4A1B-A4A7-F9EC83A54CD1}" presName="hierRoot1" presStyleCnt="0">
        <dgm:presLayoutVars>
          <dgm:hierBranch val="init"/>
        </dgm:presLayoutVars>
      </dgm:prSet>
      <dgm:spPr/>
    </dgm:pt>
    <dgm:pt modelId="{3C7DD5EE-D9C3-4A30-944F-A0FF54A16625}" type="pres">
      <dgm:prSet presAssocID="{31662999-291D-4A1B-A4A7-F9EC83A54CD1}" presName="rootComposite1" presStyleCnt="0"/>
      <dgm:spPr/>
    </dgm:pt>
    <dgm:pt modelId="{B32D4212-754A-445D-BE47-AC05B0B32C72}" type="pres">
      <dgm:prSet presAssocID="{31662999-291D-4A1B-A4A7-F9EC83A54CD1}" presName="rootText1" presStyleLbl="node0" presStyleIdx="0" presStyleCnt="1" custScaleX="156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1B6D55-CD91-4C6F-BE81-C131170AC637}" type="pres">
      <dgm:prSet presAssocID="{31662999-291D-4A1B-A4A7-F9EC83A54C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ED7E0F-9554-4F78-98E2-E71AB14AA6C9}" type="pres">
      <dgm:prSet presAssocID="{31662999-291D-4A1B-A4A7-F9EC83A54CD1}" presName="hierChild2" presStyleCnt="0"/>
      <dgm:spPr/>
    </dgm:pt>
    <dgm:pt modelId="{D0F61FFE-AB5C-46C0-B6A9-90CF627F4DBD}" type="pres">
      <dgm:prSet presAssocID="{336B595C-771F-447C-9EF7-258796B2952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90D30CF-FCFE-430F-8BE7-839423572DE6}" type="pres">
      <dgm:prSet presAssocID="{6692F3E3-3B5C-4B50-B679-159F684AD0E8}" presName="hierRoot2" presStyleCnt="0">
        <dgm:presLayoutVars>
          <dgm:hierBranch val="init"/>
        </dgm:presLayoutVars>
      </dgm:prSet>
      <dgm:spPr/>
    </dgm:pt>
    <dgm:pt modelId="{BF2F79B8-BA59-44CC-B5A4-43A28DC68E3B}" type="pres">
      <dgm:prSet presAssocID="{6692F3E3-3B5C-4B50-B679-159F684AD0E8}" presName="rootComposite" presStyleCnt="0"/>
      <dgm:spPr/>
    </dgm:pt>
    <dgm:pt modelId="{86977C3C-B1AC-4463-AE0B-1507A5724BDF}" type="pres">
      <dgm:prSet presAssocID="{6692F3E3-3B5C-4B50-B679-159F684AD0E8}" presName="rootText" presStyleLbl="node2" presStyleIdx="0" presStyleCnt="4" custScaleY="111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C1906-E400-4F41-9686-8E989401E66F}" type="pres">
      <dgm:prSet presAssocID="{6692F3E3-3B5C-4B50-B679-159F684AD0E8}" presName="rootConnector" presStyleLbl="node2" presStyleIdx="0" presStyleCnt="4"/>
      <dgm:spPr/>
      <dgm:t>
        <a:bodyPr/>
        <a:lstStyle/>
        <a:p>
          <a:endParaRPr lang="ru-RU"/>
        </a:p>
      </dgm:t>
    </dgm:pt>
    <dgm:pt modelId="{951A3809-C0A2-4562-9D35-4B40A9D9AF59}" type="pres">
      <dgm:prSet presAssocID="{6692F3E3-3B5C-4B50-B679-159F684AD0E8}" presName="hierChild4" presStyleCnt="0"/>
      <dgm:spPr/>
    </dgm:pt>
    <dgm:pt modelId="{1B1A08D7-6BB9-47A1-9E4E-215757B13F33}" type="pres">
      <dgm:prSet presAssocID="{6692F3E3-3B5C-4B50-B679-159F684AD0E8}" presName="hierChild5" presStyleCnt="0"/>
      <dgm:spPr/>
    </dgm:pt>
    <dgm:pt modelId="{AD07D7A4-EA8F-42E5-A62E-11B2B818E112}" type="pres">
      <dgm:prSet presAssocID="{C01AE676-966A-4FB8-9BFD-9391A4593B7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46EFADE-070B-4DD1-8CAA-1AE0822C0B0C}" type="pres">
      <dgm:prSet presAssocID="{C8E0A3B1-817B-46AA-B919-FDE609508DFE}" presName="hierRoot2" presStyleCnt="0">
        <dgm:presLayoutVars>
          <dgm:hierBranch val="init"/>
        </dgm:presLayoutVars>
      </dgm:prSet>
      <dgm:spPr/>
    </dgm:pt>
    <dgm:pt modelId="{6A64FF11-669F-44B6-ABFE-AB14896E0AC9}" type="pres">
      <dgm:prSet presAssocID="{C8E0A3B1-817B-46AA-B919-FDE609508DFE}" presName="rootComposite" presStyleCnt="0"/>
      <dgm:spPr/>
    </dgm:pt>
    <dgm:pt modelId="{15981677-4ACF-4991-B85C-428C324E5192}" type="pres">
      <dgm:prSet presAssocID="{C8E0A3B1-817B-46AA-B919-FDE609508DFE}" presName="rootText" presStyleLbl="node2" presStyleIdx="1" presStyleCnt="4" custScaleY="111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4C140-C4BB-4113-85F3-29796E956164}" type="pres">
      <dgm:prSet presAssocID="{C8E0A3B1-817B-46AA-B919-FDE609508DFE}" presName="rootConnector" presStyleLbl="node2" presStyleIdx="1" presStyleCnt="4"/>
      <dgm:spPr/>
      <dgm:t>
        <a:bodyPr/>
        <a:lstStyle/>
        <a:p>
          <a:endParaRPr lang="ru-RU"/>
        </a:p>
      </dgm:t>
    </dgm:pt>
    <dgm:pt modelId="{CEF1FF51-20E6-4DBF-A352-3D4CEA11777B}" type="pres">
      <dgm:prSet presAssocID="{C8E0A3B1-817B-46AA-B919-FDE609508DFE}" presName="hierChild4" presStyleCnt="0"/>
      <dgm:spPr/>
    </dgm:pt>
    <dgm:pt modelId="{F870C2E0-CCA9-4A42-9B48-BF6D35BB022F}" type="pres">
      <dgm:prSet presAssocID="{C8E0A3B1-817B-46AA-B919-FDE609508DFE}" presName="hierChild5" presStyleCnt="0"/>
      <dgm:spPr/>
    </dgm:pt>
    <dgm:pt modelId="{38C29C88-5197-41DF-A493-06811832A24F}" type="pres">
      <dgm:prSet presAssocID="{81B6D1BA-8020-4AE3-83EF-40ED7B9AAC2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1FD6D41-37F2-4091-838F-34D43DEA32A3}" type="pres">
      <dgm:prSet presAssocID="{6791F0D9-9906-4428-8689-AE2169532F15}" presName="hierRoot2" presStyleCnt="0">
        <dgm:presLayoutVars>
          <dgm:hierBranch val="init"/>
        </dgm:presLayoutVars>
      </dgm:prSet>
      <dgm:spPr/>
    </dgm:pt>
    <dgm:pt modelId="{9B90E027-BF62-41A6-9DA4-771AC8D6EB30}" type="pres">
      <dgm:prSet presAssocID="{6791F0D9-9906-4428-8689-AE2169532F15}" presName="rootComposite" presStyleCnt="0"/>
      <dgm:spPr/>
    </dgm:pt>
    <dgm:pt modelId="{D745A6D3-0CA0-46EC-9D9F-8B8CFFEF95E1}" type="pres">
      <dgm:prSet presAssocID="{6791F0D9-9906-4428-8689-AE2169532F15}" presName="rootText" presStyleLbl="node2" presStyleIdx="2" presStyleCnt="4" custScaleX="108807" custScaleY="115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642AF-A8E2-4BAF-A347-9B024D4655BF}" type="pres">
      <dgm:prSet presAssocID="{6791F0D9-9906-4428-8689-AE2169532F15}" presName="rootConnector" presStyleLbl="node2" presStyleIdx="2" presStyleCnt="4"/>
      <dgm:spPr/>
      <dgm:t>
        <a:bodyPr/>
        <a:lstStyle/>
        <a:p>
          <a:endParaRPr lang="ru-RU"/>
        </a:p>
      </dgm:t>
    </dgm:pt>
    <dgm:pt modelId="{300EB820-4D93-4009-A456-FA5E050875F1}" type="pres">
      <dgm:prSet presAssocID="{6791F0D9-9906-4428-8689-AE2169532F15}" presName="hierChild4" presStyleCnt="0"/>
      <dgm:spPr/>
    </dgm:pt>
    <dgm:pt modelId="{E8BD338C-D9A9-4BD5-8B90-B3846B2030BE}" type="pres">
      <dgm:prSet presAssocID="{6791F0D9-9906-4428-8689-AE2169532F15}" presName="hierChild5" presStyleCnt="0"/>
      <dgm:spPr/>
    </dgm:pt>
    <dgm:pt modelId="{5CE160DD-1F39-4A9B-8A80-1D115EDE397F}" type="pres">
      <dgm:prSet presAssocID="{61629E74-8D06-42A1-8540-C7FCB37E8703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914E503-7DA5-43C6-8739-8A1D94356B10}" type="pres">
      <dgm:prSet presAssocID="{371E2EF1-B019-4756-8216-0FFDC922014A}" presName="hierRoot2" presStyleCnt="0">
        <dgm:presLayoutVars>
          <dgm:hierBranch val="init"/>
        </dgm:presLayoutVars>
      </dgm:prSet>
      <dgm:spPr/>
    </dgm:pt>
    <dgm:pt modelId="{996F342A-C523-4E26-8D75-13D098060B43}" type="pres">
      <dgm:prSet presAssocID="{371E2EF1-B019-4756-8216-0FFDC922014A}" presName="rootComposite" presStyleCnt="0"/>
      <dgm:spPr/>
    </dgm:pt>
    <dgm:pt modelId="{A3C4958C-608B-42B1-8B49-4650366CCDAE}" type="pres">
      <dgm:prSet presAssocID="{371E2EF1-B019-4756-8216-0FFDC922014A}" presName="rootText" presStyleLbl="node2" presStyleIdx="3" presStyleCnt="4" custScaleY="111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2636E8-7A33-4793-A2A8-A44E7B8F11CB}" type="pres">
      <dgm:prSet presAssocID="{371E2EF1-B019-4756-8216-0FFDC922014A}" presName="rootConnector" presStyleLbl="node2" presStyleIdx="3" presStyleCnt="4"/>
      <dgm:spPr/>
      <dgm:t>
        <a:bodyPr/>
        <a:lstStyle/>
        <a:p>
          <a:endParaRPr lang="ru-RU"/>
        </a:p>
      </dgm:t>
    </dgm:pt>
    <dgm:pt modelId="{CDBE53EA-9796-47F9-90CC-5A0C6D0847EA}" type="pres">
      <dgm:prSet presAssocID="{371E2EF1-B019-4756-8216-0FFDC922014A}" presName="hierChild4" presStyleCnt="0"/>
      <dgm:spPr/>
    </dgm:pt>
    <dgm:pt modelId="{5203525A-627A-41A8-A6BB-FF1433A11307}" type="pres">
      <dgm:prSet presAssocID="{371E2EF1-B019-4756-8216-0FFDC922014A}" presName="hierChild5" presStyleCnt="0"/>
      <dgm:spPr/>
    </dgm:pt>
    <dgm:pt modelId="{E43A3EA0-A9CD-4E11-A9B2-92A436707F15}" type="pres">
      <dgm:prSet presAssocID="{31662999-291D-4A1B-A4A7-F9EC83A54CD1}" presName="hierChild3" presStyleCnt="0"/>
      <dgm:spPr/>
    </dgm:pt>
  </dgm:ptLst>
  <dgm:cxnLst>
    <dgm:cxn modelId="{45A1ABE8-62F1-457A-8CE6-7576020FF31D}" srcId="{31662999-291D-4A1B-A4A7-F9EC83A54CD1}" destId="{371E2EF1-B019-4756-8216-0FFDC922014A}" srcOrd="3" destOrd="0" parTransId="{61629E74-8D06-42A1-8540-C7FCB37E8703}" sibTransId="{3B056E00-8E2B-4883-805A-2C538B34E7B5}"/>
    <dgm:cxn modelId="{A8988CBC-7982-475B-8C7E-E62EE54D71DB}" type="presOf" srcId="{31662999-291D-4A1B-A4A7-F9EC83A54CD1}" destId="{B32D4212-754A-445D-BE47-AC05B0B32C72}" srcOrd="0" destOrd="0" presId="urn:microsoft.com/office/officeart/2005/8/layout/orgChart1"/>
    <dgm:cxn modelId="{B89B2965-85C3-4291-A55D-8D2D93E0AE4F}" srcId="{31662999-291D-4A1B-A4A7-F9EC83A54CD1}" destId="{6791F0D9-9906-4428-8689-AE2169532F15}" srcOrd="2" destOrd="0" parTransId="{81B6D1BA-8020-4AE3-83EF-40ED7B9AAC2A}" sibTransId="{036750E3-45A3-49E4-8FC1-0232A6FC3E00}"/>
    <dgm:cxn modelId="{E6682CE3-42FB-48A5-B6DB-7ED66452854B}" type="presOf" srcId="{371E2EF1-B019-4756-8216-0FFDC922014A}" destId="{C32636E8-7A33-4793-A2A8-A44E7B8F11CB}" srcOrd="1" destOrd="0" presId="urn:microsoft.com/office/officeart/2005/8/layout/orgChart1"/>
    <dgm:cxn modelId="{773FBF2A-D910-49AC-B8D2-740F39884E7B}" type="presOf" srcId="{81B6D1BA-8020-4AE3-83EF-40ED7B9AAC2A}" destId="{38C29C88-5197-41DF-A493-06811832A24F}" srcOrd="0" destOrd="0" presId="urn:microsoft.com/office/officeart/2005/8/layout/orgChart1"/>
    <dgm:cxn modelId="{F53B26B8-4DEA-4488-8CF0-950723540817}" type="presOf" srcId="{F60AC992-7992-4E83-8284-0FA87A95AB37}" destId="{4DD63743-48ED-4F6C-A10B-148FF132ED8C}" srcOrd="0" destOrd="0" presId="urn:microsoft.com/office/officeart/2005/8/layout/orgChart1"/>
    <dgm:cxn modelId="{E7D4528A-AAA6-4027-AAE3-19E2FE2C140E}" type="presOf" srcId="{371E2EF1-B019-4756-8216-0FFDC922014A}" destId="{A3C4958C-608B-42B1-8B49-4650366CCDAE}" srcOrd="0" destOrd="0" presId="urn:microsoft.com/office/officeart/2005/8/layout/orgChart1"/>
    <dgm:cxn modelId="{6930B77A-6328-4FB0-8144-1E13C94F25B5}" type="presOf" srcId="{6791F0D9-9906-4428-8689-AE2169532F15}" destId="{145642AF-A8E2-4BAF-A347-9B024D4655BF}" srcOrd="1" destOrd="0" presId="urn:microsoft.com/office/officeart/2005/8/layout/orgChart1"/>
    <dgm:cxn modelId="{EBC32110-A854-4F5A-8904-F799490C231C}" type="presOf" srcId="{C8E0A3B1-817B-46AA-B919-FDE609508DFE}" destId="{15981677-4ACF-4991-B85C-428C324E5192}" srcOrd="0" destOrd="0" presId="urn:microsoft.com/office/officeart/2005/8/layout/orgChart1"/>
    <dgm:cxn modelId="{264D5885-610E-456C-8E20-09C4CDF050EF}" type="presOf" srcId="{336B595C-771F-447C-9EF7-258796B2952A}" destId="{D0F61FFE-AB5C-46C0-B6A9-90CF627F4DBD}" srcOrd="0" destOrd="0" presId="urn:microsoft.com/office/officeart/2005/8/layout/orgChart1"/>
    <dgm:cxn modelId="{D36834E4-DF52-4307-ACDC-6CC604F9E777}" type="presOf" srcId="{6692F3E3-3B5C-4B50-B679-159F684AD0E8}" destId="{164C1906-E400-4F41-9686-8E989401E66F}" srcOrd="1" destOrd="0" presId="urn:microsoft.com/office/officeart/2005/8/layout/orgChart1"/>
    <dgm:cxn modelId="{6ECDA8A1-912B-4CB8-8149-FE4A21DD120F}" type="presOf" srcId="{C8E0A3B1-817B-46AA-B919-FDE609508DFE}" destId="{5484C140-C4BB-4113-85F3-29796E956164}" srcOrd="1" destOrd="0" presId="urn:microsoft.com/office/officeart/2005/8/layout/orgChart1"/>
    <dgm:cxn modelId="{7428DC40-CAFF-4182-9A7C-9A56E3295662}" srcId="{F60AC992-7992-4E83-8284-0FA87A95AB37}" destId="{31662999-291D-4A1B-A4A7-F9EC83A54CD1}" srcOrd="0" destOrd="0" parTransId="{73DBE61C-07E3-4DC8-931D-D4CCA18CD139}" sibTransId="{4F57DD08-7C10-485F-AA01-2DD969C6B18F}"/>
    <dgm:cxn modelId="{F901D43C-8C3F-4459-BA26-8600018442AD}" type="presOf" srcId="{C01AE676-966A-4FB8-9BFD-9391A4593B70}" destId="{AD07D7A4-EA8F-42E5-A62E-11B2B818E112}" srcOrd="0" destOrd="0" presId="urn:microsoft.com/office/officeart/2005/8/layout/orgChart1"/>
    <dgm:cxn modelId="{93E3FDC6-66F5-48EE-AD4F-0DE2E51B6063}" type="presOf" srcId="{6692F3E3-3B5C-4B50-B679-159F684AD0E8}" destId="{86977C3C-B1AC-4463-AE0B-1507A5724BDF}" srcOrd="0" destOrd="0" presId="urn:microsoft.com/office/officeart/2005/8/layout/orgChart1"/>
    <dgm:cxn modelId="{5D535349-419A-4699-889F-C0236D2C40E3}" type="presOf" srcId="{61629E74-8D06-42A1-8540-C7FCB37E8703}" destId="{5CE160DD-1F39-4A9B-8A80-1D115EDE397F}" srcOrd="0" destOrd="0" presId="urn:microsoft.com/office/officeart/2005/8/layout/orgChart1"/>
    <dgm:cxn modelId="{B9635049-F57D-4D2B-A03E-503CC8ACC85C}" type="presOf" srcId="{6791F0D9-9906-4428-8689-AE2169532F15}" destId="{D745A6D3-0CA0-46EC-9D9F-8B8CFFEF95E1}" srcOrd="0" destOrd="0" presId="urn:microsoft.com/office/officeart/2005/8/layout/orgChart1"/>
    <dgm:cxn modelId="{09AEFC6C-596A-4C81-B8D8-09325FD12587}" type="presOf" srcId="{31662999-291D-4A1B-A4A7-F9EC83A54CD1}" destId="{2D1B6D55-CD91-4C6F-BE81-C131170AC637}" srcOrd="1" destOrd="0" presId="urn:microsoft.com/office/officeart/2005/8/layout/orgChart1"/>
    <dgm:cxn modelId="{C3EC7EA4-84B6-4E19-8035-7AE86E10390B}" srcId="{31662999-291D-4A1B-A4A7-F9EC83A54CD1}" destId="{C8E0A3B1-817B-46AA-B919-FDE609508DFE}" srcOrd="1" destOrd="0" parTransId="{C01AE676-966A-4FB8-9BFD-9391A4593B70}" sibTransId="{02F9D740-8F5B-4A9D-A0B1-1CADD4C85F64}"/>
    <dgm:cxn modelId="{9D22A5A8-F050-4302-9358-9F5A5EB9BFBD}" srcId="{31662999-291D-4A1B-A4A7-F9EC83A54CD1}" destId="{6692F3E3-3B5C-4B50-B679-159F684AD0E8}" srcOrd="0" destOrd="0" parTransId="{336B595C-771F-447C-9EF7-258796B2952A}" sibTransId="{E13254DC-4F67-40F0-8388-501C7B728202}"/>
    <dgm:cxn modelId="{071C62C7-F7EA-4641-9480-C9E9E1606F11}" type="presParOf" srcId="{4DD63743-48ED-4F6C-A10B-148FF132ED8C}" destId="{48F13262-C4A4-4260-B124-C672851A9AB9}" srcOrd="0" destOrd="0" presId="urn:microsoft.com/office/officeart/2005/8/layout/orgChart1"/>
    <dgm:cxn modelId="{A9C44F5C-90E0-4AD1-9A4F-8DE3B82EE93A}" type="presParOf" srcId="{48F13262-C4A4-4260-B124-C672851A9AB9}" destId="{3C7DD5EE-D9C3-4A30-944F-A0FF54A16625}" srcOrd="0" destOrd="0" presId="urn:microsoft.com/office/officeart/2005/8/layout/orgChart1"/>
    <dgm:cxn modelId="{D969EA8C-E33F-4FB0-BC02-BDCACE923170}" type="presParOf" srcId="{3C7DD5EE-D9C3-4A30-944F-A0FF54A16625}" destId="{B32D4212-754A-445D-BE47-AC05B0B32C72}" srcOrd="0" destOrd="0" presId="urn:microsoft.com/office/officeart/2005/8/layout/orgChart1"/>
    <dgm:cxn modelId="{1662D5F5-437F-4F83-A702-1EB627ED5934}" type="presParOf" srcId="{3C7DD5EE-D9C3-4A30-944F-A0FF54A16625}" destId="{2D1B6D55-CD91-4C6F-BE81-C131170AC637}" srcOrd="1" destOrd="0" presId="urn:microsoft.com/office/officeart/2005/8/layout/orgChart1"/>
    <dgm:cxn modelId="{7D055D2A-2517-4BE8-A46A-F286D4EB73E6}" type="presParOf" srcId="{48F13262-C4A4-4260-B124-C672851A9AB9}" destId="{3BED7E0F-9554-4F78-98E2-E71AB14AA6C9}" srcOrd="1" destOrd="0" presId="urn:microsoft.com/office/officeart/2005/8/layout/orgChart1"/>
    <dgm:cxn modelId="{7BBC914D-AF7D-4116-9F92-A10CBE8DB271}" type="presParOf" srcId="{3BED7E0F-9554-4F78-98E2-E71AB14AA6C9}" destId="{D0F61FFE-AB5C-46C0-B6A9-90CF627F4DBD}" srcOrd="0" destOrd="0" presId="urn:microsoft.com/office/officeart/2005/8/layout/orgChart1"/>
    <dgm:cxn modelId="{289E0AD9-7F1F-4CD8-A57C-1FADBF42951D}" type="presParOf" srcId="{3BED7E0F-9554-4F78-98E2-E71AB14AA6C9}" destId="{D90D30CF-FCFE-430F-8BE7-839423572DE6}" srcOrd="1" destOrd="0" presId="urn:microsoft.com/office/officeart/2005/8/layout/orgChart1"/>
    <dgm:cxn modelId="{CF1163BD-3B05-4B12-9B47-50B761FCE71A}" type="presParOf" srcId="{D90D30CF-FCFE-430F-8BE7-839423572DE6}" destId="{BF2F79B8-BA59-44CC-B5A4-43A28DC68E3B}" srcOrd="0" destOrd="0" presId="urn:microsoft.com/office/officeart/2005/8/layout/orgChart1"/>
    <dgm:cxn modelId="{FE082AF2-38B2-44B6-8AC7-4F269CF21A12}" type="presParOf" srcId="{BF2F79B8-BA59-44CC-B5A4-43A28DC68E3B}" destId="{86977C3C-B1AC-4463-AE0B-1507A5724BDF}" srcOrd="0" destOrd="0" presId="urn:microsoft.com/office/officeart/2005/8/layout/orgChart1"/>
    <dgm:cxn modelId="{0624D9DC-4C9A-4728-8DEA-3A1D73FA6346}" type="presParOf" srcId="{BF2F79B8-BA59-44CC-B5A4-43A28DC68E3B}" destId="{164C1906-E400-4F41-9686-8E989401E66F}" srcOrd="1" destOrd="0" presId="urn:microsoft.com/office/officeart/2005/8/layout/orgChart1"/>
    <dgm:cxn modelId="{4BD70D37-A403-4A02-AC12-317E877863F8}" type="presParOf" srcId="{D90D30CF-FCFE-430F-8BE7-839423572DE6}" destId="{951A3809-C0A2-4562-9D35-4B40A9D9AF59}" srcOrd="1" destOrd="0" presId="urn:microsoft.com/office/officeart/2005/8/layout/orgChart1"/>
    <dgm:cxn modelId="{85099013-D64C-47AE-89DD-B326927638B5}" type="presParOf" srcId="{D90D30CF-FCFE-430F-8BE7-839423572DE6}" destId="{1B1A08D7-6BB9-47A1-9E4E-215757B13F33}" srcOrd="2" destOrd="0" presId="urn:microsoft.com/office/officeart/2005/8/layout/orgChart1"/>
    <dgm:cxn modelId="{01C8F485-47E6-491C-AB6B-9CBE39744F21}" type="presParOf" srcId="{3BED7E0F-9554-4F78-98E2-E71AB14AA6C9}" destId="{AD07D7A4-EA8F-42E5-A62E-11B2B818E112}" srcOrd="2" destOrd="0" presId="urn:microsoft.com/office/officeart/2005/8/layout/orgChart1"/>
    <dgm:cxn modelId="{F7DE6EF6-84E9-4ADC-AFE3-A8EF4DB3B053}" type="presParOf" srcId="{3BED7E0F-9554-4F78-98E2-E71AB14AA6C9}" destId="{E46EFADE-070B-4DD1-8CAA-1AE0822C0B0C}" srcOrd="3" destOrd="0" presId="urn:microsoft.com/office/officeart/2005/8/layout/orgChart1"/>
    <dgm:cxn modelId="{D42E8878-72C8-4E28-9477-5E515ECF9A3E}" type="presParOf" srcId="{E46EFADE-070B-4DD1-8CAA-1AE0822C0B0C}" destId="{6A64FF11-669F-44B6-ABFE-AB14896E0AC9}" srcOrd="0" destOrd="0" presId="urn:microsoft.com/office/officeart/2005/8/layout/orgChart1"/>
    <dgm:cxn modelId="{EB378A2D-A71F-4A81-8DF9-91DC83252BB1}" type="presParOf" srcId="{6A64FF11-669F-44B6-ABFE-AB14896E0AC9}" destId="{15981677-4ACF-4991-B85C-428C324E5192}" srcOrd="0" destOrd="0" presId="urn:microsoft.com/office/officeart/2005/8/layout/orgChart1"/>
    <dgm:cxn modelId="{4464345A-7C7A-4BBB-8661-365C7802E81B}" type="presParOf" srcId="{6A64FF11-669F-44B6-ABFE-AB14896E0AC9}" destId="{5484C140-C4BB-4113-85F3-29796E956164}" srcOrd="1" destOrd="0" presId="urn:microsoft.com/office/officeart/2005/8/layout/orgChart1"/>
    <dgm:cxn modelId="{421C11BD-B6D4-49A5-9D3D-47090C8E53CF}" type="presParOf" srcId="{E46EFADE-070B-4DD1-8CAA-1AE0822C0B0C}" destId="{CEF1FF51-20E6-4DBF-A352-3D4CEA11777B}" srcOrd="1" destOrd="0" presId="urn:microsoft.com/office/officeart/2005/8/layout/orgChart1"/>
    <dgm:cxn modelId="{99138AF4-DC1E-479E-8F50-E05E364747A3}" type="presParOf" srcId="{E46EFADE-070B-4DD1-8CAA-1AE0822C0B0C}" destId="{F870C2E0-CCA9-4A42-9B48-BF6D35BB022F}" srcOrd="2" destOrd="0" presId="urn:microsoft.com/office/officeart/2005/8/layout/orgChart1"/>
    <dgm:cxn modelId="{A5009C2C-29B7-4E44-A884-31819E97AA21}" type="presParOf" srcId="{3BED7E0F-9554-4F78-98E2-E71AB14AA6C9}" destId="{38C29C88-5197-41DF-A493-06811832A24F}" srcOrd="4" destOrd="0" presId="urn:microsoft.com/office/officeart/2005/8/layout/orgChart1"/>
    <dgm:cxn modelId="{7283F920-13B1-4223-97AA-650D45A6F0EB}" type="presParOf" srcId="{3BED7E0F-9554-4F78-98E2-E71AB14AA6C9}" destId="{B1FD6D41-37F2-4091-838F-34D43DEA32A3}" srcOrd="5" destOrd="0" presId="urn:microsoft.com/office/officeart/2005/8/layout/orgChart1"/>
    <dgm:cxn modelId="{BA379E81-29D7-49AB-8E13-966911354AE4}" type="presParOf" srcId="{B1FD6D41-37F2-4091-838F-34D43DEA32A3}" destId="{9B90E027-BF62-41A6-9DA4-771AC8D6EB30}" srcOrd="0" destOrd="0" presId="urn:microsoft.com/office/officeart/2005/8/layout/orgChart1"/>
    <dgm:cxn modelId="{70B88C93-DCE1-4079-8E8A-B3A89E4B6A3B}" type="presParOf" srcId="{9B90E027-BF62-41A6-9DA4-771AC8D6EB30}" destId="{D745A6D3-0CA0-46EC-9D9F-8B8CFFEF95E1}" srcOrd="0" destOrd="0" presId="urn:microsoft.com/office/officeart/2005/8/layout/orgChart1"/>
    <dgm:cxn modelId="{B465A430-4AB1-4B74-B6C4-EA98B0C5BB3D}" type="presParOf" srcId="{9B90E027-BF62-41A6-9DA4-771AC8D6EB30}" destId="{145642AF-A8E2-4BAF-A347-9B024D4655BF}" srcOrd="1" destOrd="0" presId="urn:microsoft.com/office/officeart/2005/8/layout/orgChart1"/>
    <dgm:cxn modelId="{EE546E0A-C5B2-4965-9C39-ACBE007C54A8}" type="presParOf" srcId="{B1FD6D41-37F2-4091-838F-34D43DEA32A3}" destId="{300EB820-4D93-4009-A456-FA5E050875F1}" srcOrd="1" destOrd="0" presId="urn:microsoft.com/office/officeart/2005/8/layout/orgChart1"/>
    <dgm:cxn modelId="{830D8E9F-1E86-48C3-9A92-900A64222FF2}" type="presParOf" srcId="{B1FD6D41-37F2-4091-838F-34D43DEA32A3}" destId="{E8BD338C-D9A9-4BD5-8B90-B3846B2030BE}" srcOrd="2" destOrd="0" presId="urn:microsoft.com/office/officeart/2005/8/layout/orgChart1"/>
    <dgm:cxn modelId="{9E80E4BE-951D-4CAE-95C7-3A34152A86D1}" type="presParOf" srcId="{3BED7E0F-9554-4F78-98E2-E71AB14AA6C9}" destId="{5CE160DD-1F39-4A9B-8A80-1D115EDE397F}" srcOrd="6" destOrd="0" presId="urn:microsoft.com/office/officeart/2005/8/layout/orgChart1"/>
    <dgm:cxn modelId="{A604278A-925A-406D-A6F1-3E72539A5B31}" type="presParOf" srcId="{3BED7E0F-9554-4F78-98E2-E71AB14AA6C9}" destId="{6914E503-7DA5-43C6-8739-8A1D94356B10}" srcOrd="7" destOrd="0" presId="urn:microsoft.com/office/officeart/2005/8/layout/orgChart1"/>
    <dgm:cxn modelId="{E720E17D-6A73-49FA-8F48-3DFABCEC283F}" type="presParOf" srcId="{6914E503-7DA5-43C6-8739-8A1D94356B10}" destId="{996F342A-C523-4E26-8D75-13D098060B43}" srcOrd="0" destOrd="0" presId="urn:microsoft.com/office/officeart/2005/8/layout/orgChart1"/>
    <dgm:cxn modelId="{748025A5-451D-42A3-AA5E-F1814FA1CCFC}" type="presParOf" srcId="{996F342A-C523-4E26-8D75-13D098060B43}" destId="{A3C4958C-608B-42B1-8B49-4650366CCDAE}" srcOrd="0" destOrd="0" presId="urn:microsoft.com/office/officeart/2005/8/layout/orgChart1"/>
    <dgm:cxn modelId="{13DEDEB9-AFFC-4662-8961-5F12C3033289}" type="presParOf" srcId="{996F342A-C523-4E26-8D75-13D098060B43}" destId="{C32636E8-7A33-4793-A2A8-A44E7B8F11CB}" srcOrd="1" destOrd="0" presId="urn:microsoft.com/office/officeart/2005/8/layout/orgChart1"/>
    <dgm:cxn modelId="{08C7C72C-6D3F-4075-9BB9-46EDB316EC10}" type="presParOf" srcId="{6914E503-7DA5-43C6-8739-8A1D94356B10}" destId="{CDBE53EA-9796-47F9-90CC-5A0C6D0847EA}" srcOrd="1" destOrd="0" presId="urn:microsoft.com/office/officeart/2005/8/layout/orgChart1"/>
    <dgm:cxn modelId="{244EC9C0-6064-4C27-B5D7-1F0123F41586}" type="presParOf" srcId="{6914E503-7DA5-43C6-8739-8A1D94356B10}" destId="{5203525A-627A-41A8-A6BB-FF1433A11307}" srcOrd="2" destOrd="0" presId="urn:microsoft.com/office/officeart/2005/8/layout/orgChart1"/>
    <dgm:cxn modelId="{D7BF9833-FA69-4EC2-82FB-8C1305DF3BBB}" type="presParOf" srcId="{48F13262-C4A4-4260-B124-C672851A9AB9}" destId="{E43A3EA0-A9CD-4E11-A9B2-92A436707F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C7F87-4D3E-4CE2-9BDF-7C50030282D1}">
      <dsp:nvSpPr>
        <dsp:cNvPr id="0" name=""/>
        <dsp:cNvSpPr/>
      </dsp:nvSpPr>
      <dsp:spPr>
        <a:xfrm>
          <a:off x="-4513513" y="-692120"/>
          <a:ext cx="5376804" cy="5376804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9799C-292C-4E66-AB54-AEECEAAC6E81}">
      <dsp:nvSpPr>
        <dsp:cNvPr id="0" name=""/>
        <dsp:cNvSpPr/>
      </dsp:nvSpPr>
      <dsp:spPr>
        <a:xfrm>
          <a:off x="452198" y="306948"/>
          <a:ext cx="7240743" cy="61421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Страхование экспортных рисков</a:t>
          </a:r>
          <a:endParaRPr lang="ru-RU" sz="3300" kern="1200" dirty="0"/>
        </a:p>
      </dsp:txBody>
      <dsp:txXfrm>
        <a:off x="452198" y="306948"/>
        <a:ext cx="7240743" cy="614215"/>
      </dsp:txXfrm>
    </dsp:sp>
    <dsp:sp modelId="{1DF6934C-7F0B-460E-996D-8B671CBB69C6}">
      <dsp:nvSpPr>
        <dsp:cNvPr id="0" name=""/>
        <dsp:cNvSpPr/>
      </dsp:nvSpPr>
      <dsp:spPr>
        <a:xfrm>
          <a:off x="68313" y="230171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E1353-7C14-45D5-AC6A-0C6397441425}">
      <dsp:nvSpPr>
        <dsp:cNvPr id="0" name=""/>
        <dsp:cNvSpPr/>
      </dsp:nvSpPr>
      <dsp:spPr>
        <a:xfrm>
          <a:off x="804342" y="1228431"/>
          <a:ext cx="6888598" cy="614215"/>
        </a:xfrm>
        <a:prstGeom prst="rect">
          <a:avLst/>
        </a:prstGeom>
        <a:solidFill>
          <a:schemeClr val="accent2">
            <a:shade val="80000"/>
            <a:hueOff val="26561"/>
            <a:satOff val="-710"/>
            <a:lumOff val="82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Добровольное страхование</a:t>
          </a:r>
          <a:endParaRPr lang="ru-RU" sz="3300" kern="1200" dirty="0"/>
        </a:p>
      </dsp:txBody>
      <dsp:txXfrm>
        <a:off x="804342" y="1228431"/>
        <a:ext cx="6888598" cy="614215"/>
      </dsp:txXfrm>
    </dsp:sp>
    <dsp:sp modelId="{685A42E6-A208-450E-837E-D5C0A0486034}">
      <dsp:nvSpPr>
        <dsp:cNvPr id="0" name=""/>
        <dsp:cNvSpPr/>
      </dsp:nvSpPr>
      <dsp:spPr>
        <a:xfrm>
          <a:off x="420457" y="1151654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26561"/>
              <a:satOff val="-710"/>
              <a:lumOff val="82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2F31F-C519-4AE2-A561-3416000BF47D}">
      <dsp:nvSpPr>
        <dsp:cNvPr id="0" name=""/>
        <dsp:cNvSpPr/>
      </dsp:nvSpPr>
      <dsp:spPr>
        <a:xfrm>
          <a:off x="804342" y="2149915"/>
          <a:ext cx="6888598" cy="614215"/>
        </a:xfrm>
        <a:prstGeom prst="rect">
          <a:avLst/>
        </a:prstGeom>
        <a:solidFill>
          <a:schemeClr val="accent2">
            <a:shade val="80000"/>
            <a:hueOff val="53121"/>
            <a:satOff val="-1421"/>
            <a:lumOff val="16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Обязательное страхование</a:t>
          </a:r>
          <a:endParaRPr lang="ru-RU" sz="3300" kern="1200" dirty="0"/>
        </a:p>
      </dsp:txBody>
      <dsp:txXfrm>
        <a:off x="804342" y="2149915"/>
        <a:ext cx="6888598" cy="614215"/>
      </dsp:txXfrm>
    </dsp:sp>
    <dsp:sp modelId="{94E0E3AE-D7CE-41EE-8BBF-DDAD7E7DC6B6}">
      <dsp:nvSpPr>
        <dsp:cNvPr id="0" name=""/>
        <dsp:cNvSpPr/>
      </dsp:nvSpPr>
      <dsp:spPr>
        <a:xfrm>
          <a:off x="420457" y="2073138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53121"/>
              <a:satOff val="-1421"/>
              <a:lumOff val="16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2E46A-2936-4624-ACCF-0ED0E6C934D9}">
      <dsp:nvSpPr>
        <dsp:cNvPr id="0" name=""/>
        <dsp:cNvSpPr/>
      </dsp:nvSpPr>
      <dsp:spPr>
        <a:xfrm>
          <a:off x="452198" y="3071398"/>
          <a:ext cx="7240743" cy="614215"/>
        </a:xfrm>
        <a:prstGeom prst="rect">
          <a:avLst/>
        </a:prstGeom>
        <a:solidFill>
          <a:schemeClr val="accent2">
            <a:shade val="80000"/>
            <a:hueOff val="79682"/>
            <a:satOff val="-2131"/>
            <a:lumOff val="246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34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Медицинское страхование</a:t>
          </a:r>
          <a:endParaRPr lang="ru-RU" sz="3300" kern="1200"/>
        </a:p>
      </dsp:txBody>
      <dsp:txXfrm>
        <a:off x="452198" y="3071398"/>
        <a:ext cx="7240743" cy="614215"/>
      </dsp:txXfrm>
    </dsp:sp>
    <dsp:sp modelId="{BD1DF6DC-C9C3-436E-9B09-799B2E3C6A82}">
      <dsp:nvSpPr>
        <dsp:cNvPr id="0" name=""/>
        <dsp:cNvSpPr/>
      </dsp:nvSpPr>
      <dsp:spPr>
        <a:xfrm>
          <a:off x="68313" y="2994621"/>
          <a:ext cx="767769" cy="7677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79682"/>
              <a:satOff val="-2131"/>
              <a:lumOff val="24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160DD-1F39-4A9B-8A80-1D115EDE397F}">
      <dsp:nvSpPr>
        <dsp:cNvPr id="0" name=""/>
        <dsp:cNvSpPr/>
      </dsp:nvSpPr>
      <dsp:spPr>
        <a:xfrm>
          <a:off x="4518248" y="2230844"/>
          <a:ext cx="3557928" cy="40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55"/>
              </a:lnTo>
              <a:lnTo>
                <a:pt x="3557928" y="200955"/>
              </a:lnTo>
              <a:lnTo>
                <a:pt x="3557928" y="40191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29C88-5197-41DF-A493-06811832A24F}">
      <dsp:nvSpPr>
        <dsp:cNvPr id="0" name=""/>
        <dsp:cNvSpPr/>
      </dsp:nvSpPr>
      <dsp:spPr>
        <a:xfrm>
          <a:off x="4518248" y="2230844"/>
          <a:ext cx="1157883" cy="40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55"/>
              </a:lnTo>
              <a:lnTo>
                <a:pt x="1157883" y="200955"/>
              </a:lnTo>
              <a:lnTo>
                <a:pt x="1157883" y="40191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D7A4-EA8F-42E5-A62E-11B2B818E112}">
      <dsp:nvSpPr>
        <dsp:cNvPr id="0" name=""/>
        <dsp:cNvSpPr/>
      </dsp:nvSpPr>
      <dsp:spPr>
        <a:xfrm>
          <a:off x="3276087" y="2230844"/>
          <a:ext cx="1242160" cy="401910"/>
        </a:xfrm>
        <a:custGeom>
          <a:avLst/>
          <a:gdLst/>
          <a:ahLst/>
          <a:cxnLst/>
          <a:rect l="0" t="0" r="0" b="0"/>
          <a:pathLst>
            <a:path>
              <a:moveTo>
                <a:pt x="1242160" y="0"/>
              </a:moveTo>
              <a:lnTo>
                <a:pt x="1242160" y="200955"/>
              </a:lnTo>
              <a:lnTo>
                <a:pt x="0" y="200955"/>
              </a:lnTo>
              <a:lnTo>
                <a:pt x="0" y="40191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61FFE-AB5C-46C0-B6A9-90CF627F4DBD}">
      <dsp:nvSpPr>
        <dsp:cNvPr id="0" name=""/>
        <dsp:cNvSpPr/>
      </dsp:nvSpPr>
      <dsp:spPr>
        <a:xfrm>
          <a:off x="960319" y="2230844"/>
          <a:ext cx="3557928" cy="401910"/>
        </a:xfrm>
        <a:custGeom>
          <a:avLst/>
          <a:gdLst/>
          <a:ahLst/>
          <a:cxnLst/>
          <a:rect l="0" t="0" r="0" b="0"/>
          <a:pathLst>
            <a:path>
              <a:moveTo>
                <a:pt x="3557928" y="0"/>
              </a:moveTo>
              <a:lnTo>
                <a:pt x="3557928" y="200955"/>
              </a:lnTo>
              <a:lnTo>
                <a:pt x="0" y="200955"/>
              </a:lnTo>
              <a:lnTo>
                <a:pt x="0" y="401910"/>
              </a:lnTo>
            </a:path>
          </a:pathLst>
        </a:custGeom>
        <a:noFill/>
        <a:ln w="1905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4212-754A-445D-BE47-AC05B0B32C72}">
      <dsp:nvSpPr>
        <dsp:cNvPr id="0" name=""/>
        <dsp:cNvSpPr/>
      </dsp:nvSpPr>
      <dsp:spPr>
        <a:xfrm>
          <a:off x="3024338" y="1273915"/>
          <a:ext cx="2987818" cy="95692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Цели Бернского союза</a:t>
          </a:r>
          <a:endParaRPr lang="ru-RU" sz="2200" b="1" kern="1200" dirty="0"/>
        </a:p>
      </dsp:txBody>
      <dsp:txXfrm>
        <a:off x="3024338" y="1273915"/>
        <a:ext cx="2987818" cy="956928"/>
      </dsp:txXfrm>
    </dsp:sp>
    <dsp:sp modelId="{86977C3C-B1AC-4463-AE0B-1507A5724BDF}">
      <dsp:nvSpPr>
        <dsp:cNvPr id="0" name=""/>
        <dsp:cNvSpPr/>
      </dsp:nvSpPr>
      <dsp:spPr>
        <a:xfrm>
          <a:off x="3391" y="2632754"/>
          <a:ext cx="1913857" cy="106295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укрепление </a:t>
          </a:r>
          <a:r>
            <a:rPr lang="ru-RU" sz="1800" kern="1200" dirty="0" err="1" smtClean="0"/>
            <a:t>андеррайтинговой</a:t>
          </a:r>
          <a:r>
            <a:rPr lang="ru-RU" sz="1800" kern="1200" dirty="0" smtClean="0"/>
            <a:t> политики</a:t>
          </a:r>
          <a:endParaRPr lang="ru-RU" sz="1800" kern="1200" dirty="0"/>
        </a:p>
      </dsp:txBody>
      <dsp:txXfrm>
        <a:off x="3391" y="2632754"/>
        <a:ext cx="1913857" cy="1062956"/>
      </dsp:txXfrm>
    </dsp:sp>
    <dsp:sp modelId="{15981677-4ACF-4991-B85C-428C324E5192}">
      <dsp:nvSpPr>
        <dsp:cNvPr id="0" name=""/>
        <dsp:cNvSpPr/>
      </dsp:nvSpPr>
      <dsp:spPr>
        <a:xfrm>
          <a:off x="2319158" y="2632754"/>
          <a:ext cx="1913857" cy="106295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обеспечение перестраховочной защиты</a:t>
          </a:r>
          <a:endParaRPr lang="ru-RU" sz="1800" kern="1200" dirty="0"/>
        </a:p>
      </dsp:txBody>
      <dsp:txXfrm>
        <a:off x="2319158" y="2632754"/>
        <a:ext cx="1913857" cy="1062956"/>
      </dsp:txXfrm>
    </dsp:sp>
    <dsp:sp modelId="{D745A6D3-0CA0-46EC-9D9F-8B8CFFEF95E1}">
      <dsp:nvSpPr>
        <dsp:cNvPr id="0" name=""/>
        <dsp:cNvSpPr/>
      </dsp:nvSpPr>
      <dsp:spPr>
        <a:xfrm>
          <a:off x="4634926" y="2632754"/>
          <a:ext cx="2082410" cy="110650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совершенствование существующих и разработка новых страховых продуктов</a:t>
          </a:r>
          <a:endParaRPr lang="ru-RU" sz="1700" kern="1200" dirty="0"/>
        </a:p>
      </dsp:txBody>
      <dsp:txXfrm>
        <a:off x="4634926" y="2632754"/>
        <a:ext cx="2082410" cy="1106506"/>
      </dsp:txXfrm>
    </dsp:sp>
    <dsp:sp modelId="{A3C4958C-608B-42B1-8B49-4650366CCDAE}">
      <dsp:nvSpPr>
        <dsp:cNvPr id="0" name=""/>
        <dsp:cNvSpPr/>
      </dsp:nvSpPr>
      <dsp:spPr>
        <a:xfrm>
          <a:off x="7119247" y="2632754"/>
          <a:ext cx="1913857" cy="1062946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экспортного страхования в целом</a:t>
          </a:r>
        </a:p>
      </dsp:txBody>
      <dsp:txXfrm>
        <a:off x="7119247" y="2632754"/>
        <a:ext cx="1913857" cy="106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D63501-96E9-45AC-B909-A0E3BC29D00F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F62BFE-4C8A-4AC5-A044-265EAA2D9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87737"/>
            <a:ext cx="7488832" cy="1731982"/>
          </a:xfrm>
        </p:spPr>
        <p:txBody>
          <a:bodyPr/>
          <a:lstStyle/>
          <a:p>
            <a:r>
              <a:rPr lang="ru-RU" sz="3600" dirty="0">
                <a:effectLst/>
              </a:rPr>
              <a:t>Б</a:t>
            </a:r>
            <a:r>
              <a:rPr lang="ru-RU" sz="3600" dirty="0" smtClean="0">
                <a:effectLst/>
              </a:rPr>
              <a:t>елорусское </a:t>
            </a:r>
            <a:r>
              <a:rPr lang="ru-RU" sz="3600" dirty="0">
                <a:effectLst/>
              </a:rPr>
              <a:t>республиканское унитарное предприятие </a:t>
            </a:r>
            <a:r>
              <a:rPr lang="ru-RU" sz="3600" dirty="0" smtClean="0">
                <a:effectLst/>
              </a:rPr>
              <a:t>экспортно-импортного страхования «</a:t>
            </a:r>
            <a:r>
              <a:rPr lang="ru-RU" sz="3600" dirty="0" err="1" smtClean="0">
                <a:effectLst/>
              </a:rPr>
              <a:t>Белэксимгарант</a:t>
            </a:r>
            <a:r>
              <a:rPr lang="ru-RU" sz="3600" dirty="0" smtClean="0">
                <a:effectLst/>
              </a:rPr>
              <a:t>»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21088"/>
            <a:ext cx="465999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48347"/>
            <a:ext cx="7833192" cy="3877815"/>
          </a:xfrm>
        </p:spPr>
        <p:txBody>
          <a:bodyPr/>
          <a:lstStyle/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медицинских </a:t>
            </a:r>
            <a:r>
              <a:rPr lang="ru-RU" dirty="0" smtClean="0"/>
              <a:t>расходов;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от несчастных случаев за счет средств </a:t>
            </a:r>
            <a:r>
              <a:rPr lang="ru-RU" dirty="0" smtClean="0"/>
              <a:t>предприятий;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Добровольное страхование от несчастных случаев и болезней на время поездки за </a:t>
            </a:r>
            <a:r>
              <a:rPr lang="ru-RU" dirty="0" smtClean="0"/>
              <a:t>границу;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Обязательное медицинское страхование иностранных граждан и лиц без </a:t>
            </a:r>
            <a:r>
              <a:rPr lang="ru-RU" dirty="0" smtClean="0"/>
              <a:t>гражданства.</a:t>
            </a:r>
            <a:endParaRPr lang="ru-RU" dirty="0"/>
          </a:p>
          <a:p>
            <a:pPr marL="0" indent="0">
              <a:buClr>
                <a:schemeClr val="accent2"/>
              </a:buCl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692696"/>
            <a:ext cx="7756263" cy="931710"/>
          </a:xfrm>
        </p:spPr>
        <p:txBody>
          <a:bodyPr/>
          <a:lstStyle/>
          <a:p>
            <a:pPr lvl="0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Медицинское </a:t>
            </a:r>
            <a:r>
              <a:rPr lang="ru-RU" sz="4000" dirty="0"/>
              <a:t>страхование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1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92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9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064896" cy="28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1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352928" cy="1054250"/>
          </a:xfrm>
        </p:spPr>
        <p:txBody>
          <a:bodyPr/>
          <a:lstStyle/>
          <a:p>
            <a:r>
              <a:rPr lang="ru-RU" sz="4000" dirty="0" smtClean="0"/>
              <a:t>Партнеры </a:t>
            </a:r>
            <a:r>
              <a:rPr lang="ru-RU" sz="4000" dirty="0" err="1"/>
              <a:t>Белэксимгаранта</a:t>
            </a:r>
            <a:r>
              <a:rPr lang="ru-RU" sz="4000" dirty="0"/>
              <a:t> в </a:t>
            </a:r>
            <a:r>
              <a:rPr lang="ru-RU" sz="4000" dirty="0" smtClean="0"/>
              <a:t>Беларуси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1" y="2097190"/>
            <a:ext cx="2800741" cy="13335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04763"/>
            <a:ext cx="2838450" cy="13335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39" y="2097190"/>
            <a:ext cx="2809875" cy="13335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06" y="3560812"/>
            <a:ext cx="2736304" cy="12384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64" y="3570447"/>
            <a:ext cx="2781300" cy="12192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66917"/>
            <a:ext cx="2736304" cy="117193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66917"/>
            <a:ext cx="2790825" cy="11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71942" cy="1130652"/>
          </a:xfrm>
        </p:spPr>
        <p:txBody>
          <a:bodyPr/>
          <a:lstStyle/>
          <a:p>
            <a:r>
              <a:rPr lang="ru-RU" sz="4000" dirty="0" smtClean="0"/>
              <a:t>Партнеры </a:t>
            </a:r>
            <a:r>
              <a:rPr lang="ru-RU" sz="4000" dirty="0" err="1"/>
              <a:t>Белэксимгаранта</a:t>
            </a:r>
            <a:r>
              <a:rPr lang="ru-RU" sz="4000" dirty="0"/>
              <a:t> за </a:t>
            </a:r>
            <a:r>
              <a:rPr lang="ru-RU" sz="4000" dirty="0" smtClean="0"/>
              <a:t>рубежом</a:t>
            </a:r>
            <a:endParaRPr lang="ru-RU" sz="4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" y="2114853"/>
            <a:ext cx="2391109" cy="107851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40" y="2096851"/>
            <a:ext cx="2305050" cy="109651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96851"/>
            <a:ext cx="2314575" cy="10965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61573"/>
            <a:ext cx="2219325" cy="94128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55" y="3359880"/>
            <a:ext cx="2343150" cy="9429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1573"/>
            <a:ext cx="2362200" cy="94128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2" y="4458810"/>
            <a:ext cx="2343150" cy="7429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65" y="4436295"/>
            <a:ext cx="2333625" cy="94297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72" y="4443780"/>
            <a:ext cx="2305050" cy="119062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7" y="5392481"/>
            <a:ext cx="2371725" cy="130492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77" y="5833527"/>
            <a:ext cx="2247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5" cy="417646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err="1"/>
              <a:t>Белэксимгарант</a:t>
            </a:r>
            <a:r>
              <a:rPr lang="ru-RU" sz="2200" dirty="0"/>
              <a:t> является членом Пражского клуба Международного союза страховщиков кредитов и инвестиций (Бернский союз) с 2002 </a:t>
            </a:r>
            <a:r>
              <a:rPr lang="ru-RU" sz="2200" dirty="0" smtClean="0"/>
              <a:t>года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908720"/>
            <a:ext cx="7756263" cy="715686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1997167"/>
              </p:ext>
            </p:extLst>
          </p:nvPr>
        </p:nvGraphicFramePr>
        <p:xfrm>
          <a:off x="11630" y="1988840"/>
          <a:ext cx="903649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97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941168"/>
          </a:xfrm>
        </p:spPr>
        <p:txBody>
          <a:bodyPr>
            <a:noAutofit/>
          </a:bodyPr>
          <a:lstStyle/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/>
              <a:t>Страховой взнос включается в себестоимость товаров (работ, услуг).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/>
              <a:t>Увеличение объемов </a:t>
            </a:r>
            <a:r>
              <a:rPr lang="ru-RU" sz="2100" dirty="0" smtClean="0"/>
              <a:t>продаж продукции.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 smtClean="0"/>
              <a:t>Возможность </a:t>
            </a:r>
            <a:r>
              <a:rPr lang="ru-RU" sz="2100" dirty="0"/>
              <a:t>конкурировать с другими продавцами, предлагая более выгодные условия продаж.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/>
              <a:t>Освоение новых рынков сбыта – расширение географии экспорта продукции.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 smtClean="0"/>
              <a:t>Возможность </a:t>
            </a:r>
            <a:r>
              <a:rPr lang="ru-RU" sz="2100" dirty="0"/>
              <a:t>привлечения кредитных ресурсов на льготных </a:t>
            </a:r>
            <a:r>
              <a:rPr lang="ru-RU" sz="2100" dirty="0" smtClean="0"/>
              <a:t>условиях.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 smtClean="0"/>
              <a:t>Снижение </a:t>
            </a:r>
            <a:r>
              <a:rPr lang="ru-RU" sz="2100" dirty="0"/>
              <a:t>себестоимости </a:t>
            </a:r>
            <a:r>
              <a:rPr lang="ru-RU" sz="2100" dirty="0" smtClean="0"/>
              <a:t>продукции.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 smtClean="0"/>
              <a:t>Инвестиционная </a:t>
            </a:r>
            <a:r>
              <a:rPr lang="ru-RU" sz="2100" dirty="0"/>
              <a:t>экспансия позволяет расширять производство, развивать новые технологии, привлекать более дешевые факторы </a:t>
            </a:r>
            <a:r>
              <a:rPr lang="ru-RU" sz="2100" dirty="0" smtClean="0"/>
              <a:t>производства.</a:t>
            </a:r>
            <a:endParaRPr lang="ru-RU" sz="2100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 smtClean="0"/>
              <a:t>Разработка </a:t>
            </a:r>
            <a:r>
              <a:rPr lang="ru-RU" sz="2100" dirty="0"/>
              <a:t>индивидуальных механизмов финансирования </a:t>
            </a:r>
            <a:r>
              <a:rPr lang="ru-RU" sz="2100" dirty="0" smtClean="0"/>
              <a:t>внешнеторговой и инвестиционной деятельности</a:t>
            </a:r>
            <a:r>
              <a:rPr lang="ru-RU" sz="2100" dirty="0"/>
              <a:t>.</a:t>
            </a:r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sz="2100" dirty="0" smtClean="0"/>
              <a:t>Отсутствие </a:t>
            </a:r>
            <a:r>
              <a:rPr lang="ru-RU" sz="2100" dirty="0"/>
              <a:t>просроченной дебиторской </a:t>
            </a:r>
            <a:r>
              <a:rPr lang="ru-RU" sz="2100" dirty="0" smtClean="0"/>
              <a:t>задолженности и др.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0156"/>
            <a:ext cx="8280920" cy="1054250"/>
          </a:xfrm>
        </p:spPr>
        <p:txBody>
          <a:bodyPr/>
          <a:lstStyle/>
          <a:p>
            <a:r>
              <a:rPr lang="ru-RU" sz="4000" dirty="0" smtClean="0"/>
              <a:t>Преимущества работы для предприятий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737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04864"/>
            <a:ext cx="8136903" cy="4176463"/>
          </a:xfrm>
        </p:spPr>
        <p:txBody>
          <a:bodyPr>
            <a:normAutofit fontScale="92500" lnSpcReduction="10000"/>
          </a:bodyPr>
          <a:lstStyle/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Расширение перечня и географии предоставляемых услуг.</a:t>
            </a:r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Выгодные для клиента условия кредитования, позволяющие улучшить имидж банка.</a:t>
            </a:r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Компенсация потерь из республиканского бюджета при предоставлении экспортных кредитов.</a:t>
            </a:r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Договор страхования приравнивается к страховому полису страховой организации - юридического лица группы «А».</a:t>
            </a:r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При кредитовании зарубежного контрагента кредитные валютные ресурсы не выходят за пределы Республики Беларусь.</a:t>
            </a:r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Контроль за целевым использованием экспортного кредита, предоставленного зарубежному покупателю отечественной продукции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0156"/>
            <a:ext cx="7833193" cy="1130652"/>
          </a:xfrm>
        </p:spPr>
        <p:txBody>
          <a:bodyPr/>
          <a:lstStyle/>
          <a:p>
            <a:r>
              <a:rPr lang="ru-RU" sz="4000" dirty="0"/>
              <a:t>Преимущества </a:t>
            </a:r>
            <a:r>
              <a:rPr lang="ru-RU" sz="4000" dirty="0" smtClean="0"/>
              <a:t>работы</a:t>
            </a:r>
            <a:r>
              <a:rPr lang="ru-RU" sz="4000" dirty="0"/>
              <a:t> </a:t>
            </a:r>
            <a:r>
              <a:rPr lang="ru-RU" sz="4000" dirty="0" smtClean="0"/>
              <a:t>для банков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692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20689"/>
            <a:ext cx="7745505" cy="5505474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Белэксимгарант</a:t>
            </a:r>
            <a:r>
              <a:rPr lang="ru-RU" b="1" dirty="0" smtClean="0"/>
              <a:t>» </a:t>
            </a:r>
            <a:r>
              <a:rPr lang="ru-RU" dirty="0" smtClean="0"/>
              <a:t>— один из крупнейших страховщиков Республики Беларусь, предлагающий более 50 видов страховых услуг, которые покрывают самые разнообразные риски в сфере имущественного и личного страхования, страхования ответственности.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/>
              <a:t>Стратегическая </a:t>
            </a:r>
            <a:r>
              <a:rPr lang="ru-RU" b="1" dirty="0"/>
              <a:t>цель</a:t>
            </a:r>
            <a:r>
              <a:rPr lang="ru-RU" dirty="0"/>
              <a:t> – создание и обеспечение эффективного функционирования национальной системы страхования внешнеторговых операций и экспортных контрактов.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71" y="4178966"/>
            <a:ext cx="4968552" cy="17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0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5" cy="4464495"/>
          </a:xfrm>
        </p:spPr>
        <p:txBody>
          <a:bodyPr>
            <a:normAutofit fontScale="925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Воплощение прогрессивной мировой практики осуществления внешнеторговой деятельности в конкретных финансовых механизмах, закрепленных законодательством республики.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Стимулирование экспорта в соответствии с принципами Международного союза страховщиков кредитов и инвестиций (Бернского союза).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Развитие и укрепление экспортного потенциала страны.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Положительное влияние на внешнеторговое сальдо.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Укрепление позиций </a:t>
            </a:r>
            <a:r>
              <a:rPr lang="ru-RU" dirty="0" err="1"/>
              <a:t>Белэксимгаранта</a:t>
            </a:r>
            <a:r>
              <a:rPr lang="ru-RU" dirty="0"/>
              <a:t> в рамках Международного союза страховщиков кредитов и инвестиций положительно отражается на авторитете страны в глазах мировой общественности.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Отнесение страхового взноса на себестоимость </a:t>
            </a:r>
            <a:r>
              <a:rPr lang="ru-RU" dirty="0" smtClean="0"/>
              <a:t>продукции.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работы для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92697"/>
            <a:ext cx="7745505" cy="5433466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i="1" dirty="0" smtClean="0"/>
              <a:t>Приоритетное направление </a:t>
            </a:r>
            <a:r>
              <a:rPr lang="ru-RU" i="1" dirty="0"/>
              <a:t>деятельности </a:t>
            </a:r>
            <a:r>
              <a:rPr lang="ru-RU" i="1" dirty="0" smtClean="0"/>
              <a:t>предприятия</a:t>
            </a:r>
            <a:r>
              <a:rPr lang="ru-RU" dirty="0" smtClean="0"/>
              <a:t> – страхование </a:t>
            </a:r>
            <a:r>
              <a:rPr lang="ru-RU" dirty="0"/>
              <a:t>экспортных рисков с поддержкой </a:t>
            </a:r>
            <a:r>
              <a:rPr lang="ru-RU" dirty="0" smtClean="0"/>
              <a:t>государства.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Приказом Министерства финансов Республики Беларусь от 19 апреля 2013 года Уставный фонд </a:t>
            </a:r>
            <a:r>
              <a:rPr lang="ru-RU" dirty="0" err="1"/>
              <a:t>Белэксимгаранта</a:t>
            </a:r>
            <a:r>
              <a:rPr lang="ru-RU" dirty="0"/>
              <a:t> увеличен на 53,4 млрд. рублей за счет прибыли, полученной по результатам работы за 2012 год. Уставный фонд </a:t>
            </a:r>
            <a:r>
              <a:rPr lang="ru-RU" dirty="0" err="1"/>
              <a:t>Белэксимгаранта</a:t>
            </a:r>
            <a:r>
              <a:rPr lang="ru-RU" dirty="0"/>
              <a:t> в сумме 3 991,0 млрд. рублей зарегистрирован 1</a:t>
            </a:r>
            <a:r>
              <a:rPr lang="ru-RU" dirty="0" smtClean="0"/>
              <a:t> января 2014.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/>
              <a:t>Собственный </a:t>
            </a:r>
            <a:r>
              <a:rPr lang="ru-RU" b="1" dirty="0" smtClean="0"/>
              <a:t>капитал </a:t>
            </a:r>
            <a:r>
              <a:rPr lang="ru-RU" dirty="0" smtClean="0"/>
              <a:t>на 1 апреля 2015 года </a:t>
            </a:r>
            <a:r>
              <a:rPr lang="ru-RU" dirty="0"/>
              <a:t>составляет 4 184 085 346 тыс. бел. </a:t>
            </a:r>
            <a:r>
              <a:rPr lang="ru-RU" dirty="0" smtClean="0"/>
              <a:t>рублей.</a:t>
            </a:r>
            <a:endParaRPr lang="ru-RU" dirty="0"/>
          </a:p>
          <a:p>
            <a:pPr marL="0" indent="45720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1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280919" cy="413732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Белорусское республиканское унитарное </a:t>
            </a:r>
            <a:r>
              <a:rPr lang="ru-RU" dirty="0" err="1" smtClean="0"/>
              <a:t>предприятияе</a:t>
            </a:r>
            <a:r>
              <a:rPr lang="ru-RU" dirty="0" smtClean="0"/>
              <a:t> экспортно-импортного </a:t>
            </a:r>
            <a:r>
              <a:rPr lang="ru-RU" dirty="0"/>
              <a:t>страхования «</a:t>
            </a:r>
            <a:r>
              <a:rPr lang="ru-RU" dirty="0" err="1"/>
              <a:t>Белэксимгарант</a:t>
            </a:r>
            <a:r>
              <a:rPr lang="ru-RU" dirty="0" smtClean="0"/>
              <a:t>» было образовано в 2001 году.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Цель создания – обеспечение </a:t>
            </a:r>
            <a:r>
              <a:rPr lang="ru-RU" dirty="0"/>
              <a:t>страхования рисков по кредитам и </a:t>
            </a:r>
            <a:r>
              <a:rPr lang="ru-RU" dirty="0" smtClean="0"/>
              <a:t>поддержка </a:t>
            </a:r>
            <a:r>
              <a:rPr lang="ru-RU" dirty="0"/>
              <a:t>развития национального экспорта в рамках специальной государственной программы. </a:t>
            </a: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Учредитель </a:t>
            </a:r>
            <a:r>
              <a:rPr lang="ru-RU" dirty="0"/>
              <a:t>– Совет Министров Республики Беларусь.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Генеральным директором назначен БОЛИБОК Вячеслав Дмитриевич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56263" cy="770612"/>
          </a:xfrm>
        </p:spPr>
        <p:txBody>
          <a:bodyPr/>
          <a:lstStyle/>
          <a:p>
            <a:r>
              <a:rPr lang="ru-RU" b="1" dirty="0" smtClean="0"/>
              <a:t>История создания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859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023850"/>
              </p:ext>
            </p:extLst>
          </p:nvPr>
        </p:nvGraphicFramePr>
        <p:xfrm>
          <a:off x="698500" y="2133600"/>
          <a:ext cx="77470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80920" cy="1054250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Услуги, оказываемые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Белэксимгарантом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036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3" cy="4464496"/>
          </a:xfrm>
        </p:spPr>
        <p:txBody>
          <a:bodyPr>
            <a:normAutofit fontScale="775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 smtClean="0"/>
              <a:t>Страхование </a:t>
            </a:r>
            <a:r>
              <a:rPr lang="ru-RU" sz="2900" dirty="0"/>
              <a:t>кратко-, средне- и долгосрочных экспортных </a:t>
            </a:r>
            <a:r>
              <a:rPr lang="ru-RU" sz="2900" dirty="0" smtClean="0"/>
              <a:t>контрактов;</a:t>
            </a:r>
            <a:endParaRPr lang="ru-RU" sz="2900" dirty="0"/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/>
              <a:t>Страхование убытков экспортеров, связанных с выполнением экспортного </a:t>
            </a:r>
            <a:r>
              <a:rPr lang="ru-RU" sz="2900" dirty="0" smtClean="0"/>
              <a:t>контракта;</a:t>
            </a:r>
            <a:endParaRPr lang="ru-RU" sz="2900" dirty="0"/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/>
              <a:t>Страхование инвестиций резидентов РБ в иностранных </a:t>
            </a:r>
            <a:r>
              <a:rPr lang="ru-RU" sz="2900" dirty="0" smtClean="0"/>
              <a:t>государствах;</a:t>
            </a:r>
            <a:endParaRPr lang="ru-RU" sz="2900" dirty="0"/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/>
              <a:t>Страхование экспортных рисков по операциям, осуществляемых на условиях </a:t>
            </a:r>
            <a:r>
              <a:rPr lang="ru-RU" sz="2900" dirty="0" smtClean="0"/>
              <a:t>лизинга;</a:t>
            </a:r>
            <a:endParaRPr lang="ru-RU" sz="2900" dirty="0"/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/>
              <a:t>Страхование риска непогашения </a:t>
            </a:r>
            <a:r>
              <a:rPr lang="ru-RU" sz="2900" dirty="0" smtClean="0"/>
              <a:t>различных видов кредита;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 smtClean="0"/>
              <a:t>Страхование </a:t>
            </a:r>
            <a:r>
              <a:rPr lang="ru-RU" sz="2900" dirty="0"/>
              <a:t>банковских гарантий или иных </a:t>
            </a:r>
            <a:r>
              <a:rPr lang="ru-RU" sz="2900" dirty="0" smtClean="0"/>
              <a:t>услуг;</a:t>
            </a:r>
            <a:endParaRPr lang="ru-RU" sz="2900" dirty="0"/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sz="2900" dirty="0"/>
              <a:t>Страхование экспортного </a:t>
            </a:r>
            <a:r>
              <a:rPr lang="ru-RU" sz="2900" dirty="0" smtClean="0"/>
              <a:t>факторинга.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Страхование экспортных рисков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0257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4320481"/>
          </a:xfrm>
        </p:spPr>
        <p:txBody>
          <a:bodyPr>
            <a:normAutofit fontScale="92500" lnSpcReduction="20000"/>
          </a:bodyPr>
          <a:lstStyle/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 err="1"/>
              <a:t>Cтрахование</a:t>
            </a:r>
            <a:r>
              <a:rPr lang="ru-RU" dirty="0"/>
              <a:t> риска непогашения </a:t>
            </a:r>
            <a:r>
              <a:rPr lang="ru-RU" dirty="0" smtClean="0"/>
              <a:t>кредита;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финансовых </a:t>
            </a:r>
            <a:r>
              <a:rPr lang="ru-RU" dirty="0" smtClean="0"/>
              <a:t>рисков;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ответственности за неисполнение обязательств эмитента </a:t>
            </a:r>
            <a:r>
              <a:rPr lang="ru-RU" dirty="0" smtClean="0"/>
              <a:t>облигаций;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 err="1"/>
              <a:t>Cтрахование</a:t>
            </a:r>
            <a:r>
              <a:rPr lang="ru-RU" dirty="0"/>
              <a:t> медицинских </a:t>
            </a:r>
            <a:r>
              <a:rPr lang="ru-RU" dirty="0" smtClean="0"/>
              <a:t>расходов;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от несчастных случаев за счет </a:t>
            </a:r>
            <a:r>
              <a:rPr lang="ru-RU" dirty="0" smtClean="0"/>
              <a:t>предприятий;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имущества юридических лиц от огня и других </a:t>
            </a:r>
            <a:r>
              <a:rPr lang="ru-RU" dirty="0" smtClean="0"/>
              <a:t>опасностей;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ценностей касс и </a:t>
            </a:r>
            <a:r>
              <a:rPr lang="ru-RU" dirty="0" smtClean="0"/>
              <a:t>банкоматов;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строительно-монтажных </a:t>
            </a:r>
            <a:r>
              <a:rPr lang="ru-RU" dirty="0" smtClean="0"/>
              <a:t>рисков;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гражданской ответственности при строительно-монтажных </a:t>
            </a:r>
            <a:r>
              <a:rPr lang="ru-RU" dirty="0" smtClean="0"/>
              <a:t>работах;</a:t>
            </a:r>
            <a:endParaRPr lang="ru-RU" dirty="0"/>
          </a:p>
          <a:p>
            <a:pPr marL="0" lvl="0" indent="450000" algn="just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гражданской ответственности </a:t>
            </a:r>
            <a:r>
              <a:rPr lang="ru-RU" dirty="0" smtClean="0"/>
              <a:t>организаций и др.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136904" cy="1202660"/>
          </a:xfrm>
        </p:spPr>
        <p:txBody>
          <a:bodyPr/>
          <a:lstStyle/>
          <a:p>
            <a:r>
              <a:rPr lang="ru-RU" sz="4000" dirty="0"/>
              <a:t>Добровольное страхование для </a:t>
            </a:r>
            <a:r>
              <a:rPr lang="ru-RU" sz="4000" dirty="0" smtClean="0"/>
              <a:t>юридических лиц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7039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7977209" cy="3877815"/>
          </a:xfrm>
        </p:spPr>
        <p:txBody>
          <a:bodyPr/>
          <a:lstStyle/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Добровольное страхование наземных транспортных средств </a:t>
            </a:r>
            <a:r>
              <a:rPr lang="ru-RU" dirty="0" smtClean="0"/>
              <a:t>граждан;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Добровольное страхование от несчастных случаев и болезней на время поездки за </a:t>
            </a:r>
            <a:r>
              <a:rPr lang="ru-RU" dirty="0" smtClean="0"/>
              <a:t>границу;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Добровольное страхование расходов граждан, связанных с отменой заграничной поездки или досрочным возвращением из заграничной </a:t>
            </a:r>
            <a:r>
              <a:rPr lang="ru-RU" dirty="0" smtClean="0"/>
              <a:t>поездки;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Добровольное страхование рисков </a:t>
            </a:r>
            <a:r>
              <a:rPr lang="ru-RU" dirty="0" smtClean="0"/>
              <a:t>кредитополучателей.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130652"/>
          </a:xfrm>
        </p:spPr>
        <p:txBody>
          <a:bodyPr/>
          <a:lstStyle/>
          <a:p>
            <a:r>
              <a:rPr lang="ru-RU" sz="4000" dirty="0"/>
              <a:t>Добровольное страхование для </a:t>
            </a:r>
            <a:r>
              <a:rPr lang="ru-RU" sz="4000" dirty="0" smtClean="0"/>
              <a:t>физических </a:t>
            </a:r>
            <a:r>
              <a:rPr lang="ru-RU" sz="4000" dirty="0"/>
              <a:t>лиц</a:t>
            </a:r>
          </a:p>
        </p:txBody>
      </p:sp>
    </p:spTree>
    <p:extLst>
      <p:ext uri="{BB962C8B-B14F-4D97-AF65-F5344CB8AC3E}">
        <p14:creationId xmlns:p14="http://schemas.microsoft.com/office/powerpoint/2010/main" val="200588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8064895" cy="3877815"/>
          </a:xfrm>
        </p:spPr>
        <p:txBody>
          <a:bodyPr/>
          <a:lstStyle/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гражданской ответственности владельцев транспортных </a:t>
            </a:r>
            <a:r>
              <a:rPr lang="ru-RU" dirty="0" smtClean="0"/>
              <a:t>средств;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Страхование гражданской ответственности перевозчика перед </a:t>
            </a:r>
            <a:r>
              <a:rPr lang="ru-RU" dirty="0" smtClean="0"/>
              <a:t>пассажирами;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Медицинское страхование иностранных граждан и лиц без </a:t>
            </a:r>
            <a:r>
              <a:rPr lang="ru-RU" dirty="0" smtClean="0"/>
              <a:t>гражданства;</a:t>
            </a:r>
            <a:endParaRPr lang="ru-RU" dirty="0"/>
          </a:p>
          <a:p>
            <a:pPr marL="0" lvl="0" indent="450000" algn="just">
              <a:spcBef>
                <a:spcPts val="0"/>
              </a:spcBef>
              <a:buClr>
                <a:schemeClr val="accent2"/>
              </a:buClr>
            </a:pPr>
            <a:r>
              <a:rPr lang="ru-RU" dirty="0"/>
              <a:t>Обязательное страхование гражданской ответственности перевозчика при перевозке опасных </a:t>
            </a:r>
            <a:r>
              <a:rPr lang="ru-RU" dirty="0" smtClean="0"/>
              <a:t>грузов.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859702"/>
          </a:xfrm>
        </p:spPr>
        <p:txBody>
          <a:bodyPr/>
          <a:lstStyle/>
          <a:p>
            <a:pPr lvl="0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Обязательное </a:t>
            </a:r>
            <a:r>
              <a:rPr lang="ru-RU" sz="4000" dirty="0"/>
              <a:t>страхование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13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4F2315-BCCD-4B73-8BDC-044120E5257D}"/>
</file>

<file path=customXml/itemProps2.xml><?xml version="1.0" encoding="utf-8"?>
<ds:datastoreItem xmlns:ds="http://schemas.openxmlformats.org/officeDocument/2006/customXml" ds:itemID="{C5288BBB-CD6F-482A-B3FE-59BC3DA35A25}"/>
</file>

<file path=customXml/itemProps3.xml><?xml version="1.0" encoding="utf-8"?>
<ds:datastoreItem xmlns:ds="http://schemas.openxmlformats.org/officeDocument/2006/customXml" ds:itemID="{0DD33C84-4A76-482D-AEF2-E3E87F050F43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174</TotalTime>
  <Words>671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Белорусское республиканское унитарное предприятие экспортно-импортного страхования «Белэксимгарант»</vt:lpstr>
      <vt:lpstr>Презентация PowerPoint</vt:lpstr>
      <vt:lpstr>Презентация PowerPoint</vt:lpstr>
      <vt:lpstr>История создания</vt:lpstr>
      <vt:lpstr>Услуги, оказываемые Белэксимгарантом: </vt:lpstr>
      <vt:lpstr>Страхование экспортных рисков</vt:lpstr>
      <vt:lpstr>Добровольное страхование для юридических лиц</vt:lpstr>
      <vt:lpstr>Добровольное страхование для физических лиц</vt:lpstr>
      <vt:lpstr> Обязательное страхование </vt:lpstr>
      <vt:lpstr> Медицинское страхование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 Белэксимгаранта в Беларуси</vt:lpstr>
      <vt:lpstr>Партнеры Белэксимгаранта за рубежом</vt:lpstr>
      <vt:lpstr> Международное сотрудничество </vt:lpstr>
      <vt:lpstr>Преимущества работы для предприятий</vt:lpstr>
      <vt:lpstr>Преимущества работы для банков</vt:lpstr>
      <vt:lpstr>Преимущества работы для страны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Белорусское республиканское унитарное предприятие экспортно-импортного страхования</dc:title>
  <dc:creator>Марина</dc:creator>
  <cp:lastModifiedBy>1</cp:lastModifiedBy>
  <cp:revision>17</cp:revision>
  <dcterms:created xsi:type="dcterms:W3CDTF">2015-05-21T17:49:29Z</dcterms:created>
  <dcterms:modified xsi:type="dcterms:W3CDTF">2015-05-25T16:53:03Z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