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832648" cy="2175520"/>
          </a:xfrm>
        </p:spPr>
        <p:txBody>
          <a:bodyPr/>
          <a:lstStyle/>
          <a:p>
            <a:pPr algn="ctr"/>
            <a:endParaRPr lang="be-BY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80728"/>
            <a:ext cx="612067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85024"/>
          </a:xfrm>
        </p:spPr>
        <p:txBody>
          <a:bodyPr/>
          <a:lstStyle/>
          <a:p>
            <a:r>
              <a:rPr lang="ru-RU" dirty="0"/>
              <a:t>Сущность страхования в ЗАСО «</a:t>
            </a:r>
            <a:r>
              <a:rPr lang="ru-RU" dirty="0" err="1"/>
              <a:t>Белнефтестрах</a:t>
            </a:r>
            <a:r>
              <a:rPr lang="ru-RU" dirty="0"/>
              <a:t>» характеризуется рядом признаков, принципов и функций. К признакам относятся:</a:t>
            </a:r>
            <a:endParaRPr lang="be-BY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77072"/>
            <a:ext cx="6840760" cy="2592288"/>
          </a:xfrm>
        </p:spPr>
      </p:pic>
    </p:spTree>
    <p:extLst>
      <p:ext uri="{BB962C8B-B14F-4D97-AF65-F5344CB8AC3E}">
        <p14:creationId xmlns:p14="http://schemas.microsoft.com/office/powerpoint/2010/main" val="90509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77312"/>
          </a:xfrm>
        </p:spPr>
        <p:txBody>
          <a:bodyPr>
            <a:noAutofit/>
          </a:bodyPr>
          <a:lstStyle/>
          <a:p>
            <a:r>
              <a:rPr lang="en-US" sz="3200" dirty="0" smtClean="0"/>
              <a:t>  </a:t>
            </a:r>
            <a:r>
              <a:rPr lang="ru-RU" sz="3200" dirty="0" smtClean="0"/>
              <a:t>- </a:t>
            </a:r>
            <a:r>
              <a:rPr lang="ru-RU" sz="3200" dirty="0"/>
              <a:t>наличие риска случайного характера и страха его проявления с соответствующими негативными последствиями;</a:t>
            </a:r>
            <a:br>
              <a:rPr lang="ru-RU" sz="3200" dirty="0"/>
            </a:br>
            <a:r>
              <a:rPr lang="en-US" sz="3200" dirty="0" smtClean="0"/>
              <a:t>  </a:t>
            </a:r>
            <a:r>
              <a:rPr lang="ru-RU" sz="3200" dirty="0" smtClean="0"/>
              <a:t>- </a:t>
            </a:r>
            <a:r>
              <a:rPr lang="ru-RU" sz="3200" dirty="0"/>
              <a:t>повторяемость и непредсказуемость рисковых событий;</a:t>
            </a:r>
            <a:br>
              <a:rPr lang="ru-RU" sz="3200" dirty="0"/>
            </a:br>
            <a:r>
              <a:rPr lang="en-US" sz="3200" dirty="0" smtClean="0"/>
              <a:t>  </a:t>
            </a:r>
            <a:r>
              <a:rPr lang="ru-RU" sz="3200" dirty="0" smtClean="0"/>
              <a:t>- </a:t>
            </a:r>
            <a:r>
              <a:rPr lang="ru-RU" sz="3200" dirty="0"/>
              <a:t>возможность оценки ущерба;</a:t>
            </a:r>
            <a:br>
              <a:rPr lang="ru-RU" sz="3200" dirty="0"/>
            </a:br>
            <a:r>
              <a:rPr lang="en-US" sz="3200" dirty="0" smtClean="0"/>
              <a:t>  </a:t>
            </a:r>
            <a:r>
              <a:rPr lang="ru-RU" sz="3200" dirty="0" smtClean="0"/>
              <a:t>- </a:t>
            </a:r>
            <a:r>
              <a:rPr lang="ru-RU" sz="3200" dirty="0"/>
              <a:t>солидарный характер раскладки ущерба между потенциальными страхователями</a:t>
            </a:r>
            <a:r>
              <a:rPr lang="ru-RU" sz="3200" dirty="0" smtClean="0"/>
              <a:t>;</a:t>
            </a:r>
            <a:endParaRPr lang="be-BY" sz="3200" dirty="0"/>
          </a:p>
        </p:txBody>
      </p:sp>
    </p:spTree>
    <p:extLst>
      <p:ext uri="{BB962C8B-B14F-4D97-AF65-F5344CB8AC3E}">
        <p14:creationId xmlns:p14="http://schemas.microsoft.com/office/powerpoint/2010/main" val="31264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05304"/>
          </a:xfrm>
        </p:spPr>
        <p:txBody>
          <a:bodyPr>
            <a:noAutofit/>
          </a:bodyPr>
          <a:lstStyle/>
          <a:p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/>
              <a:t>возникновение отношений между страхователями и страховщиками на основе договоров страхования, большая часть которых заключается при свободном волеизъявлении сторон, то есть на основе свободного выбора страхователями страховщика, объектов страхования и объема страховой защиты;</a:t>
            </a:r>
            <a:br>
              <a:rPr lang="ru-RU" sz="2900" dirty="0"/>
            </a:br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 err="1"/>
              <a:t>возмездность</a:t>
            </a:r>
            <a:r>
              <a:rPr lang="ru-RU" sz="2900" dirty="0"/>
              <a:t> ущерба за счет средств страховщика и в пределах страховой суммы по договору</a:t>
            </a:r>
            <a:r>
              <a:rPr lang="ru-RU" sz="2900" dirty="0" smtClean="0"/>
              <a:t>;</a:t>
            </a:r>
            <a:endParaRPr lang="be-BY" sz="2900" dirty="0"/>
          </a:p>
        </p:txBody>
      </p:sp>
    </p:spTree>
    <p:extLst>
      <p:ext uri="{BB962C8B-B14F-4D97-AF65-F5344CB8AC3E}">
        <p14:creationId xmlns:p14="http://schemas.microsoft.com/office/powerpoint/2010/main" val="394170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42048" cy="6336704"/>
          </a:xfrm>
        </p:spPr>
        <p:txBody>
          <a:bodyPr>
            <a:noAutofit/>
          </a:bodyPr>
          <a:lstStyle/>
          <a:p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/>
              <a:t>юридическая защита договоров страхования;</a:t>
            </a:r>
            <a:br>
              <a:rPr lang="ru-RU" sz="2900" dirty="0"/>
            </a:br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/>
              <a:t>инверсия эксплуатационного цикла (опережение платы за страховую защиту по отношению к выплате страхового возмещения);</a:t>
            </a:r>
            <a:br>
              <a:rPr lang="ru-RU" sz="2900" dirty="0"/>
            </a:br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 err="1"/>
              <a:t>регламентированность</a:t>
            </a:r>
            <a:r>
              <a:rPr lang="ru-RU" sz="2900" dirty="0"/>
              <a:t> правоспособности страховщика механизмом регистрации и лицензирования со стороны государства;</a:t>
            </a:r>
            <a:br>
              <a:rPr lang="ru-RU" sz="2900" dirty="0"/>
            </a:br>
            <a:r>
              <a:rPr lang="en-US" sz="2900" dirty="0" smtClean="0"/>
              <a:t>  </a:t>
            </a:r>
            <a:r>
              <a:rPr lang="ru-RU" sz="2900" dirty="0" smtClean="0"/>
              <a:t>- </a:t>
            </a:r>
            <a:r>
              <a:rPr lang="ru-RU" sz="2900" dirty="0"/>
              <a:t>отсутствие ответственности государства по обязательствам страховщика</a:t>
            </a:r>
            <a:r>
              <a:rPr lang="ru-RU" sz="2900" dirty="0" smtClean="0"/>
              <a:t>;</a:t>
            </a:r>
            <a:endParaRPr lang="be-BY" sz="2900" dirty="0"/>
          </a:p>
        </p:txBody>
      </p:sp>
    </p:spTree>
    <p:extLst>
      <p:ext uri="{BB962C8B-B14F-4D97-AF65-F5344CB8AC3E}">
        <p14:creationId xmlns:p14="http://schemas.microsoft.com/office/powerpoint/2010/main" val="30000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626469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эквивалентность и замкнутость отношений страховщика и страхователя; возвратный характер взносов;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перераспределение взносов для возмещения ущерба с течением времени;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взаимосвязь количества заключаемых договоров по конкретному виду страхования с его страховым тарифом;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необходимость обоснования страховых тарифов</a:t>
            </a:r>
            <a:r>
              <a:rPr lang="ru-RU" sz="3000" dirty="0" smtClean="0"/>
              <a:t>;</a:t>
            </a:r>
            <a:endParaRPr lang="be-BY" sz="3000" dirty="0"/>
          </a:p>
        </p:txBody>
      </p:sp>
    </p:spTree>
    <p:extLst>
      <p:ext uri="{BB962C8B-B14F-4D97-AF65-F5344CB8AC3E}">
        <p14:creationId xmlns:p14="http://schemas.microsoft.com/office/powerpoint/2010/main" val="114104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6336704"/>
          </a:xfrm>
        </p:spPr>
        <p:txBody>
          <a:bodyPr>
            <a:noAutofit/>
          </a:bodyPr>
          <a:lstStyle/>
          <a:p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ограничение спроса на страховую защиту с учетом финансовых возможностей страхователей;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обеспечение прав страхователей на получение возмещения независимо от платежеспособности страховщика;</a:t>
            </a:r>
            <a:br>
              <a:rPr lang="ru-RU" sz="3000" dirty="0"/>
            </a:br>
            <a:r>
              <a:rPr lang="en-US" sz="3000" dirty="0" smtClean="0"/>
              <a:t> </a:t>
            </a:r>
            <a:r>
              <a:rPr lang="ru-RU" sz="3000" dirty="0" smtClean="0"/>
              <a:t>- </a:t>
            </a:r>
            <a:r>
              <a:rPr lang="ru-RU" sz="3000" dirty="0"/>
              <a:t>предоставление страховщикам возможности выбора условий страхования на основе общих законодательных норм с учетом специфики сферы страхования</a:t>
            </a:r>
            <a:r>
              <a:rPr lang="ru-RU" sz="3000" dirty="0" smtClean="0"/>
              <a:t>.</a:t>
            </a:r>
            <a:endParaRPr lang="be-BY" sz="3000" dirty="0"/>
          </a:p>
        </p:txBody>
      </p:sp>
    </p:spTree>
    <p:extLst>
      <p:ext uri="{BB962C8B-B14F-4D97-AF65-F5344CB8AC3E}">
        <p14:creationId xmlns:p14="http://schemas.microsoft.com/office/powerpoint/2010/main" val="31274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08960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ru-RU" dirty="0" smtClean="0"/>
              <a:t>С </a:t>
            </a:r>
            <a:r>
              <a:rPr lang="ru-RU" dirty="0"/>
              <a:t>экономической точки зрения </a:t>
            </a:r>
            <a:r>
              <a:rPr lang="ru-RU" u="sng" dirty="0"/>
              <a:t>страхование</a:t>
            </a:r>
            <a:r>
              <a:rPr lang="ru-RU" dirty="0"/>
              <a:t> - это система экономических </a:t>
            </a:r>
            <a:r>
              <a:rPr lang="ru-RU" dirty="0" err="1"/>
              <a:t>перераспределительных</a:t>
            </a:r>
            <a:r>
              <a:rPr lang="ru-RU" dirty="0"/>
              <a:t> отношений, включающих:</a:t>
            </a:r>
            <a:endParaRPr lang="be-BY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17032"/>
            <a:ext cx="6696744" cy="2952327"/>
          </a:xfrm>
        </p:spPr>
      </p:pic>
    </p:spTree>
    <p:extLst>
      <p:ext uri="{BB962C8B-B14F-4D97-AF65-F5344CB8AC3E}">
        <p14:creationId xmlns:p14="http://schemas.microsoft.com/office/powerpoint/2010/main" val="65091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904656"/>
          </a:xfrm>
        </p:spPr>
        <p:txBody>
          <a:bodyPr>
            <a:noAutofit/>
          </a:bodyPr>
          <a:lstStyle/>
          <a:p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формирование страховой организацией страховых резервов за счет страховых взносов (премий);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использование созданных резервов на возмещение ущерба при различных непредвиденных неблагоприятных явлениях, а также оказание помощи участникам страхования;</a:t>
            </a:r>
            <a:br>
              <a:rPr lang="ru-RU" sz="3000" dirty="0"/>
            </a:br>
            <a:r>
              <a:rPr lang="en-US" sz="3000" dirty="0" smtClean="0"/>
              <a:t>  </a:t>
            </a:r>
            <a:r>
              <a:rPr lang="ru-RU" sz="3000" dirty="0" smtClean="0"/>
              <a:t>- </a:t>
            </a:r>
            <a:r>
              <a:rPr lang="ru-RU" sz="3000" dirty="0"/>
              <a:t>пополнение страховых резервов за счет инвестиционной деятельности организации</a:t>
            </a:r>
            <a:r>
              <a:rPr lang="ru-RU" sz="3000" dirty="0" smtClean="0"/>
              <a:t>.</a:t>
            </a:r>
            <a:endParaRPr lang="be-BY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453336"/>
            <a:ext cx="7239000" cy="74408"/>
          </a:xfrm>
        </p:spPr>
        <p:txBody>
          <a:bodyPr>
            <a:normAutofit fontScale="25000" lnSpcReduction="20000"/>
          </a:bodyPr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689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77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ru-RU" dirty="0" smtClean="0"/>
              <a:t>В </a:t>
            </a:r>
            <a:r>
              <a:rPr lang="ru-RU" dirty="0"/>
              <a:t>организации размещают свои риски ряд страховых компаний Беларуси. В их числе </a:t>
            </a:r>
            <a:r>
              <a:rPr lang="ru-RU" dirty="0" err="1"/>
              <a:t>Белгосстрах</a:t>
            </a:r>
            <a:r>
              <a:rPr lang="ru-RU" dirty="0"/>
              <a:t>, </a:t>
            </a:r>
            <a:r>
              <a:rPr lang="en-US" dirty="0" smtClean="0"/>
              <a:t>    </a:t>
            </a:r>
            <a:r>
              <a:rPr lang="ru-RU" dirty="0" smtClean="0"/>
              <a:t>«</a:t>
            </a:r>
            <a:r>
              <a:rPr lang="ru-RU" dirty="0" err="1"/>
              <a:t>Белэксимгарант</a:t>
            </a:r>
            <a:r>
              <a:rPr lang="ru-RU" dirty="0"/>
              <a:t>», СО ЗАСО «</a:t>
            </a:r>
            <a:r>
              <a:rPr lang="ru-RU" dirty="0" err="1"/>
              <a:t>Промтрансинвест</a:t>
            </a:r>
            <a:r>
              <a:rPr lang="ru-RU" dirty="0"/>
              <a:t>», СООО «</a:t>
            </a:r>
            <a:r>
              <a:rPr lang="ru-RU" dirty="0" err="1"/>
              <a:t>Белкоопстрах</a:t>
            </a:r>
            <a:r>
              <a:rPr lang="ru-RU" dirty="0"/>
              <a:t>», ОАСО «B &amp; B </a:t>
            </a:r>
            <a:r>
              <a:rPr lang="ru-RU" dirty="0" err="1"/>
              <a:t>Insurance</a:t>
            </a:r>
            <a:r>
              <a:rPr lang="ru-RU" dirty="0"/>
              <a:t> </a:t>
            </a:r>
            <a:r>
              <a:rPr lang="ru-RU" dirty="0" err="1"/>
              <a:t>Co</a:t>
            </a:r>
            <a:r>
              <a:rPr lang="ru-RU" dirty="0"/>
              <a:t>», ЗАСО «</a:t>
            </a:r>
            <a:r>
              <a:rPr lang="ru-RU" dirty="0" err="1"/>
              <a:t>Бролли</a:t>
            </a:r>
            <a:r>
              <a:rPr lang="ru-RU" dirty="0"/>
              <a:t>», ЗАСО «</a:t>
            </a:r>
            <a:r>
              <a:rPr lang="ru-RU" dirty="0" err="1"/>
              <a:t>Таск</a:t>
            </a:r>
            <a:r>
              <a:rPr lang="ru-RU" dirty="0"/>
              <a:t>», ЗАО «СК </a:t>
            </a:r>
            <a:r>
              <a:rPr lang="ru-RU" dirty="0" err="1"/>
              <a:t>АльВеНа</a:t>
            </a:r>
            <a:r>
              <a:rPr lang="ru-RU" dirty="0"/>
              <a:t>», ЗАСО «Купала», СББ ЗАСО «</a:t>
            </a:r>
            <a:r>
              <a:rPr lang="ru-RU" dirty="0" err="1"/>
              <a:t>СлавПолис</a:t>
            </a:r>
            <a:r>
              <a:rPr lang="ru-RU" dirty="0"/>
              <a:t>», ЗАСО «Кентавр», и другие.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06180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7239000" cy="59392"/>
          </a:xfrm>
        </p:spPr>
        <p:txBody>
          <a:bodyPr>
            <a:normAutofit fontScale="90000"/>
          </a:bodyPr>
          <a:lstStyle/>
          <a:p>
            <a:pPr algn="ctr"/>
            <a:endParaRPr lang="be-BY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488832" cy="6195715"/>
          </a:xfrm>
        </p:spPr>
      </p:pic>
    </p:spTree>
    <p:extLst>
      <p:ext uri="{BB962C8B-B14F-4D97-AF65-F5344CB8AC3E}">
        <p14:creationId xmlns:p14="http://schemas.microsoft.com/office/powerpoint/2010/main" val="17356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6128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Закрытое акционерное страховое общество «</a:t>
            </a:r>
            <a:r>
              <a:rPr lang="ru-RU" dirty="0" err="1"/>
              <a:t>Белнефтестрах</a:t>
            </a:r>
            <a:r>
              <a:rPr lang="ru-RU" dirty="0"/>
              <a:t>» зарегистрировано в Государственном страховом надзоре при Министерстве финансов Республики Беларусь 12 сентября 1996г. под № 0001. Это стабильная страховая компания с лицензией более чем на 20 видов страховых услуг.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455736"/>
            <a:ext cx="7239000" cy="69608"/>
          </a:xfrm>
        </p:spPr>
        <p:txBody>
          <a:bodyPr>
            <a:normAutofit fontScale="25000" lnSpcReduction="20000"/>
          </a:bodyPr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60078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9719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Narrow" pitchFamily="34" charset="0"/>
              </a:rPr>
              <a:t>По состоянию на 01.05.2015г. уставный фонд компании "</a:t>
            </a:r>
            <a:r>
              <a:rPr lang="ru-RU" sz="3200" dirty="0" err="1">
                <a:latin typeface="Arial Narrow" pitchFamily="34" charset="0"/>
              </a:rPr>
              <a:t>Белнефтестрах</a:t>
            </a:r>
            <a:r>
              <a:rPr lang="ru-RU" sz="3200" dirty="0">
                <a:latin typeface="Arial Narrow" pitchFamily="34" charset="0"/>
              </a:rPr>
              <a:t>"  составляет 137 712 500 000 рублей, собственный капитал - 183 363 484 000 рублей. Более 50% акций в уставном фонде компании "</a:t>
            </a:r>
            <a:r>
              <a:rPr lang="ru-RU" sz="3200" dirty="0" err="1">
                <a:latin typeface="Arial Narrow" pitchFamily="34" charset="0"/>
              </a:rPr>
              <a:t>Белнефтестрах</a:t>
            </a:r>
            <a:r>
              <a:rPr lang="ru-RU" sz="3200" dirty="0">
                <a:latin typeface="Arial Narrow" pitchFamily="34" charset="0"/>
              </a:rPr>
              <a:t>" находятся в собственности Республики Беларусь.</a:t>
            </a:r>
            <a:endParaRPr lang="be-BY" sz="3200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37112"/>
            <a:ext cx="7239000" cy="2018624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56431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57032"/>
          </a:xfrm>
        </p:spPr>
        <p:txBody>
          <a:bodyPr>
            <a:normAutofit fontScale="90000"/>
          </a:bodyPr>
          <a:lstStyle/>
          <a:p>
            <a:r>
              <a:rPr lang="ru-RU" dirty="0"/>
              <a:t>В распоряжении клиентов более 30 видов добровольного и обязательного страхования, приоритетными направлениями бизнеса являются:</a:t>
            </a:r>
            <a:endParaRPr lang="be-BY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49081"/>
            <a:ext cx="7632848" cy="2072222"/>
          </a:xfrm>
        </p:spPr>
      </p:pic>
    </p:spTree>
    <p:extLst>
      <p:ext uri="{BB962C8B-B14F-4D97-AF65-F5344CB8AC3E}">
        <p14:creationId xmlns:p14="http://schemas.microsoft.com/office/powerpoint/2010/main" val="330363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61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ru-RU" dirty="0" smtClean="0"/>
              <a:t>- </a:t>
            </a:r>
            <a:r>
              <a:rPr lang="ru-RU" dirty="0"/>
              <a:t>страхование автомобилей и обязательное страхование гражданской ответственности водителей,</a:t>
            </a:r>
            <a:br>
              <a:rPr lang="ru-RU" dirty="0"/>
            </a:br>
            <a:r>
              <a:rPr lang="en-US" dirty="0" smtClean="0"/>
              <a:t>   </a:t>
            </a:r>
            <a:r>
              <a:rPr lang="ru-RU" dirty="0" smtClean="0"/>
              <a:t>- </a:t>
            </a:r>
            <a:r>
              <a:rPr lang="ru-RU" dirty="0"/>
              <a:t>страхование имущества юридических  и физических лиц,</a:t>
            </a:r>
            <a:br>
              <a:rPr lang="ru-RU" dirty="0"/>
            </a:br>
            <a:r>
              <a:rPr lang="en-US" dirty="0" smtClean="0"/>
              <a:t>   </a:t>
            </a:r>
            <a:r>
              <a:rPr lang="ru-RU" dirty="0" smtClean="0"/>
              <a:t>- </a:t>
            </a:r>
            <a:r>
              <a:rPr lang="ru-RU" dirty="0"/>
              <a:t>личное страхование,</a:t>
            </a:r>
            <a:br>
              <a:rPr lang="ru-RU" dirty="0"/>
            </a:br>
            <a:r>
              <a:rPr lang="en-US" dirty="0" smtClean="0"/>
              <a:t>   </a:t>
            </a:r>
            <a:r>
              <a:rPr lang="ru-RU" dirty="0" smtClean="0"/>
              <a:t>- медицинское</a:t>
            </a:r>
            <a:r>
              <a:rPr lang="en-US" dirty="0" smtClean="0"/>
              <a:t> </a:t>
            </a:r>
            <a:r>
              <a:rPr lang="ru-RU" dirty="0" smtClean="0"/>
              <a:t>страхование</a:t>
            </a:r>
            <a:r>
              <a:rPr lang="ru-RU" dirty="0"/>
              <a:t>,</a:t>
            </a:r>
            <a:br>
              <a:rPr lang="ru-RU" dirty="0"/>
            </a:br>
            <a:r>
              <a:rPr lang="en-US" dirty="0" smtClean="0"/>
              <a:t>   </a:t>
            </a:r>
            <a:r>
              <a:rPr lang="ru-RU" dirty="0" smtClean="0"/>
              <a:t>- </a:t>
            </a:r>
            <a:r>
              <a:rPr lang="ru-RU" dirty="0"/>
              <a:t>страхование разных видов ответственности</a:t>
            </a:r>
            <a:r>
              <a:rPr lang="ru-RU" dirty="0" smtClean="0"/>
              <a:t>.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81328"/>
            <a:ext cx="7239000" cy="74408"/>
          </a:xfrm>
        </p:spPr>
        <p:txBody>
          <a:bodyPr>
            <a:normAutofit fontScale="25000" lnSpcReduction="20000"/>
          </a:bodyPr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5971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054"/>
            <a:ext cx="7239000" cy="62542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Акционеры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</a:t>
            </a:r>
            <a:r>
              <a:rPr lang="ru-RU" dirty="0"/>
              <a:t>	Белорусский государственный концерн по нефти и химии «</a:t>
            </a:r>
            <a:r>
              <a:rPr lang="ru-RU" dirty="0" err="1"/>
              <a:t>Белнефтехим</a:t>
            </a:r>
            <a:r>
              <a:rPr lang="ru-RU" dirty="0"/>
              <a:t>»</a:t>
            </a:r>
            <a:br>
              <a:rPr lang="ru-RU" dirty="0"/>
            </a:br>
            <a:r>
              <a:rPr lang="ru-RU" dirty="0"/>
              <a:t>•	РУП «ПО «</a:t>
            </a:r>
            <a:r>
              <a:rPr lang="ru-RU" dirty="0" err="1"/>
              <a:t>Белоруснефть</a:t>
            </a:r>
            <a:r>
              <a:rPr lang="ru-RU" dirty="0"/>
              <a:t>»,</a:t>
            </a:r>
            <a:br>
              <a:rPr lang="ru-RU" dirty="0"/>
            </a:br>
            <a:r>
              <a:rPr lang="ru-RU" dirty="0"/>
              <a:t>•	ОАО «</a:t>
            </a:r>
            <a:r>
              <a:rPr lang="ru-RU" dirty="0" err="1"/>
              <a:t>Нафтан</a:t>
            </a:r>
            <a:r>
              <a:rPr lang="ru-RU" dirty="0"/>
              <a:t>»,</a:t>
            </a:r>
            <a:br>
              <a:rPr lang="ru-RU" dirty="0"/>
            </a:br>
            <a:r>
              <a:rPr lang="ru-RU" dirty="0"/>
              <a:t>•	ОАО «</a:t>
            </a:r>
            <a:r>
              <a:rPr lang="ru-RU" dirty="0" err="1"/>
              <a:t>Гомельтранснефть</a:t>
            </a:r>
            <a:r>
              <a:rPr lang="ru-RU" dirty="0"/>
              <a:t> Дружба»,</a:t>
            </a:r>
            <a:br>
              <a:rPr lang="ru-RU" dirty="0"/>
            </a:br>
            <a:r>
              <a:rPr lang="ru-RU" dirty="0"/>
              <a:t>•	ОАО «</a:t>
            </a:r>
            <a:r>
              <a:rPr lang="ru-RU" dirty="0" err="1"/>
              <a:t>Полоцктранснефть</a:t>
            </a:r>
            <a:r>
              <a:rPr lang="ru-RU" dirty="0"/>
              <a:t> Дружба».</a:t>
            </a:r>
            <a:br>
              <a:rPr lang="ru-RU" dirty="0"/>
            </a:b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455736"/>
            <a:ext cx="7239000" cy="141616"/>
          </a:xfrm>
        </p:spPr>
        <p:txBody>
          <a:bodyPr>
            <a:normAutofit fontScale="25000" lnSpcReduction="20000"/>
          </a:bodyPr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0304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3096344"/>
          </a:xfrm>
        </p:spPr>
        <p:txBody>
          <a:bodyPr>
            <a:noAutofit/>
          </a:bodyPr>
          <a:lstStyle/>
          <a:p>
            <a:endParaRPr lang="be-BY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7128792" cy="5691659"/>
          </a:xfrm>
        </p:spPr>
      </p:pic>
    </p:spTree>
    <p:extLst>
      <p:ext uri="{BB962C8B-B14F-4D97-AF65-F5344CB8AC3E}">
        <p14:creationId xmlns:p14="http://schemas.microsoft.com/office/powerpoint/2010/main" val="42167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261088"/>
          </a:xfrm>
        </p:spPr>
        <p:txBody>
          <a:bodyPr/>
          <a:lstStyle/>
          <a:p>
            <a:r>
              <a:rPr lang="ru-RU" sz="4400" dirty="0"/>
              <a:t>В настоящее время ЗАСО «</a:t>
            </a:r>
            <a:r>
              <a:rPr lang="ru-RU" sz="4400" dirty="0" err="1"/>
              <a:t>Белнефтестрах</a:t>
            </a:r>
            <a:r>
              <a:rPr lang="ru-RU" sz="4400" dirty="0"/>
              <a:t>» имеет лицензию на осуществление следующих видов прямого </a:t>
            </a:r>
            <a:r>
              <a:rPr lang="ru-RU" sz="4400" dirty="0" smtClean="0"/>
              <a:t>страхования</a:t>
            </a:r>
            <a:r>
              <a:rPr lang="ru-RU" dirty="0" smtClean="0"/>
              <a:t>: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240"/>
            <a:ext cx="7239000" cy="866496"/>
          </a:xfrm>
        </p:spPr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50922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61288"/>
          </a:xfrm>
        </p:spPr>
        <p:txBody>
          <a:bodyPr/>
          <a:lstStyle/>
          <a:p>
            <a:endParaRPr lang="be-BY" dirty="0"/>
          </a:p>
        </p:txBody>
      </p:sp>
      <p:pic>
        <p:nvPicPr>
          <p:cNvPr id="3" name="Рисунок 2" descr="image005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7416823" cy="68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8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A2028-1630-42B4-B8D5-3A809BB148CE}"/>
</file>

<file path=customXml/itemProps2.xml><?xml version="1.0" encoding="utf-8"?>
<ds:datastoreItem xmlns:ds="http://schemas.openxmlformats.org/officeDocument/2006/customXml" ds:itemID="{64661EF6-9358-4C6B-8394-70ECFE839F2E}"/>
</file>

<file path=customXml/itemProps3.xml><?xml version="1.0" encoding="utf-8"?>
<ds:datastoreItem xmlns:ds="http://schemas.openxmlformats.org/officeDocument/2006/customXml" ds:itemID="{9D0362D6-747F-4B80-A761-1E2BC2257AB5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316</Words>
  <Application>Microsoft Office PowerPoint</Application>
  <PresentationFormat>Экран (4:3)</PresentationFormat>
  <Paragraphs>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Презентация PowerPoint</vt:lpstr>
      <vt:lpstr>Закрытое акционерное страховое общество «Белнефтестрах» зарегистрировано в Государственном страховом надзоре при Министерстве финансов Республики Беларусь 12 сентября 1996г. под № 0001. Это стабильная страховая компания с лицензией более чем на 20 видов страховых услуг.</vt:lpstr>
      <vt:lpstr>По состоянию на 01.05.2015г. уставный фонд компании "Белнефтестрах"  составляет 137 712 500 000 рублей, собственный капитал - 183 363 484 000 рублей. Более 50% акций в уставном фонде компании "Белнефтестрах" находятся в собственности Республики Беларусь.</vt:lpstr>
      <vt:lpstr>В распоряжении клиентов более 30 видов добровольного и обязательного страхования, приоритетными направлениями бизнеса являются:</vt:lpstr>
      <vt:lpstr>   - страхование автомобилей и обязательное страхование гражданской ответственности водителей,    - страхование имущества юридических  и физических лиц,    - личное страхование,    - медицинское страхование,    - страхование разных видов ответственности.</vt:lpstr>
      <vt:lpstr>        Акционеры: • Белорусский государственный концерн по нефти и химии «Белнефтехим» • РУП «ПО «Белоруснефть», • ОАО «Нафтан», • ОАО «Гомельтранснефть Дружба», • ОАО «Полоцктранснефть Дружба». </vt:lpstr>
      <vt:lpstr>Презентация PowerPoint</vt:lpstr>
      <vt:lpstr>В настоящее время ЗАСО «Белнефтестрах» имеет лицензию на осуществление следующих видов прямого страхования:</vt:lpstr>
      <vt:lpstr>Презентация PowerPoint</vt:lpstr>
      <vt:lpstr>Сущность страхования в ЗАСО «Белнефтестрах» характеризуется рядом признаков, принципов и функций. К признакам относятся:</vt:lpstr>
      <vt:lpstr>  - наличие риска случайного характера и страха его проявления с соответствующими негативными последствиями;   - повторяемость и непредсказуемость рисковых событий;   - возможность оценки ущерба;   - солидарный характер раскладки ущерба между потенциальными страхователями;</vt:lpstr>
      <vt:lpstr>  - возникновение отношений между страхователями и страховщиками на основе договоров страхования, большая часть которых заключается при свободном волеизъявлении сторон, то есть на основе свободного выбора страхователями страховщика, объектов страхования и объема страховой защиты;   - возмездность ущерба за счет средств страховщика и в пределах страховой суммы по договору;</vt:lpstr>
      <vt:lpstr>  - юридическая защита договоров страхования;   - инверсия эксплуатационного цикла (опережение платы за страховую защиту по отношению к выплате страхового возмещения);   - регламентированность правоспособности страховщика механизмом регистрации и лицензирования со стороны государства;   - отсутствие ответственности государства по обязательствам страховщика;</vt:lpstr>
      <vt:lpstr>  - эквивалентность и замкнутость отношений страховщика и страхователя; возвратный характер взносов;   - перераспределение взносов для возмещения ущерба с течением времени;   - взаимосвязь количества заключаемых договоров по конкретному виду страхования с его страховым тарифом;   - необходимость обоснования страховых тарифов;</vt:lpstr>
      <vt:lpstr>  - ограничение спроса на страховую защиту с учетом финансовых возможностей страхователей;   - обеспечение прав страхователей на получение возмещения независимо от платежеспособности страховщика;  - предоставление страховщикам возможности выбора условий страхования на основе общих законодательных норм с учетом специфики сферы страхования.</vt:lpstr>
      <vt:lpstr>  С экономической точки зрения страхование - это система экономических перераспределительных отношений, включающих:</vt:lpstr>
      <vt:lpstr>  - формирование страховой организацией страховых резервов за счет страховых взносов (премий);   - использование созданных резервов на возмещение ущерба при различных непредвиденных неблагоприятных явлениях, а также оказание помощи участникам страхования;   - пополнение страховых резервов за счет инвестиционной деятельности организации.</vt:lpstr>
      <vt:lpstr>   В организации размещают свои риски ряд страховых компаний Беларуси. В их числе Белгосстрах,     «Белэксимгарант», СО ЗАСО «Промтрансинвест», СООО «Белкоопстрах», ОАСО «B &amp; B Insurance Co», ЗАСО «Бролли», ЗАСО «Таск», ЗАО «СК АльВеНа», ЗАСО «Купала», СББ ЗАСО «СлавПолис», ЗАСО «Кентавр», и другие.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ket</dc:creator>
  <cp:lastModifiedBy>1</cp:lastModifiedBy>
  <cp:revision>12</cp:revision>
  <dcterms:created xsi:type="dcterms:W3CDTF">2015-05-20T20:55:22Z</dcterms:created>
  <dcterms:modified xsi:type="dcterms:W3CDTF">2015-05-26T16:51:16Z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