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7" r:id="rId2"/>
    <p:sldId id="258" r:id="rId3"/>
    <p:sldId id="341" r:id="rId4"/>
    <p:sldId id="256" r:id="rId5"/>
    <p:sldId id="260" r:id="rId6"/>
    <p:sldId id="296" r:id="rId7"/>
    <p:sldId id="268" r:id="rId8"/>
    <p:sldId id="342" r:id="rId9"/>
    <p:sldId id="264" r:id="rId10"/>
    <p:sldId id="358" r:id="rId11"/>
    <p:sldId id="337" r:id="rId12"/>
    <p:sldId id="344" r:id="rId13"/>
    <p:sldId id="359" r:id="rId14"/>
    <p:sldId id="309" r:id="rId15"/>
    <p:sldId id="330" r:id="rId16"/>
    <p:sldId id="332" r:id="rId17"/>
    <p:sldId id="357" r:id="rId18"/>
    <p:sldId id="270" r:id="rId19"/>
    <p:sldId id="269" r:id="rId20"/>
    <p:sldId id="310" r:id="rId21"/>
    <p:sldId id="272" r:id="rId22"/>
    <p:sldId id="271" r:id="rId23"/>
    <p:sldId id="361" r:id="rId24"/>
    <p:sldId id="362" r:id="rId25"/>
    <p:sldId id="292" r:id="rId26"/>
    <p:sldId id="294" r:id="rId27"/>
    <p:sldId id="295" r:id="rId28"/>
    <p:sldId id="335" r:id="rId29"/>
    <p:sldId id="293" r:id="rId30"/>
    <p:sldId id="299" r:id="rId31"/>
    <p:sldId id="280" r:id="rId32"/>
    <p:sldId id="343" r:id="rId33"/>
    <p:sldId id="282" r:id="rId34"/>
    <p:sldId id="281" r:id="rId35"/>
    <p:sldId id="283" r:id="rId36"/>
    <p:sldId id="336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949" autoAdjust="0"/>
  </p:normalViewPr>
  <p:slideViewPr>
    <p:cSldViewPr>
      <p:cViewPr varScale="1">
        <p:scale>
          <a:sx n="53" d="100"/>
          <a:sy n="53" d="100"/>
        </p:scale>
        <p:origin x="-8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45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A1650-4727-41C5-816C-CF29CDAC9650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A15DB-68C7-4EB0-8474-AFFCA4EF0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566C8-3A65-4A31-81B1-8456DE79785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AB748-550C-4622-8C59-7BE7BD786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566C8-3A65-4A31-81B1-8456DE79785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AB748-550C-4622-8C59-7BE7BD786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566C8-3A65-4A31-81B1-8456DE79785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AB748-550C-4622-8C59-7BE7BD786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566C8-3A65-4A31-81B1-8456DE79785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AB748-550C-4622-8C59-7BE7BD786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566C8-3A65-4A31-81B1-8456DE79785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AB748-550C-4622-8C59-7BE7BD786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566C8-3A65-4A31-81B1-8456DE79785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AB748-550C-4622-8C59-7BE7BD786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566C8-3A65-4A31-81B1-8456DE79785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AB748-550C-4622-8C59-7BE7BD786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566C8-3A65-4A31-81B1-8456DE79785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AB748-550C-4622-8C59-7BE7BD786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566C8-3A65-4A31-81B1-8456DE79785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AB748-550C-4622-8C59-7BE7BD786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566C8-3A65-4A31-81B1-8456DE79785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AB748-550C-4622-8C59-7BE7BD786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566C8-3A65-4A31-81B1-8456DE79785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AB748-550C-4622-8C59-7BE7BD7868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43566C8-3A65-4A31-81B1-8456DE79785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1AB748-550C-4622-8C59-7BE7BD7868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582726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Лекция: «Валютный рынок»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Федосенко</a:t>
            </a: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Л.В., </a:t>
            </a:r>
            <a:r>
              <a:rPr lang="ru-RU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к.э.н</a:t>
            </a:r>
            <a:r>
              <a:rPr lang="ru-RU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., доцент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28596" y="2071678"/>
            <a:ext cx="8229600" cy="47863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4pPr>
              <a:buNone/>
              <a:defRPr sz="1800"/>
            </a:lvl4pPr>
          </a:lstStyle>
          <a:p>
            <a:endParaRPr lang="en-US" dirty="0" smtClean="0"/>
          </a:p>
          <a:p>
            <a:r>
              <a:rPr lang="ru-RU" b="1" dirty="0" smtClean="0"/>
              <a:t>Вопрос 1.Понятие, предпосылки, особенности, функции   валютного рынка.</a:t>
            </a:r>
            <a:endParaRPr lang="ru-RU" sz="1400" b="1" dirty="0" smtClean="0"/>
          </a:p>
          <a:p>
            <a:r>
              <a:rPr lang="ru-RU" b="1" dirty="0" smtClean="0"/>
              <a:t>Вопрос 2. Участники, структура и классификация валютного рынка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Вопрос 3. Основные виды и элементы валютной системы.</a:t>
            </a:r>
          </a:p>
          <a:p>
            <a:r>
              <a:rPr lang="ru-RU" b="1" dirty="0" smtClean="0"/>
              <a:t>Вопрос 4. Основные валютные режимы и их характеристика.</a:t>
            </a:r>
          </a:p>
          <a:p>
            <a:r>
              <a:rPr lang="ru-RU" b="1" dirty="0" smtClean="0"/>
              <a:t>Вопрос 5. Валютное регулирование и валютный контроль.</a:t>
            </a:r>
          </a:p>
          <a:p>
            <a:endParaRPr lang="ru-RU" sz="1400" dirty="0" smtClean="0"/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an0" descr="http://img.tut.by/n_title/n/06/a/vklad_money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929198"/>
            <a:ext cx="3429025" cy="15716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an0" descr="http://img.tut.by/n_title/n/06/a/vklad_money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643446"/>
            <a:ext cx="3429025" cy="20002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Валютная система и </a:t>
            </a:r>
            <a:r>
              <a:rPr lang="ru-RU" smtClean="0"/>
              <a:t>её виды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Валютная система </a:t>
            </a:r>
            <a:r>
              <a:rPr lang="ru-RU" dirty="0" smtClean="0"/>
              <a:t>– это форма организации и регулирования валютных отношений, закрепленная в законодательстве страны. </a:t>
            </a:r>
          </a:p>
          <a:p>
            <a:r>
              <a:rPr lang="ru-RU" u="sng" dirty="0" smtClean="0"/>
              <a:t>Валютная система может быть трех видов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Национальная</a:t>
            </a:r>
          </a:p>
          <a:p>
            <a:r>
              <a:rPr lang="ru-RU" dirty="0" smtClean="0"/>
              <a:t>Мировая </a:t>
            </a:r>
          </a:p>
          <a:p>
            <a:r>
              <a:rPr lang="ru-RU" dirty="0" smtClean="0"/>
              <a:t>Региональная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  <a:solidFill>
            <a:schemeClr val="tx2"/>
          </a:solidFill>
        </p:spPr>
        <p:txBody>
          <a:bodyPr/>
          <a:lstStyle/>
          <a:p>
            <a:pPr algn="ctr"/>
            <a:r>
              <a:rPr lang="ru-RU" dirty="0" smtClean="0"/>
              <a:t>валюта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 fontScale="92500" lnSpcReduction="10000"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Валюта  на МВР представляет собой собственно национальную валюту (наличную), валютные средства (безналичную) и международные коллективные расчетные единицы.</a:t>
            </a:r>
          </a:p>
          <a:p>
            <a:r>
              <a:rPr lang="ru-RU" sz="2000" dirty="0" smtClean="0"/>
              <a:t>Валюта – это</a:t>
            </a:r>
            <a:r>
              <a:rPr lang="en-US" sz="2000" dirty="0" smtClean="0"/>
              <a:t> </a:t>
            </a:r>
            <a:r>
              <a:rPr lang="ru-RU" sz="2000" dirty="0" smtClean="0"/>
              <a:t>денежная единица  страны, используемая в международных расчетах, а также международные  платежные средства(драгоценные камни и металлы), а также международные  ликвидные ценные бумаги и коллективные платежные единицы.</a:t>
            </a:r>
          </a:p>
          <a:p>
            <a:endParaRPr lang="ru-RU" sz="2000" dirty="0" smtClean="0"/>
          </a:p>
          <a:p>
            <a:r>
              <a:rPr lang="ru-RU" sz="2000" dirty="0" smtClean="0"/>
              <a:t>Международные операции с валютой требуют организации стандартизированной инфраструктуры, обеспечивающей обращение валюты и валютных ценностей ,что приводит к образованию международного валютного рынка.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Обозначения иностранных валют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6769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/>
              <a:t>EUR - Евро </a:t>
            </a:r>
          </a:p>
          <a:p>
            <a:pPr lvl="0"/>
            <a:r>
              <a:rPr lang="ru-RU" dirty="0" smtClean="0"/>
              <a:t>USD - Доллар США </a:t>
            </a:r>
          </a:p>
          <a:p>
            <a:pPr lvl="0"/>
            <a:r>
              <a:rPr lang="ru-RU" dirty="0" smtClean="0"/>
              <a:t>GBP - Английский фунт стерлингов </a:t>
            </a:r>
          </a:p>
          <a:p>
            <a:pPr lvl="0"/>
            <a:r>
              <a:rPr lang="ru-RU" dirty="0" smtClean="0"/>
              <a:t>JPY - Японская </a:t>
            </a:r>
            <a:r>
              <a:rPr lang="ru-RU" dirty="0" err="1" smtClean="0"/>
              <a:t>йена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CHF - Швейцарский франк </a:t>
            </a:r>
          </a:p>
          <a:p>
            <a:pPr lvl="0"/>
            <a:r>
              <a:rPr lang="ru-RU" dirty="0" smtClean="0"/>
              <a:t>AUD - Австралийский доллар </a:t>
            </a:r>
          </a:p>
          <a:p>
            <a:pPr lvl="0"/>
            <a:r>
              <a:rPr lang="ru-RU" dirty="0" smtClean="0"/>
              <a:t>CAD - Канадский доллар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Виды валют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sz="3600" b="1" i="1" dirty="0" smtClean="0"/>
              <a:t>свободно конвертируемые</a:t>
            </a:r>
            <a:r>
              <a:rPr lang="ru-RU" sz="3600" b="1" dirty="0" smtClean="0"/>
              <a:t>,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/>
              <a:t> </a:t>
            </a:r>
            <a:r>
              <a:rPr lang="ru-RU" sz="3600" b="1" i="1" dirty="0" smtClean="0"/>
              <a:t>частично конвертируемые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/>
              <a:t> </a:t>
            </a:r>
            <a:r>
              <a:rPr lang="ru-RU" sz="3600" b="1" i="1" dirty="0" smtClean="0"/>
              <a:t>неконвертируемые (замкнутые).</a:t>
            </a:r>
            <a:r>
              <a:rPr lang="ru-RU" sz="3600" b="1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357166"/>
            <a:ext cx="7443782" cy="487362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Валютный курс</a:t>
            </a:r>
            <a:endParaRPr lang="ru-RU" sz="36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23851" y="1071546"/>
            <a:ext cx="7534298" cy="505461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b="1" i="1" dirty="0"/>
          </a:p>
          <a:p>
            <a:pPr>
              <a:buFont typeface="Wingdings" pitchFamily="2" charset="2"/>
              <a:buNone/>
            </a:pPr>
            <a:r>
              <a:rPr lang="ru-RU" b="1" i="1" dirty="0"/>
              <a:t>Валютный курс</a:t>
            </a:r>
            <a:r>
              <a:rPr lang="ru-RU" dirty="0"/>
              <a:t> - это цена денежной единицы одной страны, выраженная в денежных единицах других стран.</a:t>
            </a:r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b="1" i="1" dirty="0"/>
              <a:t>Конвертируемость валют</a:t>
            </a:r>
            <a:r>
              <a:rPr lang="ru-RU" dirty="0"/>
              <a:t> – способность резидентов и нерезидентов обменивать национальную валюту на иностранную.</a:t>
            </a:r>
          </a:p>
          <a:p>
            <a:endParaRPr lang="ru-RU" sz="2800" dirty="0"/>
          </a:p>
          <a:p>
            <a:pPr>
              <a:buFont typeface="Wingdings" pitchFamily="2" charset="2"/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580644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видов валютного курса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32" y="-2"/>
          <a:ext cx="15402004" cy="5429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11544352"/>
              </a:tblGrid>
              <a:tr h="416003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Критерий</a:t>
                      </a:r>
                      <a:endParaRPr lang="ru-RU" dirty="0"/>
                    </a:p>
                  </a:txBody>
                  <a:tcPr marL="103371" marR="1033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валютного курса</a:t>
                      </a:r>
                      <a:endParaRPr lang="ru-RU" dirty="0"/>
                    </a:p>
                  </a:txBody>
                  <a:tcPr marL="103371" marR="103371"/>
                </a:tc>
              </a:tr>
              <a:tr h="568341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 фиксации</a:t>
                      </a:r>
                      <a:endParaRPr lang="ru-RU" dirty="0"/>
                    </a:p>
                  </a:txBody>
                  <a:tcPr marL="103371" marR="1033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Плавающий,       фиксированный ,смешанный</a:t>
                      </a:r>
                      <a:endParaRPr lang="ru-RU" dirty="0"/>
                    </a:p>
                  </a:txBody>
                  <a:tcPr marL="103371" marR="103371"/>
                </a:tc>
              </a:tr>
              <a:tr h="416003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 расчета</a:t>
                      </a:r>
                      <a:endParaRPr lang="ru-RU" dirty="0"/>
                    </a:p>
                  </a:txBody>
                  <a:tcPr marL="103371" marR="1033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Паритетный, фактический</a:t>
                      </a:r>
                      <a:endParaRPr lang="ru-RU" dirty="0"/>
                    </a:p>
                  </a:txBody>
                  <a:tcPr marL="103371" marR="103371"/>
                </a:tc>
              </a:tr>
              <a:tr h="568341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осуществления сделок</a:t>
                      </a:r>
                      <a:endParaRPr lang="ru-RU" dirty="0"/>
                    </a:p>
                  </a:txBody>
                  <a:tcPr marL="103371" marR="1033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Курс срочных сделок, курс </a:t>
                      </a:r>
                      <a:r>
                        <a:rPr lang="ru-RU" dirty="0" err="1" smtClean="0"/>
                        <a:t>спот-сделок</a:t>
                      </a:r>
                      <a:r>
                        <a:rPr lang="ru-RU" dirty="0" smtClean="0"/>
                        <a:t>, курс </a:t>
                      </a:r>
                      <a:r>
                        <a:rPr lang="ru-RU" dirty="0" err="1" smtClean="0"/>
                        <a:t>своп-сделок</a:t>
                      </a:r>
                      <a:endParaRPr lang="ru-RU" dirty="0"/>
                    </a:p>
                  </a:txBody>
                  <a:tcPr marL="103371" marR="103371"/>
                </a:tc>
              </a:tr>
              <a:tr h="416003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 установления</a:t>
                      </a:r>
                      <a:endParaRPr lang="ru-RU" dirty="0"/>
                    </a:p>
                  </a:txBody>
                  <a:tcPr marL="103371" marR="1033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Официальный неофициальный</a:t>
                      </a:r>
                      <a:endParaRPr lang="ru-RU" dirty="0"/>
                    </a:p>
                  </a:txBody>
                  <a:tcPr marL="103371" marR="103371"/>
                </a:tc>
              </a:tr>
              <a:tr h="568341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 к ППС валют</a:t>
                      </a:r>
                      <a:endParaRPr lang="ru-RU" dirty="0"/>
                    </a:p>
                  </a:txBody>
                  <a:tcPr marL="103371" marR="1033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Завышенный, </a:t>
                      </a:r>
                      <a:r>
                        <a:rPr lang="ru-RU" dirty="0" err="1" smtClean="0"/>
                        <a:t>заниженный,паритетный</a:t>
                      </a:r>
                      <a:endParaRPr lang="ru-RU" dirty="0"/>
                    </a:p>
                  </a:txBody>
                  <a:tcPr marL="103371" marR="103371"/>
                </a:tc>
              </a:tr>
              <a:tr h="568341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 к участникам сделки</a:t>
                      </a:r>
                      <a:endParaRPr lang="ru-RU" dirty="0"/>
                    </a:p>
                  </a:txBody>
                  <a:tcPr marL="103371" marR="1033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Курс покупки, курс продажи, средний курс</a:t>
                      </a:r>
                      <a:endParaRPr lang="ru-RU" dirty="0"/>
                    </a:p>
                  </a:txBody>
                  <a:tcPr marL="103371" marR="103371"/>
                </a:tc>
              </a:tr>
              <a:tr h="416003">
                <a:tc>
                  <a:txBody>
                    <a:bodyPr/>
                    <a:lstStyle/>
                    <a:p>
                      <a:r>
                        <a:rPr lang="ru-RU" dirty="0" smtClean="0"/>
                        <a:t>Учет инфляции</a:t>
                      </a:r>
                      <a:endParaRPr lang="ru-RU" dirty="0"/>
                    </a:p>
                  </a:txBody>
                  <a:tcPr marL="103371" marR="1033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Реальный, номинальный</a:t>
                      </a:r>
                      <a:endParaRPr lang="ru-RU" dirty="0"/>
                    </a:p>
                  </a:txBody>
                  <a:tcPr marL="103371" marR="103371"/>
                </a:tc>
              </a:tr>
              <a:tr h="1420451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 продажи</a:t>
                      </a:r>
                      <a:endParaRPr lang="ru-RU" dirty="0"/>
                    </a:p>
                  </a:txBody>
                  <a:tcPr marL="103371" marR="10337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Курс наличной продажи, курс безналичной продажи, </a:t>
                      </a:r>
                    </a:p>
                    <a:p>
                      <a:r>
                        <a:rPr lang="ru-RU" dirty="0" smtClean="0"/>
                        <a:t>оптовый курс обмена валют, банкнотный</a:t>
                      </a:r>
                      <a:endParaRPr lang="ru-RU" dirty="0"/>
                    </a:p>
                  </a:txBody>
                  <a:tcPr marL="103371" marR="103371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285729"/>
            <a:ext cx="6255488" cy="785818"/>
          </a:xfrm>
          <a:noFill/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Валютные операции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42910" y="1285860"/>
            <a:ext cx="6255488" cy="47149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u="sng" dirty="0" smtClean="0">
                <a:solidFill>
                  <a:schemeClr val="tx1"/>
                </a:solidFill>
              </a:rPr>
              <a:t>С юридической точки зрения </a:t>
            </a:r>
            <a:r>
              <a:rPr lang="ru-RU" sz="2400" dirty="0" smtClean="0">
                <a:solidFill>
                  <a:schemeClr val="tx1"/>
                </a:solidFill>
              </a:rPr>
              <a:t>валютные операции – это сделки, связанные с переходом права собственности на валюту.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            В практике современного международного валютного рынка  </a:t>
            </a:r>
            <a:r>
              <a:rPr lang="ru-RU" sz="2400" u="sng" dirty="0" smtClean="0">
                <a:solidFill>
                  <a:schemeClr val="tx1"/>
                </a:solidFill>
              </a:rPr>
              <a:t>валютная операция </a:t>
            </a:r>
            <a:r>
              <a:rPr lang="ru-RU" sz="2400" dirty="0" smtClean="0">
                <a:solidFill>
                  <a:schemeClr val="tx1"/>
                </a:solidFill>
              </a:rPr>
              <a:t>– это заключение и исполнение контракта по купле-продаже валюты с определенными условиями (сумма, курс, срок исполнения) между участниками рынка.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Виды валютных операций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Кассовые сделки</a:t>
            </a:r>
          </a:p>
          <a:p>
            <a:r>
              <a:rPr lang="ru-RU" u="sng" dirty="0" smtClean="0"/>
              <a:t>Срочные сделки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Форвардные;</a:t>
            </a:r>
          </a:p>
          <a:p>
            <a:r>
              <a:rPr lang="ru-RU" dirty="0" smtClean="0"/>
              <a:t>Фьючерсные;</a:t>
            </a:r>
          </a:p>
          <a:p>
            <a:r>
              <a:rPr lang="ru-RU" dirty="0" smtClean="0"/>
              <a:t>Опционные;</a:t>
            </a:r>
          </a:p>
          <a:p>
            <a:r>
              <a:rPr lang="ru-RU" dirty="0" err="1" smtClean="0"/>
              <a:t>Своп-сделки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000232" y="2643182"/>
            <a:ext cx="52864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совокупность форм и методов, используемых при установлении валютного курса, т.е., режим установления курса обмена валют.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4714884"/>
            <a:ext cx="34290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механизм </a:t>
            </a:r>
            <a:r>
              <a:rPr lang="ru-RU" dirty="0"/>
              <a:t>фиксирования или привязки курса национальной валюты по отношению к курсу другой валюты или корзине валют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43438" y="4929198"/>
            <a:ext cx="371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режим, </a:t>
            </a:r>
            <a:r>
              <a:rPr lang="ru-RU" dirty="0" smtClean="0"/>
              <a:t>основанный </a:t>
            </a:r>
            <a:r>
              <a:rPr lang="ru-RU" dirty="0"/>
              <a:t>на свободноплавающих валютно-обменных курсах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00364" y="1285860"/>
            <a:ext cx="265239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smtClean="0"/>
              <a:t>Валютный</a:t>
            </a:r>
          </a:p>
          <a:p>
            <a:pPr algn="ctr"/>
            <a:r>
              <a:rPr lang="ru-RU" sz="4400" dirty="0" smtClean="0"/>
              <a:t> режим</a:t>
            </a:r>
            <a:endParaRPr lang="ru-RU" sz="4400" dirty="0"/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500034" y="1785926"/>
            <a:ext cx="2446032" cy="307183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5715008" y="1785926"/>
            <a:ext cx="2428892" cy="321471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66800" y="2357430"/>
            <a:ext cx="6255488" cy="3286147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ysClr val="windowText" lastClr="000000"/>
                </a:solidFill>
              </a:rPr>
              <a:t>- текущим уровнем конкурентоспособности экономики;</a:t>
            </a:r>
            <a:br>
              <a:rPr lang="ru-RU" sz="2800" dirty="0" smtClean="0">
                <a:solidFill>
                  <a:sysClr val="windowText" lastClr="000000"/>
                </a:solidFill>
              </a:rPr>
            </a:br>
            <a:r>
              <a:rPr lang="ru-RU" sz="2800" dirty="0" smtClean="0">
                <a:solidFill>
                  <a:sysClr val="windowText" lastClr="000000"/>
                </a:solidFill>
              </a:rPr>
              <a:t>- состоянием платежного баланса и финансовой системы;</a:t>
            </a:r>
            <a:br>
              <a:rPr lang="ru-RU" sz="2800" dirty="0" smtClean="0">
                <a:solidFill>
                  <a:sysClr val="windowText" lastClr="000000"/>
                </a:solidFill>
              </a:rPr>
            </a:br>
            <a:r>
              <a:rPr lang="ru-RU" sz="2800" dirty="0" smtClean="0">
                <a:solidFill>
                  <a:sysClr val="windowText" lastClr="000000"/>
                </a:solidFill>
              </a:rPr>
              <a:t>- состоянием валютных резервов;</a:t>
            </a:r>
            <a:br>
              <a:rPr lang="ru-RU" sz="2800" dirty="0" smtClean="0">
                <a:solidFill>
                  <a:sysClr val="windowText" lastClr="000000"/>
                </a:solidFill>
              </a:rPr>
            </a:br>
            <a:r>
              <a:rPr lang="ru-RU" sz="2800" dirty="0" smtClean="0">
                <a:solidFill>
                  <a:sysClr val="windowText" lastClr="000000"/>
                </a:solidFill>
              </a:rPr>
              <a:t>- экономическим и политическим климатом в стране и др.</a:t>
            </a:r>
            <a:br>
              <a:rPr lang="ru-RU" sz="2800" dirty="0" smtClean="0">
                <a:solidFill>
                  <a:sysClr val="windowText" lastClr="000000"/>
                </a:solidFill>
              </a:rPr>
            </a:br>
            <a:endParaRPr lang="ru-RU" sz="2800" dirty="0">
              <a:solidFill>
                <a:sysClr val="windowText" lastClr="0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66800" y="357167"/>
            <a:ext cx="6255488" cy="1143008"/>
          </a:xfrm>
          <a:noFill/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ysClr val="windowText" lastClr="000000"/>
                </a:solidFill>
              </a:rPr>
              <a:t>При выборе системы обменного курса (валютного режима) правительства, как правило, руководствуются </a:t>
            </a:r>
            <a:r>
              <a:rPr lang="ru-RU" sz="2400" b="1" u="sng" dirty="0" smtClean="0">
                <a:solidFill>
                  <a:sysClr val="windowText" lastClr="000000"/>
                </a:solidFill>
              </a:rPr>
              <a:t>следующими критериями</a:t>
            </a:r>
            <a:r>
              <a:rPr lang="ru-RU" sz="2400" dirty="0" smtClean="0"/>
              <a:t>: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1500174"/>
            <a:ext cx="70008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Валютный рынок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официальный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финансовый центр, где сосредоточена купля-продажа валютных ценностей на основе спроса и предложения </a:t>
            </a:r>
          </a:p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Валютный рынок как составная часть финансового рынка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представляет собой сферу экономических отношений, связанных с осуществлением сделок купли-продажи валютных ценностей, а также инвестированием валютного капитала. Валютный рынок является инструментом согласования интересов продавца и покупателя валютных ценностей.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Режимы валютного курса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71480"/>
            <a:ext cx="7686700" cy="555468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ru-RU" sz="3000" u="sng" dirty="0" smtClean="0"/>
              <a:t>Многовариантность валютных режимов</a:t>
            </a:r>
            <a:r>
              <a:rPr lang="ru-RU" sz="3000" dirty="0" smtClean="0"/>
              <a:t>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3000" dirty="0" smtClean="0"/>
              <a:t>свободное </a:t>
            </a:r>
            <a:r>
              <a:rPr lang="ru-RU" sz="3000" dirty="0"/>
              <a:t>плавание;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3000" dirty="0" smtClean="0"/>
              <a:t>управляемое </a:t>
            </a:r>
            <a:r>
              <a:rPr lang="ru-RU" sz="3000" dirty="0"/>
              <a:t>плавание;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3000" dirty="0" smtClean="0"/>
              <a:t>ползучая </a:t>
            </a:r>
            <a:r>
              <a:rPr lang="ru-RU" sz="3000" dirty="0"/>
              <a:t>привязка;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3000" dirty="0" smtClean="0"/>
              <a:t>фиксация </a:t>
            </a:r>
            <a:r>
              <a:rPr lang="ru-RU" sz="3000" dirty="0"/>
              <a:t>в установленных пределах или целевые зоны;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3000" dirty="0" smtClean="0"/>
              <a:t>корректируемая </a:t>
            </a:r>
            <a:r>
              <a:rPr lang="ru-RU" sz="3000" dirty="0"/>
              <a:t>фиксация;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3000" dirty="0" smtClean="0"/>
              <a:t>фиксация </a:t>
            </a:r>
            <a:r>
              <a:rPr lang="ru-RU" sz="3000" dirty="0"/>
              <a:t>курса </a:t>
            </a:r>
            <a:r>
              <a:rPr lang="ru-RU" sz="3000" dirty="0" smtClean="0"/>
              <a:t>центральным </a:t>
            </a:r>
            <a:r>
              <a:rPr lang="ru-RU" sz="3000" dirty="0"/>
              <a:t>банком;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3000" dirty="0" smtClean="0"/>
              <a:t>фиксация </a:t>
            </a:r>
            <a:r>
              <a:rPr lang="ru-RU" sz="3000" dirty="0"/>
              <a:t>курса валютным правлением;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3000" dirty="0" smtClean="0"/>
              <a:t>единая </a:t>
            </a:r>
            <a:r>
              <a:rPr lang="ru-RU" sz="3000" dirty="0"/>
              <a:t>валюта.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3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571480"/>
            <a:ext cx="6215106" cy="163121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Валютное регулирование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деятельность государственных органов (валютного регулирования) по установлению порядка обращения валютных ценностей, в том числе правил владения, пользования и распоряжения ими.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357422" y="2357430"/>
            <a:ext cx="6429420" cy="16312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Валютный контроль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деятельность органов валютного контроля и агентов валютного контроля, направленная на обеспечение соблюдения резидентами и нерезидентами требований валютного законодательства Республики Беларусь.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857760"/>
            <a:ext cx="81439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Валютная политика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совокупность экономических, правовых и организационных мер и форм, осуществляемых государственными органами, центральными банковскими и финансовыми учреждениями, международными валютно-финансовыми организациями в области валютных отношений.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214554"/>
            <a:ext cx="221457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400"/>
                            </p:stCondLst>
                            <p:childTnLst>
                              <p:par>
                                <p:cTn id="3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 animBg="1"/>
      <p:bldP spid="20482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Основные элементы валютного регулирования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428628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-законодательные и нормативно-правовые документы, определяющие основные принципы и организационно-правовую структуру валютного регулирования, </a:t>
            </a:r>
          </a:p>
          <a:p>
            <a:r>
              <a:rPr lang="ru-RU" dirty="0" smtClean="0"/>
              <a:t>-уровни реализации данной системы;</a:t>
            </a:r>
          </a:p>
          <a:p>
            <a:r>
              <a:rPr lang="ru-RU" dirty="0" smtClean="0"/>
              <a:t>-органы валютного регулирования;</a:t>
            </a:r>
          </a:p>
          <a:p>
            <a:r>
              <a:rPr lang="ru-RU" dirty="0" smtClean="0"/>
              <a:t>-процедура регламентации проведения валютных операций (при директивном механизме валютного регулирования).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Инструменты валютного регулирования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dirty="0" smtClean="0"/>
              <a:t>Прямые (административно-правовые) -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предполагают определение порядка осуществления операций с валютными ценностями посредством прямых запретов, прямых количественных ограничений или утверждения четких процедур реализации этих операций. </a:t>
            </a:r>
          </a:p>
          <a:p>
            <a:r>
              <a:rPr lang="ru-RU" dirty="0" smtClean="0"/>
              <a:t>Косвенные (экономические или рыночные).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Экономические подразделяются на прямые и косвенные.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Лекция. Международный валютный рынок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err="1" smtClean="0">
                <a:solidFill>
                  <a:schemeClr val="accent1"/>
                </a:solidFill>
              </a:rPr>
              <a:t>Федосенко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dirty="0" err="1" smtClean="0">
                <a:solidFill>
                  <a:schemeClr val="accent1"/>
                </a:solidFill>
              </a:rPr>
              <a:t>Л.В.,к.э.н.,доцент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 smtClean="0"/>
              <a:t>Вопрос 1</a:t>
            </a:r>
            <a:r>
              <a:rPr lang="ru-RU" dirty="0" smtClean="0"/>
              <a:t>.Понятие международного валютного рынка и его особенности.</a:t>
            </a:r>
          </a:p>
          <a:p>
            <a:r>
              <a:rPr lang="ru-RU" u="sng" dirty="0" smtClean="0"/>
              <a:t>Вопрос 2</a:t>
            </a:r>
            <a:r>
              <a:rPr lang="ru-RU" dirty="0" smtClean="0"/>
              <a:t>.Понятие и классификация валютных операций МВР.</a:t>
            </a:r>
          </a:p>
          <a:p>
            <a:r>
              <a:rPr lang="ru-RU" u="sng" dirty="0" smtClean="0"/>
              <a:t>Вопрос 3</a:t>
            </a:r>
            <a:r>
              <a:rPr lang="ru-RU" dirty="0" smtClean="0"/>
              <a:t>.Место международного валютного рынка в системе международного финансового рынка и мировой экономики. </a:t>
            </a:r>
          </a:p>
          <a:p>
            <a:r>
              <a:rPr lang="ru-RU" u="sng" dirty="0" smtClean="0"/>
              <a:t>Вопрос 4</a:t>
            </a:r>
            <a:r>
              <a:rPr lang="ru-RU" dirty="0" smtClean="0"/>
              <a:t>.Органы международного валютного регулирования и контроля.</a:t>
            </a:r>
          </a:p>
          <a:p>
            <a:r>
              <a:rPr lang="ru-RU" u="sng" dirty="0" smtClean="0"/>
              <a:t>Вопрос 5</a:t>
            </a:r>
            <a:r>
              <a:rPr lang="ru-RU" dirty="0" smtClean="0"/>
              <a:t>.Хараткеристика рынка </a:t>
            </a:r>
            <a:r>
              <a:rPr lang="en-US" dirty="0" smtClean="0"/>
              <a:t>FOREX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42918"/>
            <a:ext cx="7242048" cy="4786346"/>
          </a:xfrm>
          <a:noFill/>
        </p:spPr>
        <p:txBody>
          <a:bodyPr>
            <a:noAutofit/>
          </a:bodyPr>
          <a:lstStyle/>
          <a:p>
            <a:pPr algn="just"/>
            <a:r>
              <a:rPr lang="ru-RU" sz="2800" u="sng" dirty="0" smtClean="0">
                <a:solidFill>
                  <a:schemeClr val="tx1"/>
                </a:solidFill>
              </a:rPr>
              <a:t>МЕЖДУНАРОДНЫЙ ВАЛЮТНЫЙ РЫНОК  </a:t>
            </a:r>
            <a:r>
              <a:rPr lang="ru-RU" sz="2800" dirty="0" smtClean="0">
                <a:solidFill>
                  <a:schemeClr val="tx1"/>
                </a:solidFill>
              </a:rPr>
              <a:t>- </a:t>
            </a:r>
            <a:r>
              <a:rPr lang="ru-RU" sz="2800" b="0" dirty="0" smtClean="0">
                <a:solidFill>
                  <a:schemeClr val="tx1"/>
                </a:solidFill>
              </a:rPr>
              <a:t>один из сегментов международного финансового рынка. Он представляет собой специфически оформленный механизм, обслуживающий и регулирующий международную систему валютных операций на основе спроса и предложения </a:t>
            </a:r>
            <a:endParaRPr lang="ru-RU" sz="2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1"/>
                </a:solidFill>
              </a:rPr>
              <a:t>3 ключевые особенности международного валютного рынка: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600" dirty="0"/>
              <a:t>Все участники МВР действуют на основе принципов, зафиксированных в национальных и международных законодательных актах и в обычаях деловой практики;</a:t>
            </a:r>
          </a:p>
          <a:p>
            <a:r>
              <a:rPr lang="ru-RU" sz="2600" dirty="0"/>
              <a:t>Способность обслуживать международную торговлю, международное движение капитала и международные расчеты;</a:t>
            </a:r>
          </a:p>
          <a:p>
            <a:r>
              <a:rPr lang="ru-RU" sz="2600" dirty="0"/>
              <a:t>Функционирование основано на фундаментальных рыночных законах спроса и предложения.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b="1" dirty="0"/>
              <a:t>Дополнительные особенности международного валютного рынка: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642919"/>
            <a:ext cx="8043890" cy="4214841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/>
              <a:t>техника валютных операций унифицирована;</a:t>
            </a:r>
          </a:p>
          <a:p>
            <a:r>
              <a:rPr lang="ru-RU" sz="2600" dirty="0"/>
              <a:t>широко развиты операции с целью страхования валютных и кредитных рисков;</a:t>
            </a:r>
          </a:p>
          <a:p>
            <a:r>
              <a:rPr lang="ru-RU" sz="2600" dirty="0"/>
              <a:t>операции совершаются в течение суток непрерывно, попеременно во всех частях света;</a:t>
            </a:r>
          </a:p>
          <a:p>
            <a:r>
              <a:rPr lang="ru-RU" sz="2600" dirty="0"/>
              <a:t>расчеты осуществляются по </a:t>
            </a:r>
            <a:r>
              <a:rPr lang="ru-RU" sz="2600" dirty="0" smtClean="0"/>
              <a:t>корсчетам </a:t>
            </a:r>
            <a:r>
              <a:rPr lang="ru-RU" sz="2600" dirty="0"/>
              <a:t>банков;</a:t>
            </a:r>
          </a:p>
          <a:p>
            <a:r>
              <a:rPr lang="ru-RU" sz="2600" dirty="0"/>
              <a:t>валютные курсы нестабильны;</a:t>
            </a:r>
          </a:p>
          <a:p>
            <a:r>
              <a:rPr lang="ru-RU" sz="2600" dirty="0"/>
              <a:t>арбитражные и спекулятивные операции намного превосходят по объему обменные операции</a:t>
            </a:r>
            <a:r>
              <a:rPr lang="ru-RU" sz="2400" dirty="0"/>
              <a:t>.</a:t>
            </a:r>
          </a:p>
          <a:p>
            <a:pPr>
              <a:buFont typeface="Wingdings" pitchFamily="2" charset="2"/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Классификация валютных операций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248344"/>
          </a:xfrm>
        </p:spPr>
        <p:txBody>
          <a:bodyPr/>
          <a:lstStyle/>
          <a:p>
            <a:r>
              <a:rPr lang="ru-RU" dirty="0" smtClean="0"/>
              <a:t>В зависимости от целей участников  выделяются:</a:t>
            </a:r>
          </a:p>
          <a:p>
            <a:r>
              <a:rPr lang="ru-RU" dirty="0" smtClean="0"/>
              <a:t>-предпринимательские операции;</a:t>
            </a:r>
          </a:p>
          <a:p>
            <a:r>
              <a:rPr lang="ru-RU" dirty="0" smtClean="0"/>
              <a:t>-</a:t>
            </a:r>
            <a:r>
              <a:rPr lang="ru-RU" dirty="0" err="1" smtClean="0"/>
              <a:t>хеджевые</a:t>
            </a:r>
            <a:r>
              <a:rPr lang="ru-RU" dirty="0" smtClean="0"/>
              <a:t> операции;</a:t>
            </a:r>
          </a:p>
          <a:p>
            <a:r>
              <a:rPr lang="ru-RU" dirty="0" smtClean="0"/>
              <a:t>- спекулятивные операции;</a:t>
            </a:r>
          </a:p>
          <a:p>
            <a:r>
              <a:rPr lang="ru-RU" dirty="0" smtClean="0"/>
              <a:t>- арбитражные операции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00010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Место  международного валютного рынка  (МВР) в системе международного финансового рынка  (МФР)и мировой экономики (МЭ)</a:t>
            </a:r>
            <a:endParaRPr lang="ru-RU" sz="1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000" dirty="0" smtClean="0"/>
              <a:t>1.МВР, с одной стороны, аккумулирует ресурсы других сегментов МФР (кредиты, ценные бумаги, инвестиционные ресурсы, страховые инструменты), а с другой стороны, именно МВР обеспечивает достаточными валютными ликвидными средствами все операции  на международных кредитном, фондовом и страховом рынках.</a:t>
            </a:r>
          </a:p>
          <a:p>
            <a:pPr algn="just"/>
            <a:r>
              <a:rPr lang="ru-RU" sz="2000" dirty="0" smtClean="0"/>
              <a:t>2.МВР – своеобразный центр  валютного обслуживания всех секторов МФР. Более того, обслуживая др. секторы МФР через предоставление необходимых валют и страховые валютные операции, он влияет на состояние и эволюцию других сегментов МФР через динамику валютных курсов.</a:t>
            </a:r>
          </a:p>
          <a:p>
            <a:pPr algn="just"/>
            <a:r>
              <a:rPr lang="ru-RU" sz="2000" dirty="0" smtClean="0"/>
              <a:t>3.Уникальность  МВР состоит в том, что он в значительно большей степени, чем др.сегменты МФР, связан с МЭ и мировыми товарными рынками. Любые связи мировой экономики с международными фондами, инвестиционными, кредитными и страховыми рынками осуществляются через МВР. </a:t>
            </a:r>
          </a:p>
          <a:p>
            <a:pPr algn="just"/>
            <a:r>
              <a:rPr lang="ru-RU" sz="2000" dirty="0" smtClean="0"/>
              <a:t>4.МВР является универсальным механизмом, связывающим экономики разных стран в глобальную экономику. Именно он опосредует движение товаров и капиталов через национальные границы в мировой хозяйственной системе. 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80068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Валютный рынок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071546"/>
            <a:ext cx="3931920" cy="43891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ru-RU" sz="2400" u="sng" dirty="0" smtClean="0"/>
              <a:t>С институциональной точки зрения  - </a:t>
            </a:r>
            <a:r>
              <a:rPr lang="ru-RU" sz="2400" dirty="0" smtClean="0"/>
              <a:t>совокупность  уполномоченных банков, инвестиционных компаний, бирж, брокерских контор , иностранных банков, осуществляющих валютные операции</a:t>
            </a:r>
            <a:endParaRPr lang="ru-RU" sz="2400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75775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sz="2400" u="sng" dirty="0" smtClean="0"/>
              <a:t>С организационно-технической точки  зрения – </a:t>
            </a:r>
            <a:r>
              <a:rPr lang="ru-RU" sz="2400" dirty="0" smtClean="0"/>
              <a:t>совокупность коммуникационных систем, связывающих между собой банки разных стран, осуществляющих международные расчеты и другие валютные операции</a:t>
            </a:r>
            <a:endParaRPr lang="ru-RU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4357694"/>
            <a:ext cx="8183880" cy="167734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/>
              <a:t>Органы </a:t>
            </a:r>
            <a:r>
              <a:rPr lang="ru-RU" sz="3200" b="1" dirty="0" smtClean="0"/>
              <a:t>международного валютного </a:t>
            </a:r>
            <a:r>
              <a:rPr lang="ru-RU" sz="3200" b="1" dirty="0"/>
              <a:t>регулирования и контроля включают</a:t>
            </a:r>
            <a:r>
              <a:rPr lang="ru-RU" sz="3200" dirty="0"/>
              <a:t>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14357"/>
            <a:ext cx="8229600" cy="37147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800" dirty="0"/>
              <a:t>Межправительственные и региональные банки;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Фонды;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Специальные комитеты по регулированию отдельных секторов международного валютного рынка;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Международные финансовые институты (Международный валютный фонд, группа Всемирного банка и Международная ассоциация развития).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98583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В зависимости от места проведения валютных операций</a:t>
            </a:r>
            <a:endParaRPr lang="ru-RU" sz="28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25" y="2643188"/>
            <a:ext cx="2343150" cy="17526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Рынок биржевой </a:t>
            </a:r>
          </a:p>
          <a:p>
            <a:pPr algn="l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торговли</a:t>
            </a:r>
            <a:endParaRPr lang="ru-RU" sz="28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714348" y="2285992"/>
            <a:ext cx="857250" cy="1928812"/>
          </a:xfrm>
          <a:prstGeom prst="curved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7572396" y="2500306"/>
            <a:ext cx="928688" cy="3214687"/>
          </a:xfrm>
          <a:prstGeom prst="curvedLef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00500" y="4429125"/>
            <a:ext cx="3143250" cy="17859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2">
                    <a:lumMod val="10000"/>
                  </a:schemeClr>
                </a:solidFill>
              </a:rPr>
              <a:t>Внебиржевой валютный рынок</a:t>
            </a:r>
            <a:endParaRPr lang="en-US" sz="2800" dirty="0">
              <a:solidFill>
                <a:schemeClr val="tx2">
                  <a:lumMod val="1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solidFill>
                  <a:schemeClr val="tx2">
                    <a:lumMod val="10000"/>
                  </a:schemeClr>
                </a:solidFill>
              </a:rPr>
              <a:t>Forex</a:t>
            </a:r>
            <a:r>
              <a:rPr lang="en-US" sz="2800" dirty="0">
                <a:solidFill>
                  <a:schemeClr val="tx2">
                    <a:lumMod val="10000"/>
                  </a:schemeClr>
                </a:solidFill>
              </a:rPr>
              <a:t> (</a:t>
            </a:r>
            <a:r>
              <a:rPr lang="en-US" sz="2800" b="1" dirty="0" err="1">
                <a:solidFill>
                  <a:schemeClr val="tx2">
                    <a:lumMod val="10000"/>
                  </a:schemeClr>
                </a:solidFill>
              </a:rPr>
              <a:t>FOR</a:t>
            </a:r>
            <a:r>
              <a:rPr lang="en-US" sz="2800" dirty="0" err="1">
                <a:solidFill>
                  <a:schemeClr val="tx2">
                    <a:lumMod val="10000"/>
                  </a:schemeClr>
                </a:solidFill>
              </a:rPr>
              <a:t>eign</a:t>
            </a:r>
            <a:r>
              <a:rPr lang="en-US" sz="28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2">
                    <a:lumMod val="10000"/>
                  </a:schemeClr>
                </a:solidFill>
              </a:rPr>
              <a:t>EX</a:t>
            </a:r>
            <a:r>
              <a:rPr lang="en-US" sz="2800" dirty="0" err="1">
                <a:solidFill>
                  <a:schemeClr val="tx2">
                    <a:lumMod val="10000"/>
                  </a:schemeClr>
                </a:solidFill>
              </a:rPr>
              <a:t>chandge</a:t>
            </a:r>
            <a:r>
              <a:rPr lang="en-US" sz="2800" dirty="0">
                <a:solidFill>
                  <a:schemeClr val="tx2">
                    <a:lumMod val="10000"/>
                  </a:schemeClr>
                </a:solidFill>
              </a:rPr>
              <a:t>)</a:t>
            </a:r>
            <a:endParaRPr lang="ru-RU" sz="28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all street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2857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Трейдеры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9" y="2443162"/>
            <a:ext cx="4000528" cy="2986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 t="11838"/>
          <a:stretch>
            <a:fillRect/>
          </a:stretch>
        </p:blipFill>
        <p:spPr bwMode="auto">
          <a:xfrm>
            <a:off x="3500430" y="285728"/>
            <a:ext cx="221456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0863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Структура </a:t>
            </a:r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</a:rPr>
              <a:t>Forex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: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42985"/>
            <a:ext cx="4040188" cy="114301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4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региональных рынка: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75088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4 валютные зоны: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71472" y="2428868"/>
            <a:ext cx="3406168" cy="3397772"/>
          </a:xfrm>
        </p:spPr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Американский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Европейский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Азиатский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Австралийский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57686" y="2428868"/>
            <a:ext cx="3341562" cy="3397772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долларовая зона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зона евро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йеновая зона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стерлинговая зона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Основные черты </a:t>
            </a:r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</a:rPr>
              <a:t>Forex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: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8115300" cy="5268931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Нет единого центра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Не имеет конкретного места торговли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Торговля происходит одновременно в сотнях банков во всем мире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Торговля происходит с помощью совершеннейших технологий 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86" cy="1797040"/>
          </a:xfrm>
          <a:solidFill>
            <a:schemeClr val="bg2"/>
          </a:solidFill>
          <a:ln w="38100">
            <a:noFill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Факторы, влияющие на</a:t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рынок </a:t>
            </a:r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</a:rPr>
              <a:t>Forex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: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7043758" cy="4022725"/>
          </a:xfrm>
          <a:solidFill>
            <a:schemeClr val="bg2"/>
          </a:solidFill>
        </p:spPr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Экономические (данные об экономическом развитии страны; торговые переговоры; заседания центральных банков; изменения денежно-кредитной политики; заседания большой восьмерки, экономических или торговых союзов; выступления глав центральных банков, глав правительств, видных экономистов по поводу ситуации на рынке валют, изменении экономической политики, экономической ситуации в стране или их прогнозы; интервенции; сопредельные рынки; спекуляции).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Политические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Слухи и ожидания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Форс-мажор </a:t>
            </a:r>
            <a:endParaRPr lang="ru-RU" sz="20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42844" y="0"/>
            <a:ext cx="5929322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Преимущества рынка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FOREX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озможность управления своими финансами, не выходя из дома. Для этого вы устанавливаете на своем компьютере специальную программу (торговую площадку), которая обеспечит вам доступ на рынок, возможность заключать сделки и отслеживать все изменения в мировой экономике, на которые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Форекс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обычно моментально реагирует.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озможность выиграть много и быстро.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1934" y="2857496"/>
            <a:ext cx="39290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Недостатки</a:t>
            </a:r>
            <a:r>
              <a:rPr lang="en-US" sz="1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рынка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FOREX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16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dirty="0">
              <a:solidFill>
                <a:prstClr val="black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высокая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вероятность (для неподготовленного либо плохо подготовленного игрока) проиграть все деньги в первые несколько часов после выхода на рынок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статистика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рынка такова, что 97 процентов </a:t>
            </a:r>
            <a:r>
              <a:rPr lang="ru-RU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трейдеров-новичков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проигрывают имеющиеся у них средства практически моментально. Но существует и другая статистика: порядка 25 процентов бизнесменов-миллиардеров сколотили свое состояние, играя на валютном рынке. </a:t>
            </a:r>
            <a:endParaRPr lang="ru-RU" sz="1600" dirty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496"/>
            <a:ext cx="300039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285728"/>
            <a:ext cx="250033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 rot="21412511">
            <a:off x="74124" y="70991"/>
            <a:ext cx="6929545" cy="1072957"/>
          </a:xfrm>
          <a:prstGeom prst="rect">
            <a:avLst/>
          </a:prstGeom>
          <a:ln w="25400" cap="flat" cmpd="sng" algn="ctr">
            <a:solidFill>
              <a:srgbClr val="92D050"/>
            </a:solidFill>
            <a:prstDash val="solid"/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perspectiveLeft"/>
            <a:lightRig rig="threePt" dir="t"/>
          </a:scene3d>
          <a:sp3d>
            <a:bevelT w="101600" prst="ribl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Предпосылки формирования валютного рынка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428596" y="2000240"/>
            <a:ext cx="8229600" cy="411481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развитие регулярных международных экономических связей;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создание мировой валютной системы;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широкое распространение кредитных средств международных расчетов;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усиление концентрации и централизации банковского капитала;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развитие корреспондентских отношений между банками разных стран;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распространение практики ведения текущих корреспондентских счетов в иностранной валюте;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совершенствование средств связи;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развитие информационных технологий.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19170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Особенности валютных рынков:</a:t>
            </a:r>
            <a:endParaRPr lang="ru-RU" sz="3600" b="1" dirty="0"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285860"/>
            <a:ext cx="62792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  </a:t>
            </a:r>
            <a:r>
              <a:rPr lang="ru-RU" sz="2000" dirty="0" smtClean="0"/>
              <a:t>интернационализация </a:t>
            </a:r>
            <a:r>
              <a:rPr lang="ru-RU" sz="2000" dirty="0"/>
              <a:t>валютных </a:t>
            </a:r>
            <a:r>
              <a:rPr lang="ru-RU" sz="2000" dirty="0" smtClean="0"/>
              <a:t>рынков; </a:t>
            </a:r>
          </a:p>
          <a:p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2000240"/>
            <a:ext cx="77867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н</a:t>
            </a:r>
            <a:r>
              <a:rPr lang="ru-RU" sz="2000" dirty="0" smtClean="0"/>
              <a:t>епрерывное совершение операций в </a:t>
            </a:r>
            <a:r>
              <a:rPr lang="ru-RU" sz="2000" dirty="0"/>
              <a:t>течение </a:t>
            </a:r>
            <a:r>
              <a:rPr lang="ru-RU" sz="2000" dirty="0" smtClean="0"/>
              <a:t>суток;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714620"/>
            <a:ext cx="66437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у</a:t>
            </a:r>
            <a:r>
              <a:rPr lang="ru-RU" sz="2000" dirty="0" smtClean="0"/>
              <a:t>нифицированная </a:t>
            </a:r>
            <a:r>
              <a:rPr lang="ru-RU" sz="2000" dirty="0"/>
              <a:t>т</a:t>
            </a:r>
            <a:r>
              <a:rPr lang="ru-RU" sz="2000" dirty="0" smtClean="0"/>
              <a:t>ехника </a:t>
            </a:r>
            <a:r>
              <a:rPr lang="ru-RU" sz="2000" dirty="0"/>
              <a:t>валютных </a:t>
            </a:r>
            <a:r>
              <a:rPr lang="ru-RU" sz="2000" dirty="0" smtClean="0"/>
              <a:t>операций;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3357562"/>
            <a:ext cx="70723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развитие валютных операций с целью страхования валютных и кредитных </a:t>
            </a:r>
            <a:r>
              <a:rPr lang="ru-RU" sz="2000" dirty="0" smtClean="0"/>
              <a:t>рисков;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4429132"/>
            <a:ext cx="42819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нестабильность </a:t>
            </a:r>
            <a:r>
              <a:rPr lang="ru-RU" sz="2000" dirty="0"/>
              <a:t>курсов </a:t>
            </a:r>
            <a:r>
              <a:rPr lang="ru-RU" sz="2000" dirty="0" smtClean="0"/>
              <a:t>валют;</a:t>
            </a:r>
            <a:endParaRPr lang="en-US" sz="2000" dirty="0" smtClean="0"/>
          </a:p>
        </p:txBody>
      </p:sp>
      <p:sp>
        <p:nvSpPr>
          <p:cNvPr id="9" name="Стрелка вправо 8"/>
          <p:cNvSpPr/>
          <p:nvPr/>
        </p:nvSpPr>
        <p:spPr>
          <a:xfrm>
            <a:off x="214282" y="2143116"/>
            <a:ext cx="714380" cy="34175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214282" y="1500174"/>
            <a:ext cx="714380" cy="34175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214282" y="2786058"/>
            <a:ext cx="714380" cy="34175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214282" y="3429000"/>
            <a:ext cx="714380" cy="34175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142844" y="4429132"/>
            <a:ext cx="714380" cy="34175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214282" y="5286388"/>
            <a:ext cx="714380" cy="34175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5214950"/>
            <a:ext cx="6715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спекулятивные и арбитражные операции намного превосходят валютные операции, связанные с коммерческими сделками.</a:t>
            </a:r>
            <a:endParaRPr lang="ru-RU" sz="2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Функции валютного рынка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7129482" cy="43891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ru-RU" u="sng" dirty="0" smtClean="0"/>
              <a:t>Общие</a:t>
            </a:r>
            <a:r>
              <a:rPr lang="ru-RU" dirty="0" smtClean="0"/>
              <a:t>:</a:t>
            </a:r>
          </a:p>
          <a:p>
            <a:pPr>
              <a:lnSpc>
                <a:spcPct val="110000"/>
              </a:lnSpc>
            </a:pPr>
            <a:r>
              <a:rPr lang="ru-RU" dirty="0" smtClean="0"/>
              <a:t>коммерческая </a:t>
            </a:r>
          </a:p>
          <a:p>
            <a:pPr>
              <a:lnSpc>
                <a:spcPct val="110000"/>
              </a:lnSpc>
            </a:pPr>
            <a:r>
              <a:rPr lang="ru-RU" dirty="0" smtClean="0"/>
              <a:t>ценностная</a:t>
            </a:r>
          </a:p>
          <a:p>
            <a:pPr>
              <a:lnSpc>
                <a:spcPct val="110000"/>
              </a:lnSpc>
            </a:pPr>
            <a:r>
              <a:rPr lang="ru-RU" dirty="0" smtClean="0"/>
              <a:t>информационная</a:t>
            </a:r>
          </a:p>
          <a:p>
            <a:pPr>
              <a:lnSpc>
                <a:spcPct val="110000"/>
              </a:lnSpc>
            </a:pPr>
            <a:r>
              <a:rPr lang="ru-RU" dirty="0" smtClean="0"/>
              <a:t>Регулирующая</a:t>
            </a:r>
          </a:p>
          <a:p>
            <a:pPr>
              <a:lnSpc>
                <a:spcPct val="110000"/>
              </a:lnSpc>
              <a:buNone/>
            </a:pPr>
            <a:r>
              <a:rPr lang="ru-RU" u="sng" dirty="0" smtClean="0"/>
              <a:t>Специальные</a:t>
            </a:r>
            <a:r>
              <a:rPr lang="ru-RU" dirty="0" smtClean="0"/>
              <a:t>:</a:t>
            </a:r>
          </a:p>
          <a:p>
            <a:r>
              <a:rPr lang="ru-RU" i="1" dirty="0" smtClean="0"/>
              <a:t>обслуживание международного оборота капитала</a:t>
            </a:r>
            <a:r>
              <a:rPr lang="ru-RU" dirty="0" smtClean="0"/>
              <a:t>, </a:t>
            </a:r>
            <a:r>
              <a:rPr lang="ru-RU" i="1" dirty="0" smtClean="0"/>
              <a:t>товаров и услуг;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i="1" dirty="0" smtClean="0"/>
              <a:t>формирование валютного курса;</a:t>
            </a:r>
            <a:r>
              <a:rPr lang="ru-RU" dirty="0" smtClean="0"/>
              <a:t> </a:t>
            </a:r>
          </a:p>
          <a:p>
            <a:r>
              <a:rPr lang="ru-RU" dirty="0" smtClean="0"/>
              <a:t>– </a:t>
            </a:r>
            <a:r>
              <a:rPr lang="ru-RU" i="1" dirty="0" smtClean="0"/>
              <a:t>получение спекулятивной прибыли;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i="1" dirty="0" smtClean="0"/>
              <a:t>диверсификация валютных резервов банков, корпораций и государств;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i="1" dirty="0" smtClean="0"/>
              <a:t>осуществление взаимосвязи валютных, кредитных и финансовых рынков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– </a:t>
            </a:r>
            <a:r>
              <a:rPr lang="ru-RU" i="1" dirty="0" smtClean="0"/>
              <a:t>страхование валютных и кредитных рисков;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i="1" dirty="0" smtClean="0"/>
              <a:t>осуществление государственного регулирования собственной денежно-кредитной политики</a:t>
            </a:r>
            <a:r>
              <a:rPr lang="ru-RU" dirty="0" smtClean="0"/>
              <a:t>.</a:t>
            </a:r>
          </a:p>
          <a:p>
            <a:pPr>
              <a:lnSpc>
                <a:spcPct val="110000"/>
              </a:lnSpc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7715272" y="530352"/>
            <a:ext cx="972008" cy="48989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endParaRPr lang="ru-RU" sz="21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14290"/>
            <a:ext cx="6255488" cy="485778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>
                <a:solidFill>
                  <a:schemeClr val="tx1"/>
                </a:solidFill>
              </a:rPr>
              <a:t>*Коммерческие банки;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*Фирмы, осуществляющие внешнеторговые операции;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*Компании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ru-RU" sz="2200" dirty="0" smtClean="0">
                <a:solidFill>
                  <a:schemeClr val="tx1"/>
                </a:solidFill>
              </a:rPr>
              <a:t>осуществляющие зарубежные вложения активов</a:t>
            </a:r>
            <a:r>
              <a:rPr lang="en-US" sz="2200" dirty="0" smtClean="0">
                <a:solidFill>
                  <a:schemeClr val="tx1"/>
                </a:solidFill>
              </a:rPr>
              <a:t> (Investment Funds, Money Market Funds, International Corporations)</a:t>
            </a:r>
            <a:r>
              <a:rPr lang="ru-RU" sz="2200" dirty="0" smtClean="0">
                <a:solidFill>
                  <a:schemeClr val="tx1"/>
                </a:solidFill>
              </a:rPr>
              <a:t>;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*Центральные банки;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*Частные лица;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*Валютные биржи;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*Валютные брокерские фирмы;</a:t>
            </a:r>
            <a:r>
              <a:rPr lang="ru-RU" sz="2200" dirty="0" smtClean="0">
                <a:solidFill>
                  <a:schemeClr val="accent2"/>
                </a:solidFill>
              </a:rPr>
              <a:t/>
            </a:r>
            <a:br>
              <a:rPr lang="ru-RU" sz="2200" dirty="0" smtClean="0">
                <a:solidFill>
                  <a:schemeClr val="accent2"/>
                </a:solidFill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24" y="3500438"/>
            <a:ext cx="6255488" cy="928670"/>
          </a:xfrm>
          <a:solidFill>
            <a:schemeClr val="bg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Основные </a:t>
            </a:r>
            <a:r>
              <a:rPr lang="ru-RU" sz="2800" b="1" i="1" dirty="0" smtClean="0">
                <a:solidFill>
                  <a:schemeClr val="tx1"/>
                </a:solidFill>
              </a:rPr>
              <a:t>участники</a:t>
            </a:r>
            <a:r>
              <a:rPr lang="ru-RU" sz="2800" b="1" dirty="0" smtClean="0">
                <a:solidFill>
                  <a:schemeClr val="tx1"/>
                </a:solidFill>
              </a:rPr>
              <a:t> валютного рынка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728" y="285728"/>
          <a:ext cx="6096000" cy="650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Классификация валютного рынка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 сфере распространения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Международный</a:t>
                      </a:r>
                    </a:p>
                    <a:p>
                      <a:r>
                        <a:rPr lang="ru-RU" dirty="0" smtClean="0"/>
                        <a:t>Внутренний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 отношению к валютным ограничениям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Свободный</a:t>
                      </a:r>
                    </a:p>
                    <a:p>
                      <a:r>
                        <a:rPr lang="ru-RU" dirty="0" smtClean="0"/>
                        <a:t>Несвободный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 видам применяемых валютных курсов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одним режимом</a:t>
                      </a:r>
                    </a:p>
                    <a:p>
                      <a:r>
                        <a:rPr lang="ru-RU" dirty="0" smtClean="0"/>
                        <a:t>С двойным режимом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 степени организованности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Биржевой</a:t>
                      </a:r>
                    </a:p>
                    <a:p>
                      <a:r>
                        <a:rPr lang="ru-RU" dirty="0" smtClean="0"/>
                        <a:t>Внебиржевой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 временному признаку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Срочные рынки (рынок форвардных контрактов,</a:t>
                      </a:r>
                    </a:p>
                    <a:p>
                      <a:r>
                        <a:rPr lang="ru-RU" dirty="0" smtClean="0"/>
                        <a:t>рынок  фьючерсов</a:t>
                      </a:r>
                    </a:p>
                    <a:p>
                      <a:r>
                        <a:rPr lang="ru-RU" dirty="0" smtClean="0"/>
                        <a:t>рынок опционов)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Др.признаки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Рынки:евровалют;евродепозитов;еврокредитов;еврооблигаций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Система   взаимоотношений на валютном рынке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 коммерческими банками и их клиентами в данной стране;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между коммерческими банками одной и той же страны;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 коммерческими банками различных стран;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 коммерческими и центральными эмиссионными банками;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между центральными эмиссионными банками.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E94E824-83B7-4978-BB2A-1546334B541C}"/>
</file>

<file path=customXml/itemProps2.xml><?xml version="1.0" encoding="utf-8"?>
<ds:datastoreItem xmlns:ds="http://schemas.openxmlformats.org/officeDocument/2006/customXml" ds:itemID="{CE4C945F-019D-4EE5-A31E-0120C975EE65}"/>
</file>

<file path=customXml/itemProps3.xml><?xml version="1.0" encoding="utf-8"?>
<ds:datastoreItem xmlns:ds="http://schemas.openxmlformats.org/officeDocument/2006/customXml" ds:itemID="{1761811D-4A61-49FF-91C0-1B64AB8B228B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1648</TotalTime>
  <Words>1738</Words>
  <Application>Microsoft Office PowerPoint</Application>
  <PresentationFormat>Экран (4:3)</PresentationFormat>
  <Paragraphs>232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Аспект</vt:lpstr>
      <vt:lpstr>Слайд 1</vt:lpstr>
      <vt:lpstr>Слайд 2</vt:lpstr>
      <vt:lpstr>Валютный рынок</vt:lpstr>
      <vt:lpstr>Слайд 4</vt:lpstr>
      <vt:lpstr>Слайд 5</vt:lpstr>
      <vt:lpstr>Функции валютного рынка</vt:lpstr>
      <vt:lpstr>      *Коммерческие банки; *Фирмы, осуществляющие внешнеторговые операции; *Компании, осуществляющие зарубежные вложения активов (Investment Funds, Money Market Funds, International Corporations); *Центральные банки; *Частные лица; *Валютные биржи; *Валютные брокерские фирмы;    </vt:lpstr>
      <vt:lpstr>Слайд 8</vt:lpstr>
      <vt:lpstr>Система   взаимоотношений на валютном рынке </vt:lpstr>
      <vt:lpstr>Валютная система и её виды</vt:lpstr>
      <vt:lpstr>валюта</vt:lpstr>
      <vt:lpstr>Обозначения иностранных валют</vt:lpstr>
      <vt:lpstr>Виды валют</vt:lpstr>
      <vt:lpstr>Валютный курс</vt:lpstr>
      <vt:lpstr>Классификация видов валютного курса</vt:lpstr>
      <vt:lpstr>Валютные операции</vt:lpstr>
      <vt:lpstr>Виды валютных операций</vt:lpstr>
      <vt:lpstr>Слайд 18</vt:lpstr>
      <vt:lpstr>- текущим уровнем конкурентоспособности экономики; - состоянием платежного баланса и финансовой системы; - состоянием валютных резервов; - экономическим и политическим климатом в стране и др. </vt:lpstr>
      <vt:lpstr>Режимы валютного курса</vt:lpstr>
      <vt:lpstr>Слайд 21</vt:lpstr>
      <vt:lpstr>Основные элементы валютного регулирования</vt:lpstr>
      <vt:lpstr>Инструменты валютного регулирования</vt:lpstr>
      <vt:lpstr>Лекция. Международный валютный рынок Федосенко Л.В.,к.э.н.,доцент</vt:lpstr>
      <vt:lpstr>МЕЖДУНАРОДНЫЙ ВАЛЮТНЫЙ РЫНОК  - один из сегментов международного финансового рынка. Он представляет собой специфически оформленный механизм, обслуживающий и регулирующий международную систему валютных операций на основе спроса и предложения </vt:lpstr>
      <vt:lpstr>3 ключевые особенности международного валютного рынка:</vt:lpstr>
      <vt:lpstr>Дополнительные особенности международного валютного рынка:</vt:lpstr>
      <vt:lpstr>Классификация валютных операций</vt:lpstr>
      <vt:lpstr>Место  международного валютного рынка  (МВР) в системе международного финансового рынка  (МФР)и мировой экономики (МЭ)</vt:lpstr>
      <vt:lpstr>Органы международного валютного регулирования и контроля включают:</vt:lpstr>
      <vt:lpstr>В зависимости от места проведения валютных операций</vt:lpstr>
      <vt:lpstr>Слайд 32</vt:lpstr>
      <vt:lpstr>Структура Forex:</vt:lpstr>
      <vt:lpstr>Основные черты Forex:</vt:lpstr>
      <vt:lpstr>Факторы, влияющие на  рынок Forex: </vt:lpstr>
      <vt:lpstr>Слайд 36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ема 19 Презентация  Валютный рынок</dc:title>
  <dc:creator>Admin</dc:creator>
  <cp:lastModifiedBy>Admin</cp:lastModifiedBy>
  <cp:revision>273</cp:revision>
  <dcterms:created xsi:type="dcterms:W3CDTF">2000-01-04T02:00:46Z</dcterms:created>
  <dcterms:modified xsi:type="dcterms:W3CDTF">2014-06-02T19:34:16Z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