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7290A1-EF2D-4507-AD80-C9C9D6F3E446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D66210-8024-4421-B872-CF69FF588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6980BC-577B-4593-8C2F-669A674E444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0AEEE-FB3D-4C68-AFF0-363AEA3B1951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C17BC-7DDD-4A25-A56E-A756D1A5B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99B8-6917-47EE-9FE1-73DA0DF7014A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3E7E4-8D4D-44EC-A01A-7AA3DA0D1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0656-915D-4A78-B48B-5B5A7AC181A9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DAF9E-46D4-4898-AA50-FDE7EF1ED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8D0664-D4D7-47F7-BDC1-8F9063DA53C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136C09-CCB6-4F26-BB0C-53DCA9683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8CCDA-4E9D-45FC-A030-727FB411D645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82C6-A57D-4E5E-B362-D6F04B61C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4F12-5C19-4EB4-AA8A-042971A68083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C395-9D82-41E6-AE0F-D80EB60CB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31EC-D5CB-4FCE-AB70-FB911EBDB21E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593C-EC96-43B4-9D2C-C9E403F16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C22B5B-BB33-4934-A024-01B2ACCC2DE0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A02151-AA67-4FCE-8D30-4406B0299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0882F-6201-4921-B404-57F771991E63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1B34-C97D-468F-BC5B-81D1A0E3D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D563E9-3AB2-4721-AE19-C5BD2A17CB0A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25017C-D6CD-4F92-B3FA-771C2270A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5D6C76-1104-4311-A1C9-DA3D70BCADF5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7B633B-F58A-4DD7-A016-2A23D531B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80D79B-9211-4863-BB71-F4D2D5B7E08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AD5779-4517-4385-88BC-51680978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7" r:id="rId4"/>
    <p:sldLayoutId id="2147483668" r:id="rId5"/>
    <p:sldLayoutId id="2147483675" r:id="rId6"/>
    <p:sldLayoutId id="2147483669" r:id="rId7"/>
    <p:sldLayoutId id="2147483676" r:id="rId8"/>
    <p:sldLayoutId id="2147483677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077" y="412602"/>
            <a:ext cx="8676456" cy="1894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КРЕДИТ: ИСТОРИЯ ВОЗНИКНОВЕНИЯ, </a:t>
            </a:r>
            <a:br>
              <a:rPr lang="ru-R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ИНТЕРЕСНЫЕ ФАКТЫ</a:t>
            </a:r>
            <a:endParaRPr lang="ru-RU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195513" y="3429000"/>
            <a:ext cx="5761037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Дисциплина «Денежное обращение и кредит»</a:t>
            </a:r>
          </a:p>
          <a:p>
            <a:pPr>
              <a:spcBef>
                <a:spcPct val="50000"/>
              </a:spcBef>
            </a:pPr>
            <a:r>
              <a:rPr lang="ru-RU"/>
              <a:t>Преподаватель: Шердакова Т.А., ассистент кафедры финансов и кредита</a:t>
            </a:r>
          </a:p>
          <a:p>
            <a:pPr>
              <a:spcBef>
                <a:spcPct val="50000"/>
              </a:spcBef>
            </a:pPr>
            <a:r>
              <a:rPr lang="ru-RU"/>
              <a:t>Тема лекции: «Формы кредита»</a:t>
            </a:r>
          </a:p>
          <a:p>
            <a:pPr>
              <a:spcBef>
                <a:spcPct val="50000"/>
              </a:spcBef>
            </a:pPr>
            <a:r>
              <a:rPr lang="ru-RU"/>
              <a:t>Специальность: «Экономика и управление на предприятии»</a:t>
            </a:r>
          </a:p>
          <a:p>
            <a:pPr>
              <a:spcBef>
                <a:spcPct val="50000"/>
              </a:spcBef>
            </a:pPr>
            <a:r>
              <a:rPr lang="ru-RU"/>
              <a:t>Курс: 2 курс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640960" cy="1503040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b="1" u="sng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 латинского 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creditum</a:t>
            </a: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= заём                                                 </a:t>
            </a:r>
            <a:b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b="1" i="1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credere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= доверять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700808"/>
            <a:ext cx="885698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ДРЕВНЕМ РИМЕ</a:t>
            </a:r>
            <a:r>
              <a:rPr lang="ru-RU" sz="2800" b="1" dirty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DEBET</a:t>
            </a:r>
            <a:r>
              <a:rPr lang="ru-RU" sz="2800" b="1" i="1" dirty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(дебет)  - он должен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800" b="1" i="1" dirty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CREDIT</a:t>
            </a:r>
            <a:r>
              <a:rPr lang="ru-RU" sz="2800" b="1" i="1" dirty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(кредит) - он верит</a:t>
            </a:r>
            <a:endParaRPr lang="ru-RU" sz="2800" b="1" i="1" dirty="0">
              <a:solidFill>
                <a:schemeClr val="tx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306896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44208" y="3261965"/>
            <a:ext cx="2229335" cy="1674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15816" y="4294381"/>
            <a:ext cx="3672408" cy="2452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49602">
            <a:off x="6127750" y="815975"/>
            <a:ext cx="239077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301" y="1867743"/>
            <a:ext cx="5209771" cy="4585593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04" y="-387424"/>
            <a:ext cx="8554208" cy="12101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u="sng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Названия </a:t>
            </a:r>
            <a:r>
              <a:rPr lang="ru-RU" sz="3200" b="1" i="1" u="sng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возникли раньше, чем банки</a:t>
            </a:r>
            <a:r>
              <a:rPr lang="ru-RU" sz="32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0760" y="2483018"/>
            <a:ext cx="4017704" cy="39703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5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tx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 когда банки и бухгалтерия сделали эти два слова популярными, то их начали употреблять и в широком смысле, в том, в каком мы понимаем их значение сегодня. </a:t>
            </a:r>
            <a:endParaRPr lang="ru-RU" sz="2800" b="1" i="1" dirty="0">
              <a:solidFill>
                <a:schemeClr val="tx2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568952" cy="114300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Кредиты существуют уже много веков. Пришел он к нам еще до появления денег. </a:t>
            </a:r>
            <a:r>
              <a:rPr lang="ru-RU" sz="28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всю историю существования займов, кредиту постоянно приходилось эволюционировать. Он эволюционирует и </a:t>
            </a:r>
            <a:r>
              <a:rPr lang="ru-RU" sz="28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сейчас</a:t>
            </a:r>
            <a:r>
              <a:rPr lang="en-US" sz="28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2569224"/>
            <a:ext cx="8568952" cy="410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348880"/>
            <a:ext cx="7164288" cy="1822354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Он набрал много различных форм кредитования, которые делятся на различные типы. А в самом начале истории к понятию кредитования  относилось слово ростовщичество </a:t>
            </a:r>
            <a:r>
              <a:rPr lang="ru-R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современном языке ростовщичеством называют дачу средств в долг под «чрезвычайно высокий» процент  или под залог вещей).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4836" y="4169618"/>
            <a:ext cx="5533628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640960" cy="11430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период распада первобытного строя произошло 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деление </a:t>
            </a: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первобытной общины на богатые и бедные семьи. Соответственно произошло разделение и накопление имущества в руках одних и потребности в других. Этот процесс послужил основой для рождения ростовщического кредита.</a:t>
            </a:r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708275"/>
            <a:ext cx="72009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348880"/>
            <a:ext cx="8640960" cy="114300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i="1" cap="none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Крупные землевладельцы и мелкие производители нуждались в средствах для поддержания ремесла. Ресурсы имущества превращались в стоимость, приносящую доход владельцам свободного имущества. Крупные производители нуждались в сбережении своих активов, а </a:t>
            </a:r>
            <a:r>
              <a:rPr lang="ru-RU" sz="2800" b="1" i="1" cap="none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владельцы </a:t>
            </a:r>
            <a:r>
              <a:rPr lang="ru-RU" sz="2800" b="1" i="1" cap="none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помещений (в храмах, погребах) предоставляли им услуги безопасного хранения за небольшую оплату аренды.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63688" y="3518551"/>
            <a:ext cx="5843333" cy="3348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68952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Это были </a:t>
            </a:r>
            <a:r>
              <a:rPr lang="ru-RU" sz="28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первые в истории банки, которые эволюционировали благодаря кредитам.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1172750"/>
            <a:ext cx="8352928" cy="5568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1772816"/>
            <a:ext cx="8676456" cy="11430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Получается, что у первых банков не было депозитных расходов. 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Наоборот, депозиты - </a:t>
            </a: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это были затраты не банка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вкладчиков. Но 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арендодатели, </a:t>
            </a: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они же 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банкиры, </a:t>
            </a: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начали давать мелким производителям активы на временное использование под процент. Эта операция тогда называлась ростовщичество.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42635" y="2887252"/>
            <a:ext cx="5277837" cy="397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04864"/>
            <a:ext cx="8640960" cy="11430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Крупные производители стали требовать бесплатного 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хранения, а </a:t>
            </a: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так же часть доходов от ростовщиков за нарушения договора хранения и корыстного использования активов арендаторов. Так крупные производители (арендаторы) превратились в депозитных вкладчиков, ростовщики (арендодатели) в кредиторов-банкиров, а мелкие производители в заемщиков.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19672" y="3474043"/>
            <a:ext cx="6154151" cy="3321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80928"/>
            <a:ext cx="8640960" cy="11430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Позже появились деньги и сделали весь процесс кредитования более эффективным. 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в Древней Греции в IV в. до н. э. были известны случаи ростовщического кредитования с процентной ставкой под 570% годовых. Дальше в средние века история донесла факт займов в пределах от 50% до 100% годовых у ростовщиков.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91880" y="3168933"/>
            <a:ext cx="5328592" cy="357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3716338"/>
            <a:ext cx="31369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818"/>
            <a:ext cx="8496944" cy="4873752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800" b="1" i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Банковский </a:t>
            </a:r>
            <a:r>
              <a:rPr lang="ru-RU" sz="28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кредит </a:t>
            </a:r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финансовая </a:t>
            </a:r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операция, предоставляющая </a:t>
            </a:r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заемщику денежные средства на определенное время с определенными условиями, которые соответствуют принципу банковского </a:t>
            </a:r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кредитования.</a:t>
            </a:r>
            <a:endParaRPr lang="ru-RU" sz="28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492896"/>
            <a:ext cx="7776864" cy="424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-22225"/>
            <a:ext cx="9555162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-27384"/>
            <a:ext cx="5305935" cy="6854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u="sng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Интересные факты…</a:t>
            </a:r>
            <a:endParaRPr lang="ru-RU" sz="3200" b="1" i="1" u="sng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05064"/>
            <a:ext cx="8568952" cy="11430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Уже во II тысячелетии до нашей эры в государствах Месопотамии кредитные отношения были систематическими и распространёнными, что потребовало их законодательного регулирования. Кодексом Хаммурапи в статье 117 устанавливалось, что в долговом рабстве человек мог пробыть не более трёх лет, после чего его надо было отпускать на свободу. Статья 116 гласила, что если сын свободного человека, взятый в долговое рабство кредитором, умер в доме кредитора от дурного обращения с ним, то за это смерти мог быть предан сын кредитора.</a:t>
            </a:r>
          </a:p>
        </p:txBody>
      </p:sp>
      <p:pic>
        <p:nvPicPr>
          <p:cNvPr id="3584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4025" y="5113338"/>
            <a:ext cx="32146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496944" cy="11430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Древнем Египте, банки урожая развились до возможности перевода между филиалами без физического переноса самого урожая, основываясь лишь на записях чиновников таких банков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67744" y="1976322"/>
            <a:ext cx="6480720" cy="486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243408"/>
            <a:ext cx="925252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СНАЧАЛА ДУМАЙ, ПОТОМ ДЕЛАЙ!!!</a:t>
            </a:r>
            <a:endParaRPr lang="ru-RU" b="1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133475"/>
            <a:ext cx="6624637" cy="5715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-913634"/>
            <a:ext cx="8676456" cy="1894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Благодарим за тишину и внимание</a:t>
            </a:r>
            <a:r>
              <a:rPr lang="ru-RU" sz="32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!!!</a:t>
            </a:r>
            <a:endParaRPr lang="ru-RU" sz="3200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1457" y="2381448"/>
            <a:ext cx="6643306" cy="450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68952" cy="114300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2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Кредит – заём с долговым обязательством на доверительной основе с движением роста стоимости актива.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47664" y="1845268"/>
            <a:ext cx="7272808" cy="501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640960" cy="1143000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2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Для того, чтобы понять суть, разберем все слова по </a:t>
            </a:r>
            <a:r>
              <a:rPr lang="ru-RU" sz="32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порядку!</a:t>
            </a:r>
            <a:endParaRPr lang="ru-RU" sz="3200" b="1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5576" y="2348880"/>
            <a:ext cx="4873625" cy="4873625"/>
          </a:xfrm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2627784" y="1412776"/>
            <a:ext cx="2736304" cy="15121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 нет средств на их приобретение</a:t>
            </a:r>
            <a:endParaRPr lang="ru-RU" sz="2000" b="1" i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2008" y="1484784"/>
            <a:ext cx="2483768" cy="1584176"/>
          </a:xfrm>
          <a:prstGeom prst="cloudCallout">
            <a:avLst>
              <a:gd name="adj1" fmla="val 40525"/>
              <a:gd name="adj2" fmla="val 38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Нужны активы</a:t>
            </a:r>
            <a:endParaRPr lang="ru-RU" sz="2400" b="1" i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56176" y="2483174"/>
            <a:ext cx="2736304" cy="4638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вальная выноска 11"/>
          <p:cNvSpPr/>
          <p:nvPr/>
        </p:nvSpPr>
        <p:spPr>
          <a:xfrm>
            <a:off x="5580112" y="548680"/>
            <a:ext cx="3024336" cy="1812926"/>
          </a:xfrm>
          <a:prstGeom prst="wedgeEllipseCallout">
            <a:avLst>
              <a:gd name="adj1" fmla="val 11116"/>
              <a:gd name="adj2" fmla="val 6845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спользовать кредитный инструмент для займа самого актива</a:t>
            </a:r>
            <a:endParaRPr lang="ru-RU" sz="2000" b="1" i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04" y="476672"/>
            <a:ext cx="8490520" cy="57606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u="sng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Дальше долговые </a:t>
            </a:r>
            <a:r>
              <a:rPr lang="ru-RU" sz="4000" b="1" i="1" u="sng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обязательства </a:t>
            </a:r>
            <a:endParaRPr lang="ru-RU" sz="4000" b="1" i="1" u="sng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70375" y="1079500"/>
            <a:ext cx="4513263" cy="3573463"/>
          </a:xfrm>
        </p:spPr>
      </p:pic>
      <p:pic>
        <p:nvPicPr>
          <p:cNvPr id="1843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586288"/>
            <a:ext cx="3810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950" y="2060575"/>
            <a:ext cx="42862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19808290">
            <a:off x="966191" y="4071663"/>
            <a:ext cx="2805566" cy="280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04" y="-171400"/>
            <a:ext cx="8500152" cy="367240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Безусловно, банковским сотрудникам (кредитору) нужны от вас гарантии, что вы вернете заем или стоимость самого займа с выручкой для кредитора. </a:t>
            </a:r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Банковскому кредитору необходимо доверять вам в использовании актива на время погашения займа. 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6" y="3047018"/>
            <a:ext cx="3975047" cy="3766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6488" y="2553344"/>
            <a:ext cx="6121696" cy="4304655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24128" y="3861048"/>
            <a:ext cx="309532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568952" cy="114300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i="1" u="sng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Движение роста стоимости </a:t>
            </a:r>
            <a:r>
              <a:rPr lang="ru-RU" sz="2800" b="1" i="1" u="sng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актива </a:t>
            </a:r>
            <a:r>
              <a:rPr lang="ru-RU" sz="28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это и есть </a:t>
            </a:r>
            <a:r>
              <a:rPr lang="ru-RU" sz="28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проценты, которые начисляются на срок использования актива, они же являются выручкой кредитора.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00" y="188640"/>
            <a:ext cx="8640960" cy="114300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Актив </a:t>
            </a:r>
            <a:r>
              <a:rPr lang="en-US" sz="28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это то</a:t>
            </a:r>
            <a:r>
              <a:rPr lang="ru-RU" sz="28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чем вы хотите овладеть. Это могут быть наличные деньги, недвижимость, товары, автомобиль и так далее. </a:t>
            </a:r>
          </a:p>
        </p:txBody>
      </p:sp>
      <p:pic>
        <p:nvPicPr>
          <p:cNvPr id="2253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36838"/>
            <a:ext cx="812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1527572"/>
            <a:ext cx="2016224" cy="749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АКТИВ</a:t>
            </a:r>
            <a:endParaRPr lang="ru-RU" sz="2000" b="1" i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096" y="1512973"/>
            <a:ext cx="2016224" cy="749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ДЕНЬГИ</a:t>
            </a:r>
            <a:endParaRPr lang="ru-RU" b="1" i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авно 9"/>
          <p:cNvSpPr/>
          <p:nvPr/>
        </p:nvSpPr>
        <p:spPr>
          <a:xfrm>
            <a:off x="3995936" y="1628536"/>
            <a:ext cx="1224136" cy="605284"/>
          </a:xfrm>
          <a:prstGeom prst="mathEqua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4355976" y="1340768"/>
            <a:ext cx="504056" cy="112393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i="1" cap="none" spc="150" dirty="0">
                <a:ln w="1143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 банковский кредит пришло к нам с истории древнего </a:t>
            </a:r>
            <a:r>
              <a:rPr lang="ru-RU" b="1" i="1" cap="none" spc="150" dirty="0" smtClean="0">
                <a:ln w="1143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мира.</a:t>
            </a:r>
            <a:endParaRPr lang="ru-RU" b="1" i="1" cap="none" spc="150" dirty="0">
              <a:ln w="1143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07E7837599704DBF97B7717FFF4AF4" ma:contentTypeVersion="0" ma:contentTypeDescription="Создание документа." ma:contentTypeScope="" ma:versionID="2f76a39a6c754335552cd44e337eab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CAEF4E6-76D5-4425-95B7-F680EA5D059F}"/>
</file>

<file path=customXml/itemProps2.xml><?xml version="1.0" encoding="utf-8"?>
<ds:datastoreItem xmlns:ds="http://schemas.openxmlformats.org/officeDocument/2006/customXml" ds:itemID="{A8F33EE8-2792-4231-8338-8D2564749F6A}"/>
</file>

<file path=customXml/itemProps3.xml><?xml version="1.0" encoding="utf-8"?>
<ds:datastoreItem xmlns:ds="http://schemas.openxmlformats.org/officeDocument/2006/customXml" ds:itemID="{BDF22329-00D3-4DC1-93FE-D146E1F2B7A4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530</TotalTime>
  <Words>27</Words>
  <Application>Microsoft Office PowerPoint</Application>
  <PresentationFormat>Экран (4:3)</PresentationFormat>
  <Paragraphs>6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Century Schoolbook</vt:lpstr>
      <vt:lpstr>Arial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7 Формы кредита_ Кредит история возникновения</dc:title>
  <dc:creator>Яна</dc:creator>
  <cp:lastModifiedBy>Bashlakova</cp:lastModifiedBy>
  <cp:revision>36</cp:revision>
  <dcterms:created xsi:type="dcterms:W3CDTF">2015-04-29T15:27:48Z</dcterms:created>
  <dcterms:modified xsi:type="dcterms:W3CDTF">2015-06-01T14:44:32Z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0x0101005007E7837599704DBF97B7717FFF4AF4</vt:lpwstr>
  </property>
</Properties>
</file>