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10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46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2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Relationship Id="rId27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Учебная дисциплина «Экономика социально-культурной сферы»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	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Учебная дисциплина «Экономика социально-культурной сферы»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Лектор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Шоломицкая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Т.М.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>
            <a:normAutofit fontScale="90000"/>
          </a:bodyPr>
          <a:lstStyle/>
          <a:p>
            <a:pPr hangingPunct="0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I. Штаты организации здравоохранения. 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 Укомплектованность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организации врачами, средним и младшим медицинским </a:t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персоналом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ru-RU" i="1" dirty="0" smtClean="0"/>
              <a:t>Число занятых врачебных должностей</a:t>
            </a:r>
            <a:r>
              <a:rPr lang="ru-RU" i="1" dirty="0" smtClean="0"/>
              <a:t>, (</a:t>
            </a:r>
            <a:r>
              <a:rPr lang="ru-RU" i="1" dirty="0" smtClean="0"/>
              <a:t>должностей среднего медперсонала) </a:t>
            </a:r>
            <a:r>
              <a:rPr lang="ru-RU" i="1" dirty="0" err="1" smtClean="0"/>
              <a:t>х</a:t>
            </a:r>
            <a:r>
              <a:rPr lang="ru-RU" i="1" dirty="0" smtClean="0"/>
              <a:t> 100 </a:t>
            </a:r>
            <a:r>
              <a:rPr lang="ru-RU" i="1" dirty="0" smtClean="0"/>
              <a:t>/ Число </a:t>
            </a:r>
            <a:r>
              <a:rPr lang="ru-RU" i="1" dirty="0" smtClean="0"/>
              <a:t>штатных врачебных должностей (</a:t>
            </a:r>
            <a:r>
              <a:rPr lang="ru-RU" i="1" dirty="0" err="1" smtClean="0"/>
              <a:t>должностей</a:t>
            </a:r>
            <a:r>
              <a:rPr lang="ru-RU" i="1" dirty="0" smtClean="0"/>
              <a:t> среднего медперсонала)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Коэффициент совместительства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занятых должностей врачей (среднего медперсонала) / Число физических лиц врачей (среднего медперсонала)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hangingPunct="0"/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Средняя 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численность  населения,  приходящаяся  на  занятую  должность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 участкового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врача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Среднегодовая численность обслуживаемого населения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/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территориальных участков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868610"/>
          </a:xfrm>
        </p:spPr>
        <p:txBody>
          <a:bodyPr>
            <a:normAutofit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II. Показатели, характеризующие объем и уровень помощи в амбулаторно-поликлинических условиях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1 Среднее число посещений к врачам на одного жителя в год: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Число посещений врачей поликлиники + число посещений врачами на дому / Среднегодовая численность населения, проживающего в районе обслуживания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Распределение посещений поликлиники по виду обращения: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 поликлиники по поводу заболевания (с профилактической целью)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100 /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Общее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 поликлиники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3. Структура посещений к врачам по специальностям: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 к врачам данной специальности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100 /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Общее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4. Объем врачебной помощи на дому: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 врачами-терапевтами пациентов на дому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100 /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Число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посещений пациентами врачей-терапевтов в поликлинике +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посещений врачами-терапевтами пациентов на дому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5. Среднечасовая нагрузка врача в поликлинике: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посещений больных на дому (за день, месяц, год) / Число фактически отработанных часов по обслуживанию больных на дому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III. Показатели, характеризующие профилактическую работу поликлиники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1. Полнота охвата профилактическими осмотрами контингентов населения, подлежащих осмотру: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Число 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фактически осмотренных лиц </a:t>
            </a:r>
            <a:r>
              <a:rPr lang="ru-RU" sz="3600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sz="3600" i="1" dirty="0" smtClean="0">
                <a:latin typeface="Times New Roman" pitchFamily="18" charset="0"/>
                <a:cs typeface="Times New Roman" pitchFamily="18" charset="0"/>
              </a:rPr>
              <a:t> 100 / Число лиц, подлежащих осмотру по плану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2. Охват населения профилактическими осмотрами с целью выявления определенного заболевания: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	Число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лиц, осмотренных с целью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раннего выявления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заболеваний (туберкулеза,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онкозаболеваний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и др.)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100 /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Среднегодовая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численность населения района деятельности организации здравоохранения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u="sng" dirty="0" smtClean="0">
                <a:latin typeface="Times New Roman" pitchFamily="18" charset="0"/>
                <a:cs typeface="Times New Roman" pitchFamily="18" charset="0"/>
              </a:rPr>
              <a:t>Тема 1</a:t>
            </a:r>
            <a:r>
              <a:rPr lang="ru-RU" sz="3100" dirty="0" smtClean="0">
                <a:latin typeface="Times New Roman" pitchFamily="18" charset="0"/>
                <a:cs typeface="Times New Roman" pitchFamily="18" charset="0"/>
              </a:rPr>
              <a:t> Экономика и организация здравоохранения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/>
              <a:t>	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Лекция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Показатели деятельности амбулаторно-поликлинических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учреждений</a:t>
            </a:r>
          </a:p>
          <a:p>
            <a:pPr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Вопросы: 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 Подходы к анализу состояния сети и мощности амбулаторно-поликлинического учреждения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 Показатели объёма и качества работы амбулаторно-поликлинического учреждения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1 Подходы к анализу состояния сети и мощности амбулаторно-поликлинического учреждения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Цели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анализа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обоснование управленческих решений по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организации эффективной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деятельности амбулаторно-поликлинических учреждений. </a:t>
            </a:r>
          </a:p>
          <a:p>
            <a:pPr>
              <a:buNone/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Направления </a:t>
            </a: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анализа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характеристика состояния сети внебольничной медицинской помощи;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выявление соответствия пропускной способности поликлиники потребностям населения в амбулаторно-поликлинической помощи;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изучение выполнения плана по объёму лечебно-диагностической работы и мероприятий по профилактике заболеваний;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уровня обеспеченности населения амбулаторно-поликлинической медицинской помощью и соблюдения установленных нормативов;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-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оценка уровня организации и качества амбулаторно-поликлинического обслуживания населения. </a:t>
            </a:r>
          </a:p>
          <a:p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Источники информации для анализа: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Отчетные документы (формы) поликлиники относятся: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Отчет организации здравоохранения (больницы и амбулаторно-поликлинической организации) – (ф. 1-организация).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Отчёт о выполнении плана по штатам и контингентам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Отчет о числе заболеваний, зарегистрированный у больных в возрасте 18 лет и старше, проживающих в районе обслуживания организации здравоохранения, оказывающий лечебно-профилактическую помощь – (ф. 1-заболеваемость). 	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Отчет о профилактических прививках (ф. № 86).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Сводный отчет по диспансеризации больных.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Источники информации для анализа: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Учётные документы (медицинская карта больного и др.). 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Нормативы амбулаторного обслуживания населения: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количество врачебных посещений на одного жителя в год;</a:t>
            </a:r>
          </a:p>
          <a:p>
            <a:pPr hangingPunct="0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численность населения на один терапевтический участок и др.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i="1" u="sng" dirty="0" smtClean="0"/>
              <a:t>При анализе состояния сети и мощности поликлиники рассчитываются и анализируются</a:t>
            </a:r>
            <a:r>
              <a:rPr lang="ru-RU" sz="2700" b="1" dirty="0" smtClean="0"/>
              <a:t>: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Располагаемая мощность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площадь кабинетов по приёму больных, м.кв.;</a:t>
            </a:r>
          </a:p>
          <a:p>
            <a:pPr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W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норма рабочей площади на одно врачебное посещение в смену (6,8 – 7,0 м.кв.).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(Формула соответствует Коэффициенту сменности 1,0).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При анализе состояния сети и мощности поликлиники рассчитываются и анализируются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u="sng" dirty="0" smtClean="0">
                <a:latin typeface="Times New Roman" pitchFamily="18" charset="0"/>
                <a:cs typeface="Times New Roman" pitchFamily="18" charset="0"/>
              </a:rPr>
              <a:t>Необходимая мощность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Мн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= Н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П /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C x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где Н – численность населения;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 – число врачебных посещений в расчёте на одного жителя, в год (норматив);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 – сменность работы поликлиники (коэффициент);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 – число дней работы поликлиники в году. </a:t>
            </a:r>
          </a:p>
          <a:p>
            <a:pPr>
              <a:buNone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i="1" u="sng" dirty="0" smtClean="0">
                <a:latin typeface="Times New Roman" pitchFamily="18" charset="0"/>
                <a:cs typeface="Times New Roman" pitchFamily="18" charset="0"/>
              </a:rPr>
              <a:t>При анализе состояния сети и мощности поликлиники рассчитываются и анализируются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3600" u="sng" dirty="0" smtClean="0">
                <a:latin typeface="Times New Roman" pitchFamily="18" charset="0"/>
                <a:cs typeface="Times New Roman" pitchFamily="18" charset="0"/>
              </a:rPr>
              <a:t>Врачебная функция поликлиники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а) суточная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Фвс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Фвс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б) годовая (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Фвг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Фвг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= </a:t>
            </a:r>
            <a:r>
              <a:rPr lang="ru-RU" sz="3600" b="1" dirty="0" err="1" smtClean="0">
                <a:latin typeface="Times New Roman" pitchFamily="18" charset="0"/>
                <a:cs typeface="Times New Roman" pitchFamily="18" charset="0"/>
              </a:rPr>
              <a:t>Мр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x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Д.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2 Показатели объёма и качества работы амбулаторно-поликлинического учреждения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 hangingPunct="0">
              <a:buNone/>
            </a:pP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При анализе объёма и качества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работы поликлиники </a:t>
            </a:r>
            <a:r>
              <a:rPr lang="ru-RU" sz="2800" b="1" i="1" u="sng" dirty="0" smtClean="0">
                <a:latin typeface="Times New Roman" pitchFamily="18" charset="0"/>
                <a:cs typeface="Times New Roman" pitchFamily="18" charset="0"/>
              </a:rPr>
              <a:t>рассчитываются и анализируются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: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I. Штаты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организации здравоохранения. 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II. Показатели, характеризующие объем и уровень помощи в амбулаторно-поликлинических условиях.</a:t>
            </a:r>
          </a:p>
          <a:p>
            <a:pPr hangingPunc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III. Показатели, характеризующие профилактическую работу поликлиники. </a:t>
            </a:r>
          </a:p>
          <a:p>
            <a:pPr hangingPunct="0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IV. Показатели диспансеризации.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5007E7837599704DBF97B7717FFF4AF4" ma:contentTypeVersion="0" ma:contentTypeDescription="Создание документа." ma:contentTypeScope="" ma:versionID="2f76a39a6c754335552cd44e337eabc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38CD844-D7C4-4748-9269-28137B0C6E74}"/>
</file>

<file path=customXml/itemProps2.xml><?xml version="1.0" encoding="utf-8"?>
<ds:datastoreItem xmlns:ds="http://schemas.openxmlformats.org/officeDocument/2006/customXml" ds:itemID="{595F3FF2-8247-44E2-927F-926473CA4C5C}"/>
</file>

<file path=customXml/itemProps3.xml><?xml version="1.0" encoding="utf-8"?>
<ds:datastoreItem xmlns:ds="http://schemas.openxmlformats.org/officeDocument/2006/customXml" ds:itemID="{02951A97-310A-49D7-997D-B08F696779B0}"/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562</Words>
  <PresentationFormat>Экран (4:3)</PresentationFormat>
  <Paragraphs>92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Тема Office</vt:lpstr>
      <vt:lpstr>Учебная дисциплина «Экономика социально-культурной сферы»</vt:lpstr>
      <vt:lpstr>Тема 1 Экономика и организация здравоохранения </vt:lpstr>
      <vt:lpstr>1 Подходы к анализу состояния сети и мощности амбулаторно-поликлинического учреждения </vt:lpstr>
      <vt:lpstr>Источники информации для анализа:</vt:lpstr>
      <vt:lpstr>Источники информации для анализа: </vt:lpstr>
      <vt:lpstr>При анализе состояния сети и мощности поликлиники рассчитываются и анализируются:  </vt:lpstr>
      <vt:lpstr>При анализе состояния сети и мощности поликлиники рассчитываются и анализируются:</vt:lpstr>
      <vt:lpstr>При анализе состояния сети и мощности поликлиники рассчитываются и анализируются:</vt:lpstr>
      <vt:lpstr>2 Показатели объёма и качества работы амбулаторно-поликлинического учреждения </vt:lpstr>
      <vt:lpstr> I. Штаты организации здравоохранения.  1 Укомплектованность организации врачами, средним и младшим медицинским  персоналом  </vt:lpstr>
      <vt:lpstr>2. Коэффициент совместительства </vt:lpstr>
      <vt:lpstr>3. Средняя  численность  населения,  приходящаяся  на  занятую  должность  участкового врача  </vt:lpstr>
      <vt:lpstr>II. Показатели, характеризующие объем и уровень помощи в амбулаторно-поликлинических условиях. 1 Среднее число посещений к врачам на одного жителя в год:  </vt:lpstr>
      <vt:lpstr>2. Распределение посещений поликлиники по виду обращения: </vt:lpstr>
      <vt:lpstr>3. Структура посещений к врачам по специальностям: </vt:lpstr>
      <vt:lpstr>4. Объем врачебной помощи на дому: </vt:lpstr>
      <vt:lpstr>5. Среднечасовая нагрузка врача в поликлинике: </vt:lpstr>
      <vt:lpstr>III. Показатели, характеризующие профилактическую работу поликлиники </vt:lpstr>
      <vt:lpstr>2. Охват населения профилактическими осмотрами с целью выявления определенного заболевания: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Админ</dc:creator>
  <cp:lastModifiedBy>Таня</cp:lastModifiedBy>
  <cp:revision>42</cp:revision>
  <dcterms:created xsi:type="dcterms:W3CDTF">2016-05-23T01:19:25Z</dcterms:created>
  <dcterms:modified xsi:type="dcterms:W3CDTF">2016-05-23T02:05:24Z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0x0101005007E7837599704DBF97B7717FFF4AF4</vt:lpwstr>
  </property>
</Properties>
</file>