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customXml/itemProps1.xml" ContentType="application/vnd.openxmlformats-officedocument.customXmlPropertie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Default Extension="png" ContentType="image/png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Default Extension="jpeg" ContentType="image/jpeg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23.xml" ContentType="application/vnd.openxmlformats-officedocument.presentationml.slide+xml"/>
  <Override PartName="/ppt/slides/slide4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66"/>
  </p:notesMasterIdLst>
  <p:sldIdLst>
    <p:sldId id="292" r:id="rId2"/>
    <p:sldId id="368" r:id="rId3"/>
    <p:sldId id="293" r:id="rId4"/>
    <p:sldId id="294" r:id="rId5"/>
    <p:sldId id="295" r:id="rId6"/>
    <p:sldId id="296" r:id="rId7"/>
    <p:sldId id="297" r:id="rId8"/>
    <p:sldId id="298" r:id="rId9"/>
    <p:sldId id="342" r:id="rId10"/>
    <p:sldId id="321" r:id="rId11"/>
    <p:sldId id="259" r:id="rId12"/>
    <p:sldId id="260" r:id="rId13"/>
    <p:sldId id="317" r:id="rId14"/>
    <p:sldId id="261" r:id="rId15"/>
    <p:sldId id="262" r:id="rId16"/>
    <p:sldId id="263" r:id="rId17"/>
    <p:sldId id="343" r:id="rId18"/>
    <p:sldId id="344" r:id="rId19"/>
    <p:sldId id="266" r:id="rId20"/>
    <p:sldId id="322" r:id="rId21"/>
    <p:sldId id="323" r:id="rId22"/>
    <p:sldId id="267" r:id="rId23"/>
    <p:sldId id="268" r:id="rId24"/>
    <p:sldId id="269" r:id="rId25"/>
    <p:sldId id="270" r:id="rId26"/>
    <p:sldId id="271" r:id="rId27"/>
    <p:sldId id="326" r:id="rId28"/>
    <p:sldId id="345" r:id="rId29"/>
    <p:sldId id="324" r:id="rId30"/>
    <p:sldId id="325" r:id="rId31"/>
    <p:sldId id="273" r:id="rId32"/>
    <p:sldId id="274" r:id="rId33"/>
    <p:sldId id="334" r:id="rId34"/>
    <p:sldId id="275" r:id="rId35"/>
    <p:sldId id="331" r:id="rId36"/>
    <p:sldId id="332" r:id="rId37"/>
    <p:sldId id="280" r:id="rId38"/>
    <p:sldId id="333" r:id="rId39"/>
    <p:sldId id="283" r:id="rId40"/>
    <p:sldId id="335" r:id="rId41"/>
    <p:sldId id="340" r:id="rId42"/>
    <p:sldId id="341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  <p:sldId id="355" r:id="rId53"/>
    <p:sldId id="356" r:id="rId54"/>
    <p:sldId id="357" r:id="rId55"/>
    <p:sldId id="358" r:id="rId56"/>
    <p:sldId id="359" r:id="rId57"/>
    <p:sldId id="361" r:id="rId58"/>
    <p:sldId id="362" r:id="rId59"/>
    <p:sldId id="363" r:id="rId60"/>
    <p:sldId id="364" r:id="rId61"/>
    <p:sldId id="365" r:id="rId62"/>
    <p:sldId id="366" r:id="rId63"/>
    <p:sldId id="367" r:id="rId64"/>
    <p:sldId id="319" r:id="rId6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179" autoAdjust="0"/>
  </p:normalViewPr>
  <p:slideViewPr>
    <p:cSldViewPr>
      <p:cViewPr>
        <p:scale>
          <a:sx n="83" d="100"/>
          <a:sy n="83" d="100"/>
        </p:scale>
        <p:origin x="-6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customXml" Target="../customXml/item2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>
                <a:solidFill>
                  <a:srgbClr val="002060"/>
                </a:solidFill>
              </a:defRPr>
            </a:pPr>
            <a:r>
              <a:rPr lang="ru-RU" sz="3200" dirty="0" smtClean="0">
                <a:solidFill>
                  <a:srgbClr val="7030A0"/>
                </a:solidFill>
                <a:latin typeface="+mj-lt"/>
              </a:rPr>
              <a:t>Число центров поддержки малого</a:t>
            </a:r>
            <a:r>
              <a:rPr lang="ru-RU" sz="3200" baseline="0" dirty="0" smtClean="0">
                <a:solidFill>
                  <a:srgbClr val="7030A0"/>
                </a:solidFill>
                <a:latin typeface="+mj-lt"/>
              </a:rPr>
              <a:t> предпринимательства </a:t>
            </a:r>
            <a:r>
              <a:rPr lang="ru-RU" sz="3200" dirty="0" smtClean="0">
                <a:solidFill>
                  <a:srgbClr val="7030A0"/>
                </a:solidFill>
                <a:latin typeface="+mj-lt"/>
              </a:rPr>
              <a:t>по областям Республики Беларусь в 2014 году  </a:t>
            </a:r>
            <a:endParaRPr lang="ru-RU" sz="3200" dirty="0">
              <a:solidFill>
                <a:srgbClr val="7030A0"/>
              </a:solidFill>
              <a:latin typeface="+mj-lt"/>
            </a:endParaRPr>
          </a:p>
        </c:rich>
      </c:tx>
      <c:layout>
        <c:manualLayout>
          <c:xMode val="edge"/>
          <c:yMode val="edge"/>
          <c:x val="0.21646846981110354"/>
          <c:y val="5.4253647703419901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центров поддержки 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Брестская </c:v>
                </c:pt>
                <c:pt idx="1">
                  <c:v>Витебская</c:v>
                </c:pt>
                <c:pt idx="2">
                  <c:v>Гомельская</c:v>
                </c:pt>
                <c:pt idx="3">
                  <c:v>Гроднеская</c:v>
                </c:pt>
                <c:pt idx="4">
                  <c:v>Минская</c:v>
                </c:pt>
                <c:pt idx="5">
                  <c:v>Могилевская </c:v>
                </c:pt>
                <c:pt idx="6">
                  <c:v>г. Минск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19</c:v>
                </c:pt>
                <c:pt idx="4">
                  <c:v>18</c:v>
                </c:pt>
                <c:pt idx="5">
                  <c:v>10</c:v>
                </c:pt>
                <c:pt idx="6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191827103021069E-2"/>
          <c:y val="8.3683966952180819E-2"/>
          <c:w val="0.90505019685039367"/>
          <c:h val="0.82534645669291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Центры поддержки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83</c:v>
                </c:pt>
                <c:pt idx="1">
                  <c:v>90</c:v>
                </c:pt>
                <c:pt idx="2">
                  <c:v>92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Икубаторы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15</c:v>
                </c:pt>
                <c:pt idx="1">
                  <c:v>14</c:v>
                </c:pt>
                <c:pt idx="2">
                  <c:v>16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784000"/>
        <c:axId val="34785536"/>
      </c:barChart>
      <c:catAx>
        <c:axId val="34784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785536"/>
        <c:crosses val="autoZero"/>
        <c:auto val="1"/>
        <c:lblAlgn val="ctr"/>
        <c:lblOffset val="100"/>
        <c:noMultiLvlLbl val="0"/>
      </c:catAx>
      <c:valAx>
        <c:axId val="347855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478400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2"/>
        <c:delete val="1"/>
      </c:legendEntry>
      <c:overlay val="0"/>
    </c:legend>
    <c:plotVisOnly val="1"/>
    <c:dispBlanksAs val="gap"/>
    <c:showDLblsOverMax val="0"/>
  </c:chart>
  <c:spPr>
    <a:gradFill flip="none" rotWithShape="1"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1"/>
      <a:tileRect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0">
                  <c:v>Валютный рынок</c:v>
                </c:pt>
                <c:pt idx="1">
                  <c:v>Рынок государственных ценных бумаг и ценных бумаг НБ РБ</c:v>
                </c:pt>
                <c:pt idx="2">
                  <c:v>Прочие сектора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0.69399999999999995</c:v>
                </c:pt>
                <c:pt idx="1">
                  <c:v>0.29299999999999998</c:v>
                </c:pt>
                <c:pt idx="2">
                  <c:v>3.0000000000000001E-3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1B03C1-F948-4029-9CFB-3642B87C4362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E02199-20D4-40E0-9E38-DEA0C4F474D2}">
      <dgm:prSet/>
      <dgm:spPr/>
      <dgm:t>
        <a:bodyPr/>
        <a:lstStyle/>
        <a:p>
          <a:r>
            <a:rPr lang="ru-RU" b="1" dirty="0" smtClean="0">
              <a:latin typeface="+mj-lt"/>
            </a:rPr>
            <a:t>1.Центр поддержки предпринимательства</a:t>
          </a:r>
          <a:endParaRPr lang="ru-RU" b="1" dirty="0">
            <a:latin typeface="+mj-lt"/>
          </a:endParaRPr>
        </a:p>
      </dgm:t>
    </dgm:pt>
    <dgm:pt modelId="{DEBDA1FC-4745-49E7-B786-B2DE4796735B}" type="parTrans" cxnId="{25FD4517-AB70-4B67-ACA7-4531CBF0413A}">
      <dgm:prSet/>
      <dgm:spPr/>
      <dgm:t>
        <a:bodyPr/>
        <a:lstStyle/>
        <a:p>
          <a:endParaRPr lang="ru-RU"/>
        </a:p>
      </dgm:t>
    </dgm:pt>
    <dgm:pt modelId="{054F5442-8D40-40B3-9E7F-5780655D67AB}" type="sibTrans" cxnId="{25FD4517-AB70-4B67-ACA7-4531CBF0413A}">
      <dgm:prSet/>
      <dgm:spPr/>
      <dgm:t>
        <a:bodyPr/>
        <a:lstStyle/>
        <a:p>
          <a:endParaRPr lang="ru-RU"/>
        </a:p>
      </dgm:t>
    </dgm:pt>
    <dgm:pt modelId="{59345917-EAA9-43FA-9E0B-58CBBBC06E51}">
      <dgm:prSet/>
      <dgm:spPr/>
      <dgm:t>
        <a:bodyPr/>
        <a:lstStyle/>
        <a:p>
          <a:r>
            <a:rPr lang="ru-RU" b="1" dirty="0" smtClean="0"/>
            <a:t>2 </a:t>
          </a:r>
          <a:r>
            <a:rPr lang="ru-RU" b="1" dirty="0" smtClean="0">
              <a:latin typeface="+mj-lt"/>
            </a:rPr>
            <a:t>Инкубаторы малого предпринимательства</a:t>
          </a:r>
          <a:endParaRPr lang="ru-RU" b="1" dirty="0">
            <a:latin typeface="+mj-lt"/>
          </a:endParaRPr>
        </a:p>
      </dgm:t>
    </dgm:pt>
    <dgm:pt modelId="{3B0DBCAB-AA0E-4A58-8D8C-8FA061AB3D4C}" type="parTrans" cxnId="{6EC593ED-998A-477F-A0DE-6CDFE8F0CFAD}">
      <dgm:prSet/>
      <dgm:spPr/>
      <dgm:t>
        <a:bodyPr/>
        <a:lstStyle/>
        <a:p>
          <a:endParaRPr lang="ru-RU"/>
        </a:p>
      </dgm:t>
    </dgm:pt>
    <dgm:pt modelId="{EBDE121A-F636-4E6F-97F6-A5DA1F49937D}" type="sibTrans" cxnId="{6EC593ED-998A-477F-A0DE-6CDFE8F0CFAD}">
      <dgm:prSet/>
      <dgm:spPr/>
      <dgm:t>
        <a:bodyPr/>
        <a:lstStyle/>
        <a:p>
          <a:endParaRPr lang="ru-RU"/>
        </a:p>
      </dgm:t>
    </dgm:pt>
    <dgm:pt modelId="{B0862582-43E1-44DC-AF9D-20417C721C60}">
      <dgm:prSet/>
      <dgm:spPr/>
      <dgm:t>
        <a:bodyPr/>
        <a:lstStyle/>
        <a:p>
          <a:r>
            <a:rPr lang="ru-RU" b="1" dirty="0" smtClean="0">
              <a:latin typeface="+mj-lt"/>
            </a:rPr>
            <a:t>2.1 Инновационный центр</a:t>
          </a:r>
          <a:endParaRPr lang="ru-RU" dirty="0">
            <a:latin typeface="+mj-lt"/>
          </a:endParaRPr>
        </a:p>
      </dgm:t>
    </dgm:pt>
    <dgm:pt modelId="{946ED595-70AA-4602-9499-28351F87A609}" type="parTrans" cxnId="{1DA29D30-2949-4B8A-B258-07E82E580DFC}">
      <dgm:prSet/>
      <dgm:spPr/>
      <dgm:t>
        <a:bodyPr/>
        <a:lstStyle/>
        <a:p>
          <a:endParaRPr lang="ru-RU"/>
        </a:p>
      </dgm:t>
    </dgm:pt>
    <dgm:pt modelId="{B0A4BABF-01AB-4404-8375-A413BB1B0CCC}" type="sibTrans" cxnId="{1DA29D30-2949-4B8A-B258-07E82E580DFC}">
      <dgm:prSet/>
      <dgm:spPr/>
      <dgm:t>
        <a:bodyPr/>
        <a:lstStyle/>
        <a:p>
          <a:endParaRPr lang="ru-RU"/>
        </a:p>
      </dgm:t>
    </dgm:pt>
    <dgm:pt modelId="{7BD6F778-E091-4BE5-A55F-8C57ABB00A8E}">
      <dgm:prSet/>
      <dgm:spPr/>
      <dgm:t>
        <a:bodyPr/>
        <a:lstStyle/>
        <a:p>
          <a:r>
            <a:rPr lang="ru-RU" b="1" dirty="0" smtClean="0"/>
            <a:t>3. </a:t>
          </a:r>
          <a:r>
            <a:rPr lang="ru-RU" b="1" dirty="0" smtClean="0">
              <a:latin typeface="+mj-lt"/>
            </a:rPr>
            <a:t>Белорусский фонд финансовой поддержки предпринимателей</a:t>
          </a:r>
          <a:endParaRPr lang="ru-RU" b="1" dirty="0">
            <a:latin typeface="+mj-lt"/>
          </a:endParaRPr>
        </a:p>
      </dgm:t>
    </dgm:pt>
    <dgm:pt modelId="{F688C818-D0A4-41CA-98A3-772625F68187}" type="parTrans" cxnId="{E6008C15-DEDB-45D9-9BB1-DC4544AF9C50}">
      <dgm:prSet/>
      <dgm:spPr/>
      <dgm:t>
        <a:bodyPr/>
        <a:lstStyle/>
        <a:p>
          <a:endParaRPr lang="ru-RU"/>
        </a:p>
      </dgm:t>
    </dgm:pt>
    <dgm:pt modelId="{5C46285D-1058-4045-8AD5-CB0DC4135758}" type="sibTrans" cxnId="{E6008C15-DEDB-45D9-9BB1-DC4544AF9C50}">
      <dgm:prSet/>
      <dgm:spPr/>
      <dgm:t>
        <a:bodyPr/>
        <a:lstStyle/>
        <a:p>
          <a:endParaRPr lang="ru-RU"/>
        </a:p>
      </dgm:t>
    </dgm:pt>
    <dgm:pt modelId="{4C4B92D6-6ED3-44F5-9E7E-C79E3B11319D}">
      <dgm:prSet/>
      <dgm:spPr/>
      <dgm:t>
        <a:bodyPr/>
        <a:lstStyle/>
        <a:p>
          <a:r>
            <a:rPr lang="ru-RU" b="1" dirty="0" smtClean="0"/>
            <a:t>4</a:t>
          </a:r>
          <a:r>
            <a:rPr lang="ru-RU" b="1" dirty="0" smtClean="0">
              <a:latin typeface="+mj-lt"/>
            </a:rPr>
            <a:t>. Общества взаимного кредитования</a:t>
          </a:r>
          <a:endParaRPr lang="ru-RU" b="1" dirty="0">
            <a:latin typeface="+mj-lt"/>
          </a:endParaRPr>
        </a:p>
      </dgm:t>
    </dgm:pt>
    <dgm:pt modelId="{78CFAAA6-02C9-41D5-9F04-45DB751D8C9B}" type="parTrans" cxnId="{5E64631C-B2A9-47BB-9114-FD3526F1D102}">
      <dgm:prSet/>
      <dgm:spPr/>
      <dgm:t>
        <a:bodyPr/>
        <a:lstStyle/>
        <a:p>
          <a:endParaRPr lang="ru-RU"/>
        </a:p>
      </dgm:t>
    </dgm:pt>
    <dgm:pt modelId="{72B55CB9-A76D-4116-8F6E-2D275CF9B63D}" type="sibTrans" cxnId="{5E64631C-B2A9-47BB-9114-FD3526F1D102}">
      <dgm:prSet/>
      <dgm:spPr/>
      <dgm:t>
        <a:bodyPr/>
        <a:lstStyle/>
        <a:p>
          <a:endParaRPr lang="ru-RU"/>
        </a:p>
      </dgm:t>
    </dgm:pt>
    <dgm:pt modelId="{78BB51F9-1FF2-4F3E-9A65-9CC6FE5D398F}">
      <dgm:prSet/>
      <dgm:spPr/>
      <dgm:t>
        <a:bodyPr/>
        <a:lstStyle/>
        <a:p>
          <a:r>
            <a:rPr lang="ru-RU" b="1" i="0" dirty="0" smtClean="0"/>
            <a:t>6</a:t>
          </a:r>
          <a:r>
            <a:rPr lang="ru-RU" b="1" i="0" dirty="0" smtClean="0">
              <a:latin typeface="+mj-lt"/>
            </a:rPr>
            <a:t>. Объединения в форме ассоциаций или союзов</a:t>
          </a:r>
          <a:endParaRPr lang="ru-RU" b="1" i="0" dirty="0">
            <a:latin typeface="+mj-lt"/>
          </a:endParaRPr>
        </a:p>
      </dgm:t>
    </dgm:pt>
    <dgm:pt modelId="{FD926C93-6582-4CB1-B6DA-B6F983DB1AA3}" type="parTrans" cxnId="{C754BFDF-1F60-4DCA-B415-1B75E3031287}">
      <dgm:prSet/>
      <dgm:spPr/>
      <dgm:t>
        <a:bodyPr/>
        <a:lstStyle/>
        <a:p>
          <a:endParaRPr lang="ru-RU"/>
        </a:p>
      </dgm:t>
    </dgm:pt>
    <dgm:pt modelId="{47160E7A-B19D-4F5F-AB55-D6118A2AFBB4}" type="sibTrans" cxnId="{C754BFDF-1F60-4DCA-B415-1B75E3031287}">
      <dgm:prSet/>
      <dgm:spPr/>
      <dgm:t>
        <a:bodyPr/>
        <a:lstStyle/>
        <a:p>
          <a:endParaRPr lang="ru-RU"/>
        </a:p>
      </dgm:t>
    </dgm:pt>
    <dgm:pt modelId="{339F0DF3-7011-4A7C-AB3F-3B752C4FFCE7}">
      <dgm:prSet/>
      <dgm:spPr/>
      <dgm:t>
        <a:bodyPr/>
        <a:lstStyle/>
        <a:p>
          <a:r>
            <a:rPr lang="ru-RU" b="1" i="0" dirty="0" smtClean="0"/>
            <a:t>5</a:t>
          </a:r>
          <a:r>
            <a:rPr lang="ru-RU" b="1" i="0" dirty="0" smtClean="0">
              <a:latin typeface="+mj-lt"/>
            </a:rPr>
            <a:t>. Торгово-промышленные палаты </a:t>
          </a:r>
          <a:endParaRPr lang="ru-RU" b="1" i="0" dirty="0">
            <a:latin typeface="+mj-lt"/>
          </a:endParaRPr>
        </a:p>
      </dgm:t>
    </dgm:pt>
    <dgm:pt modelId="{3BA6309E-11C0-41B1-B8BF-04485F64F726}" type="parTrans" cxnId="{77FDF785-DFDE-4369-9E4E-F05AC6A7D4A2}">
      <dgm:prSet/>
      <dgm:spPr/>
      <dgm:t>
        <a:bodyPr/>
        <a:lstStyle/>
        <a:p>
          <a:endParaRPr lang="ru-RU"/>
        </a:p>
      </dgm:t>
    </dgm:pt>
    <dgm:pt modelId="{43E0ECFC-3475-4879-AA3A-892F78E39547}" type="sibTrans" cxnId="{77FDF785-DFDE-4369-9E4E-F05AC6A7D4A2}">
      <dgm:prSet/>
      <dgm:spPr/>
      <dgm:t>
        <a:bodyPr/>
        <a:lstStyle/>
        <a:p>
          <a:endParaRPr lang="ru-RU"/>
        </a:p>
      </dgm:t>
    </dgm:pt>
    <dgm:pt modelId="{D55EE708-8EB5-4203-A469-89C610100E25}" type="pres">
      <dgm:prSet presAssocID="{231B03C1-F948-4029-9CFB-3642B87C436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0BB559-755E-4F39-9E6B-641CED729E5E}" type="pres">
      <dgm:prSet presAssocID="{7FE02199-20D4-40E0-9E38-DEA0C4F474D2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8DB6A4-1097-4D79-99D8-A4B77FAE1E31}" type="pres">
      <dgm:prSet presAssocID="{054F5442-8D40-40B3-9E7F-5780655D67AB}" presName="sibTrans" presStyleCnt="0"/>
      <dgm:spPr/>
    </dgm:pt>
    <dgm:pt modelId="{6C32E6EE-E5CB-4FBE-958A-ECC6E458681A}" type="pres">
      <dgm:prSet presAssocID="{59345917-EAA9-43FA-9E0B-58CBBBC06E51}" presName="node" presStyleLbl="node1" presStyleIdx="1" presStyleCnt="7" custScaleX="1206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D14A17-F462-4004-8D26-BF0F316852EB}" type="pres">
      <dgm:prSet presAssocID="{EBDE121A-F636-4E6F-97F6-A5DA1F49937D}" presName="sibTrans" presStyleCnt="0"/>
      <dgm:spPr/>
    </dgm:pt>
    <dgm:pt modelId="{EF85C5AA-4206-48A0-ADC7-D2495757178B}" type="pres">
      <dgm:prSet presAssocID="{B0862582-43E1-44DC-AF9D-20417C721C60}" presName="node" presStyleLbl="node1" presStyleIdx="2" presStyleCnt="7" custScaleY="48639" custLinFactNeighborX="-8611" custLinFactNeighborY="179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72C5C2-2040-4753-82A3-17F3D394DA1E}" type="pres">
      <dgm:prSet presAssocID="{B0A4BABF-01AB-4404-8375-A413BB1B0CCC}" presName="sibTrans" presStyleCnt="0"/>
      <dgm:spPr/>
    </dgm:pt>
    <dgm:pt modelId="{D218E959-39B6-4A69-B241-A1B89F25DC72}" type="pres">
      <dgm:prSet presAssocID="{7BD6F778-E091-4BE5-A55F-8C57ABB00A8E}" presName="node" presStyleLbl="node1" presStyleIdx="3" presStyleCnt="7" custScaleX="132440" custLinFactNeighborX="78353" custLinFactNeighborY="-59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C65989-49C4-465A-8FC8-B340A9B82F48}" type="pres">
      <dgm:prSet presAssocID="{5C46285D-1058-4045-8AD5-CB0DC4135758}" presName="sibTrans" presStyleCnt="0"/>
      <dgm:spPr/>
    </dgm:pt>
    <dgm:pt modelId="{CCB054D9-B9E8-43B0-8168-E7D96BE9A3FB}" type="pres">
      <dgm:prSet presAssocID="{339F0DF3-7011-4A7C-AB3F-3B752C4FFCE7}" presName="node" presStyleLbl="node1" presStyleIdx="4" presStyleCnt="7" custScaleX="119625" custScaleY="153939" custLinFactY="54498" custLinFactNeighborX="-3829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8E8935-1787-4EB6-9DF1-6CD51DF2F716}" type="pres">
      <dgm:prSet presAssocID="{43E0ECFC-3475-4879-AA3A-892F78E39547}" presName="sibTrans" presStyleCnt="0"/>
      <dgm:spPr/>
    </dgm:pt>
    <dgm:pt modelId="{A89D2DB7-F1DD-4893-BBAB-93708FD4DCA4}" type="pres">
      <dgm:prSet presAssocID="{78BB51F9-1FF2-4F3E-9A65-9CC6FE5D398F}" presName="node" presStyleLbl="node1" presStyleIdx="5" presStyleCnt="7" custScaleX="139818" custScaleY="133220" custLinFactY="60748" custLinFactNeighborX="-1179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97CEA2-53F1-451F-9010-AECB5E7BD333}" type="pres">
      <dgm:prSet presAssocID="{47160E7A-B19D-4F5F-AB55-D6118A2AFBB4}" presName="sibTrans" presStyleCnt="0"/>
      <dgm:spPr/>
    </dgm:pt>
    <dgm:pt modelId="{26E7827E-279D-4A39-881D-4876FDCB97C0}" type="pres">
      <dgm:prSet presAssocID="{4C4B92D6-6ED3-44F5-9E7E-C79E3B11319D}" presName="node" presStyleLbl="node1" presStyleIdx="6" presStyleCnt="7" custScaleX="117333" custScaleY="141414" custLinFactX="-100000" custLinFactNeighborX="-163267" custLinFactNeighborY="-62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FDF785-DFDE-4369-9E4E-F05AC6A7D4A2}" srcId="{231B03C1-F948-4029-9CFB-3642B87C4362}" destId="{339F0DF3-7011-4A7C-AB3F-3B752C4FFCE7}" srcOrd="4" destOrd="0" parTransId="{3BA6309E-11C0-41B1-B8BF-04485F64F726}" sibTransId="{43E0ECFC-3475-4879-AA3A-892F78E39547}"/>
    <dgm:cxn modelId="{9E5A5888-DE14-418A-B008-4A428D05FBE1}" type="presOf" srcId="{231B03C1-F948-4029-9CFB-3642B87C4362}" destId="{D55EE708-8EB5-4203-A469-89C610100E25}" srcOrd="0" destOrd="0" presId="urn:microsoft.com/office/officeart/2005/8/layout/default"/>
    <dgm:cxn modelId="{C754BFDF-1F60-4DCA-B415-1B75E3031287}" srcId="{231B03C1-F948-4029-9CFB-3642B87C4362}" destId="{78BB51F9-1FF2-4F3E-9A65-9CC6FE5D398F}" srcOrd="5" destOrd="0" parTransId="{FD926C93-6582-4CB1-B6DA-B6F983DB1AA3}" sibTransId="{47160E7A-B19D-4F5F-AB55-D6118A2AFBB4}"/>
    <dgm:cxn modelId="{677E2A18-CBCD-4863-AAC1-2C6AB139C92A}" type="presOf" srcId="{59345917-EAA9-43FA-9E0B-58CBBBC06E51}" destId="{6C32E6EE-E5CB-4FBE-958A-ECC6E458681A}" srcOrd="0" destOrd="0" presId="urn:microsoft.com/office/officeart/2005/8/layout/default"/>
    <dgm:cxn modelId="{E6008C15-DEDB-45D9-9BB1-DC4544AF9C50}" srcId="{231B03C1-F948-4029-9CFB-3642B87C4362}" destId="{7BD6F778-E091-4BE5-A55F-8C57ABB00A8E}" srcOrd="3" destOrd="0" parTransId="{F688C818-D0A4-41CA-98A3-772625F68187}" sibTransId="{5C46285D-1058-4045-8AD5-CB0DC4135758}"/>
    <dgm:cxn modelId="{B561D902-817A-44B2-8277-DB98A9EA6492}" type="presOf" srcId="{7BD6F778-E091-4BE5-A55F-8C57ABB00A8E}" destId="{D218E959-39B6-4A69-B241-A1B89F25DC72}" srcOrd="0" destOrd="0" presId="urn:microsoft.com/office/officeart/2005/8/layout/default"/>
    <dgm:cxn modelId="{FBE340A6-4B2C-4917-88FA-DEA179BA5A2D}" type="presOf" srcId="{B0862582-43E1-44DC-AF9D-20417C721C60}" destId="{EF85C5AA-4206-48A0-ADC7-D2495757178B}" srcOrd="0" destOrd="0" presId="urn:microsoft.com/office/officeart/2005/8/layout/default"/>
    <dgm:cxn modelId="{5A318A2B-CADD-464E-94B5-FF45952FB5FC}" type="presOf" srcId="{78BB51F9-1FF2-4F3E-9A65-9CC6FE5D398F}" destId="{A89D2DB7-F1DD-4893-BBAB-93708FD4DCA4}" srcOrd="0" destOrd="0" presId="urn:microsoft.com/office/officeart/2005/8/layout/default"/>
    <dgm:cxn modelId="{546781C1-6EC5-4145-9B55-FF21666F473A}" type="presOf" srcId="{7FE02199-20D4-40E0-9E38-DEA0C4F474D2}" destId="{680BB559-755E-4F39-9E6B-641CED729E5E}" srcOrd="0" destOrd="0" presId="urn:microsoft.com/office/officeart/2005/8/layout/default"/>
    <dgm:cxn modelId="{1DA29D30-2949-4B8A-B258-07E82E580DFC}" srcId="{231B03C1-F948-4029-9CFB-3642B87C4362}" destId="{B0862582-43E1-44DC-AF9D-20417C721C60}" srcOrd="2" destOrd="0" parTransId="{946ED595-70AA-4602-9499-28351F87A609}" sibTransId="{B0A4BABF-01AB-4404-8375-A413BB1B0CCC}"/>
    <dgm:cxn modelId="{BD7127AA-02E5-4427-AB54-A7E630D07811}" type="presOf" srcId="{4C4B92D6-6ED3-44F5-9E7E-C79E3B11319D}" destId="{26E7827E-279D-4A39-881D-4876FDCB97C0}" srcOrd="0" destOrd="0" presId="urn:microsoft.com/office/officeart/2005/8/layout/default"/>
    <dgm:cxn modelId="{6EC593ED-998A-477F-A0DE-6CDFE8F0CFAD}" srcId="{231B03C1-F948-4029-9CFB-3642B87C4362}" destId="{59345917-EAA9-43FA-9E0B-58CBBBC06E51}" srcOrd="1" destOrd="0" parTransId="{3B0DBCAB-AA0E-4A58-8D8C-8FA061AB3D4C}" sibTransId="{EBDE121A-F636-4E6F-97F6-A5DA1F49937D}"/>
    <dgm:cxn modelId="{5E64631C-B2A9-47BB-9114-FD3526F1D102}" srcId="{231B03C1-F948-4029-9CFB-3642B87C4362}" destId="{4C4B92D6-6ED3-44F5-9E7E-C79E3B11319D}" srcOrd="6" destOrd="0" parTransId="{78CFAAA6-02C9-41D5-9F04-45DB751D8C9B}" sibTransId="{72B55CB9-A76D-4116-8F6E-2D275CF9B63D}"/>
    <dgm:cxn modelId="{30D7F3B2-5435-467A-AC9C-9EBFAA0B4C14}" type="presOf" srcId="{339F0DF3-7011-4A7C-AB3F-3B752C4FFCE7}" destId="{CCB054D9-B9E8-43B0-8168-E7D96BE9A3FB}" srcOrd="0" destOrd="0" presId="urn:microsoft.com/office/officeart/2005/8/layout/default"/>
    <dgm:cxn modelId="{25FD4517-AB70-4B67-ACA7-4531CBF0413A}" srcId="{231B03C1-F948-4029-9CFB-3642B87C4362}" destId="{7FE02199-20D4-40E0-9E38-DEA0C4F474D2}" srcOrd="0" destOrd="0" parTransId="{DEBDA1FC-4745-49E7-B786-B2DE4796735B}" sibTransId="{054F5442-8D40-40B3-9E7F-5780655D67AB}"/>
    <dgm:cxn modelId="{C660FCD6-EF53-40B0-A6A8-DCC3901CA371}" type="presParOf" srcId="{D55EE708-8EB5-4203-A469-89C610100E25}" destId="{680BB559-755E-4F39-9E6B-641CED729E5E}" srcOrd="0" destOrd="0" presId="urn:microsoft.com/office/officeart/2005/8/layout/default"/>
    <dgm:cxn modelId="{287B94D7-DC94-4F26-87B7-DEAE7F5BABA3}" type="presParOf" srcId="{D55EE708-8EB5-4203-A469-89C610100E25}" destId="{B28DB6A4-1097-4D79-99D8-A4B77FAE1E31}" srcOrd="1" destOrd="0" presId="urn:microsoft.com/office/officeart/2005/8/layout/default"/>
    <dgm:cxn modelId="{E04BFDD1-118B-4CBA-94AE-F1F1D773043A}" type="presParOf" srcId="{D55EE708-8EB5-4203-A469-89C610100E25}" destId="{6C32E6EE-E5CB-4FBE-958A-ECC6E458681A}" srcOrd="2" destOrd="0" presId="urn:microsoft.com/office/officeart/2005/8/layout/default"/>
    <dgm:cxn modelId="{A421FEA3-0409-4F9B-AA2F-7B22B50146F3}" type="presParOf" srcId="{D55EE708-8EB5-4203-A469-89C610100E25}" destId="{A1D14A17-F462-4004-8D26-BF0F316852EB}" srcOrd="3" destOrd="0" presId="urn:microsoft.com/office/officeart/2005/8/layout/default"/>
    <dgm:cxn modelId="{CC9CCFC6-73BD-414C-8368-F1310FEA7B17}" type="presParOf" srcId="{D55EE708-8EB5-4203-A469-89C610100E25}" destId="{EF85C5AA-4206-48A0-ADC7-D2495757178B}" srcOrd="4" destOrd="0" presId="urn:microsoft.com/office/officeart/2005/8/layout/default"/>
    <dgm:cxn modelId="{3E277970-065E-4048-B0A6-A498D515C7E3}" type="presParOf" srcId="{D55EE708-8EB5-4203-A469-89C610100E25}" destId="{9A72C5C2-2040-4753-82A3-17F3D394DA1E}" srcOrd="5" destOrd="0" presId="urn:microsoft.com/office/officeart/2005/8/layout/default"/>
    <dgm:cxn modelId="{EB87484F-426C-4914-9A68-B35E47990DFD}" type="presParOf" srcId="{D55EE708-8EB5-4203-A469-89C610100E25}" destId="{D218E959-39B6-4A69-B241-A1B89F25DC72}" srcOrd="6" destOrd="0" presId="urn:microsoft.com/office/officeart/2005/8/layout/default"/>
    <dgm:cxn modelId="{26E60588-0245-405F-9D04-781001C101DF}" type="presParOf" srcId="{D55EE708-8EB5-4203-A469-89C610100E25}" destId="{51C65989-49C4-465A-8FC8-B340A9B82F48}" srcOrd="7" destOrd="0" presId="urn:microsoft.com/office/officeart/2005/8/layout/default"/>
    <dgm:cxn modelId="{094B5703-9789-48DF-BCCD-D5FDB10FF9D3}" type="presParOf" srcId="{D55EE708-8EB5-4203-A469-89C610100E25}" destId="{CCB054D9-B9E8-43B0-8168-E7D96BE9A3FB}" srcOrd="8" destOrd="0" presId="urn:microsoft.com/office/officeart/2005/8/layout/default"/>
    <dgm:cxn modelId="{C2C86569-73FC-4ACB-8A0F-70F267587CEB}" type="presParOf" srcId="{D55EE708-8EB5-4203-A469-89C610100E25}" destId="{B28E8935-1787-4EB6-9DF1-6CD51DF2F716}" srcOrd="9" destOrd="0" presId="urn:microsoft.com/office/officeart/2005/8/layout/default"/>
    <dgm:cxn modelId="{C442CFF3-43FF-47DF-82D3-7E70001D00F3}" type="presParOf" srcId="{D55EE708-8EB5-4203-A469-89C610100E25}" destId="{A89D2DB7-F1DD-4893-BBAB-93708FD4DCA4}" srcOrd="10" destOrd="0" presId="urn:microsoft.com/office/officeart/2005/8/layout/default"/>
    <dgm:cxn modelId="{FFF57FED-EC49-4FB7-8B79-B6B52849FBCC}" type="presParOf" srcId="{D55EE708-8EB5-4203-A469-89C610100E25}" destId="{B997CEA2-53F1-451F-9010-AECB5E7BD333}" srcOrd="11" destOrd="0" presId="urn:microsoft.com/office/officeart/2005/8/layout/default"/>
    <dgm:cxn modelId="{68F7D05F-8F08-4BCB-B818-F04D9E1DE8BC}" type="presParOf" srcId="{D55EE708-8EB5-4203-A469-89C610100E25}" destId="{26E7827E-279D-4A39-881D-4876FDCB97C0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920B34-9F38-4CDD-86E2-7B68E6F73F25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3DF283-348B-49FD-8FCA-67AC45F8D615}">
      <dgm:prSet/>
      <dgm:spPr/>
      <dgm:t>
        <a:bodyPr/>
        <a:lstStyle/>
        <a:p>
          <a:r>
            <a:rPr lang="ru-RU" b="1" smtClean="0">
              <a:latin typeface="+mj-lt"/>
            </a:rPr>
            <a:t>1.Научно-технологические парки ( технопарки)</a:t>
          </a:r>
          <a:endParaRPr lang="ru-RU" b="1" dirty="0">
            <a:latin typeface="+mj-lt"/>
          </a:endParaRPr>
        </a:p>
      </dgm:t>
    </dgm:pt>
    <dgm:pt modelId="{494C1051-81BC-4B06-A3F2-36088AF31C4E}" type="parTrans" cxnId="{A7BCB4BB-2518-476A-9A82-6F01FC79AB76}">
      <dgm:prSet/>
      <dgm:spPr/>
      <dgm:t>
        <a:bodyPr/>
        <a:lstStyle/>
        <a:p>
          <a:endParaRPr lang="ru-RU"/>
        </a:p>
      </dgm:t>
    </dgm:pt>
    <dgm:pt modelId="{AFCA16A1-A2EF-4629-9860-E0BC34BFA4FB}" type="sibTrans" cxnId="{A7BCB4BB-2518-476A-9A82-6F01FC79AB76}">
      <dgm:prSet/>
      <dgm:spPr/>
      <dgm:t>
        <a:bodyPr/>
        <a:lstStyle/>
        <a:p>
          <a:endParaRPr lang="ru-RU"/>
        </a:p>
      </dgm:t>
    </dgm:pt>
    <dgm:pt modelId="{C9212635-921A-4F18-982C-0C2286DDA74C}">
      <dgm:prSet/>
      <dgm:spPr/>
      <dgm:t>
        <a:bodyPr/>
        <a:lstStyle/>
        <a:p>
          <a:r>
            <a:rPr lang="ru-RU" b="0" smtClean="0">
              <a:latin typeface="+mj-lt"/>
            </a:rPr>
            <a:t>2</a:t>
          </a:r>
          <a:r>
            <a:rPr lang="ru-RU" b="1" smtClean="0">
              <a:latin typeface="+mj-lt"/>
            </a:rPr>
            <a:t>. Центры трансфера технологий</a:t>
          </a:r>
          <a:endParaRPr lang="ru-RU" b="1" dirty="0">
            <a:latin typeface="+mj-lt"/>
          </a:endParaRPr>
        </a:p>
      </dgm:t>
    </dgm:pt>
    <dgm:pt modelId="{1C6A741D-4D24-4AD8-9446-2C057BCA9614}" type="parTrans" cxnId="{5DA5E890-9B94-404F-A348-BFA97F2CEB53}">
      <dgm:prSet/>
      <dgm:spPr/>
      <dgm:t>
        <a:bodyPr/>
        <a:lstStyle/>
        <a:p>
          <a:endParaRPr lang="ru-RU"/>
        </a:p>
      </dgm:t>
    </dgm:pt>
    <dgm:pt modelId="{19743F9C-D8E8-4F25-BF5F-A1633AD835F7}" type="sibTrans" cxnId="{5DA5E890-9B94-404F-A348-BFA97F2CEB53}">
      <dgm:prSet/>
      <dgm:spPr/>
      <dgm:t>
        <a:bodyPr/>
        <a:lstStyle/>
        <a:p>
          <a:endParaRPr lang="ru-RU"/>
        </a:p>
      </dgm:t>
    </dgm:pt>
    <dgm:pt modelId="{473E658F-D99B-4659-A301-B0774E7B5C1F}">
      <dgm:prSet/>
      <dgm:spPr/>
      <dgm:t>
        <a:bodyPr/>
        <a:lstStyle/>
        <a:p>
          <a:r>
            <a:rPr lang="ru-RU" b="1" smtClean="0">
              <a:latin typeface="+mj-lt"/>
            </a:rPr>
            <a:t>3. Венчурные организации</a:t>
          </a:r>
          <a:endParaRPr lang="ru-RU" b="1" dirty="0">
            <a:latin typeface="+mj-lt"/>
          </a:endParaRPr>
        </a:p>
      </dgm:t>
    </dgm:pt>
    <dgm:pt modelId="{95530668-8AE0-40B4-ADAC-784FB0419E9F}" type="parTrans" cxnId="{78C5C9F9-E2F7-4F98-B27D-5B885F71A6C8}">
      <dgm:prSet/>
      <dgm:spPr/>
      <dgm:t>
        <a:bodyPr/>
        <a:lstStyle/>
        <a:p>
          <a:endParaRPr lang="ru-RU"/>
        </a:p>
      </dgm:t>
    </dgm:pt>
    <dgm:pt modelId="{BE532724-5425-4340-BB7D-69FDF58019E4}" type="sibTrans" cxnId="{78C5C9F9-E2F7-4F98-B27D-5B885F71A6C8}">
      <dgm:prSet/>
      <dgm:spPr/>
      <dgm:t>
        <a:bodyPr/>
        <a:lstStyle/>
        <a:p>
          <a:endParaRPr lang="ru-RU"/>
        </a:p>
      </dgm:t>
    </dgm:pt>
    <dgm:pt modelId="{138769F9-96AA-48A8-B7BF-1DCDA4D4CBE0}">
      <dgm:prSet/>
      <dgm:spPr/>
      <dgm:t>
        <a:bodyPr/>
        <a:lstStyle/>
        <a:p>
          <a:r>
            <a:rPr lang="ru-RU" b="1" smtClean="0">
              <a:latin typeface="+mj-lt"/>
            </a:rPr>
            <a:t>4. Парк высоких технологий</a:t>
          </a:r>
          <a:endParaRPr lang="ru-RU" b="1" dirty="0">
            <a:latin typeface="+mj-lt"/>
          </a:endParaRPr>
        </a:p>
      </dgm:t>
    </dgm:pt>
    <dgm:pt modelId="{3259A22A-DC84-4427-BD1E-86D527D4952A}" type="parTrans" cxnId="{14145A4B-1D73-4291-8F9A-983A793A349F}">
      <dgm:prSet/>
      <dgm:spPr/>
      <dgm:t>
        <a:bodyPr/>
        <a:lstStyle/>
        <a:p>
          <a:endParaRPr lang="ru-RU"/>
        </a:p>
      </dgm:t>
    </dgm:pt>
    <dgm:pt modelId="{E7D161B4-DC45-45A1-A10B-214FA906A764}" type="sibTrans" cxnId="{14145A4B-1D73-4291-8F9A-983A793A349F}">
      <dgm:prSet/>
      <dgm:spPr/>
      <dgm:t>
        <a:bodyPr/>
        <a:lstStyle/>
        <a:p>
          <a:endParaRPr lang="ru-RU"/>
        </a:p>
      </dgm:t>
    </dgm:pt>
    <dgm:pt modelId="{4094311F-0B0F-4F33-94AF-25FC41DF25C4}" type="pres">
      <dgm:prSet presAssocID="{89920B34-9F38-4CDD-86E2-7B68E6F73F2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2AC1B5-45FC-4133-BA21-0ADF8FCC5A81}" type="pres">
      <dgm:prSet presAssocID="{89920B34-9F38-4CDD-86E2-7B68E6F73F25}" presName="dummyMaxCanvas" presStyleCnt="0">
        <dgm:presLayoutVars/>
      </dgm:prSet>
      <dgm:spPr/>
    </dgm:pt>
    <dgm:pt modelId="{A325E681-F448-4ABE-A8B5-AD512D88CF05}" type="pres">
      <dgm:prSet presAssocID="{89920B34-9F38-4CDD-86E2-7B68E6F73F25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778DE-746B-4916-B7AE-BBF5B6A0E57D}" type="pres">
      <dgm:prSet presAssocID="{89920B34-9F38-4CDD-86E2-7B68E6F73F25}" presName="FourNodes_2" presStyleLbl="node1" presStyleIdx="1" presStyleCnt="4" custLinFactNeighborX="3023" custLinFactNeighborY="32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F197CA-D17F-4924-A254-408EF4533FFA}" type="pres">
      <dgm:prSet presAssocID="{89920B34-9F38-4CDD-86E2-7B68E6F73F25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FD96CD-D0EF-4C1B-BA12-F374F9B20D80}" type="pres">
      <dgm:prSet presAssocID="{89920B34-9F38-4CDD-86E2-7B68E6F73F25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36F2A0-F33D-4413-B5D1-88BA5EF5DDE2}" type="pres">
      <dgm:prSet presAssocID="{89920B34-9F38-4CDD-86E2-7B68E6F73F25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2179BA-29EC-4D37-8989-981980EDCB8D}" type="pres">
      <dgm:prSet presAssocID="{89920B34-9F38-4CDD-86E2-7B68E6F73F25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45F7D0-96FD-485A-ACFA-43C2008055B0}" type="pres">
      <dgm:prSet presAssocID="{89920B34-9F38-4CDD-86E2-7B68E6F73F25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A83D73-8317-487E-A3CA-24F29EFB358F}" type="pres">
      <dgm:prSet presAssocID="{89920B34-9F38-4CDD-86E2-7B68E6F73F25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09A33B-253D-4C35-B0AE-5D5410CE9597}" type="pres">
      <dgm:prSet presAssocID="{89920B34-9F38-4CDD-86E2-7B68E6F73F25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56F66C-F443-41F9-B2D4-93AB00FE1705}" type="pres">
      <dgm:prSet presAssocID="{89920B34-9F38-4CDD-86E2-7B68E6F73F25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8C5FA2-21B5-40BD-8E29-8143112CAAC9}" type="pres">
      <dgm:prSet presAssocID="{89920B34-9F38-4CDD-86E2-7B68E6F73F25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8AEA63-3DD5-4D2C-BA2C-F91DDC22B172}" type="presOf" srcId="{473E658F-D99B-4659-A301-B0774E7B5C1F}" destId="{10F197CA-D17F-4924-A254-408EF4533FFA}" srcOrd="0" destOrd="0" presId="urn:microsoft.com/office/officeart/2005/8/layout/vProcess5"/>
    <dgm:cxn modelId="{393D1EC0-DC10-4101-B19E-07DD9B35F658}" type="presOf" srcId="{BE532724-5425-4340-BB7D-69FDF58019E4}" destId="{DD45F7D0-96FD-485A-ACFA-43C2008055B0}" srcOrd="0" destOrd="0" presId="urn:microsoft.com/office/officeart/2005/8/layout/vProcess5"/>
    <dgm:cxn modelId="{A7BCB4BB-2518-476A-9A82-6F01FC79AB76}" srcId="{89920B34-9F38-4CDD-86E2-7B68E6F73F25}" destId="{B03DF283-348B-49FD-8FCA-67AC45F8D615}" srcOrd="0" destOrd="0" parTransId="{494C1051-81BC-4B06-A3F2-36088AF31C4E}" sibTransId="{AFCA16A1-A2EF-4629-9860-E0BC34BFA4FB}"/>
    <dgm:cxn modelId="{938AC788-0BA0-43D6-A279-0B033912FB71}" type="presOf" srcId="{473E658F-D99B-4659-A301-B0774E7B5C1F}" destId="{F756F66C-F443-41F9-B2D4-93AB00FE1705}" srcOrd="1" destOrd="0" presId="urn:microsoft.com/office/officeart/2005/8/layout/vProcess5"/>
    <dgm:cxn modelId="{0418CA64-0BC3-433B-BD8E-8DD43E581808}" type="presOf" srcId="{138769F9-96AA-48A8-B7BF-1DCDA4D4CBE0}" destId="{228C5FA2-21B5-40BD-8E29-8143112CAAC9}" srcOrd="1" destOrd="0" presId="urn:microsoft.com/office/officeart/2005/8/layout/vProcess5"/>
    <dgm:cxn modelId="{B76927C2-7EA9-4F58-92C6-0AC297D22FF8}" type="presOf" srcId="{138769F9-96AA-48A8-B7BF-1DCDA4D4CBE0}" destId="{98FD96CD-D0EF-4C1B-BA12-F374F9B20D80}" srcOrd="0" destOrd="0" presId="urn:microsoft.com/office/officeart/2005/8/layout/vProcess5"/>
    <dgm:cxn modelId="{530EDB20-FA0A-4163-A91F-757D9AA11B01}" type="presOf" srcId="{B03DF283-348B-49FD-8FCA-67AC45F8D615}" destId="{66A83D73-8317-487E-A3CA-24F29EFB358F}" srcOrd="1" destOrd="0" presId="urn:microsoft.com/office/officeart/2005/8/layout/vProcess5"/>
    <dgm:cxn modelId="{78C5C9F9-E2F7-4F98-B27D-5B885F71A6C8}" srcId="{89920B34-9F38-4CDD-86E2-7B68E6F73F25}" destId="{473E658F-D99B-4659-A301-B0774E7B5C1F}" srcOrd="2" destOrd="0" parTransId="{95530668-8AE0-40B4-ADAC-784FB0419E9F}" sibTransId="{BE532724-5425-4340-BB7D-69FDF58019E4}"/>
    <dgm:cxn modelId="{DB080C2D-87E2-4582-AC9F-68CC13F137AC}" type="presOf" srcId="{89920B34-9F38-4CDD-86E2-7B68E6F73F25}" destId="{4094311F-0B0F-4F33-94AF-25FC41DF25C4}" srcOrd="0" destOrd="0" presId="urn:microsoft.com/office/officeart/2005/8/layout/vProcess5"/>
    <dgm:cxn modelId="{BDD287BD-27CD-4392-AD7A-375C7CE922E8}" type="presOf" srcId="{C9212635-921A-4F18-982C-0C2286DDA74C}" destId="{4F09A33B-253D-4C35-B0AE-5D5410CE9597}" srcOrd="1" destOrd="0" presId="urn:microsoft.com/office/officeart/2005/8/layout/vProcess5"/>
    <dgm:cxn modelId="{F2B37667-2B7A-4B11-AA35-1979F08BA14F}" type="presOf" srcId="{B03DF283-348B-49FD-8FCA-67AC45F8D615}" destId="{A325E681-F448-4ABE-A8B5-AD512D88CF05}" srcOrd="0" destOrd="0" presId="urn:microsoft.com/office/officeart/2005/8/layout/vProcess5"/>
    <dgm:cxn modelId="{5DA5E890-9B94-404F-A348-BFA97F2CEB53}" srcId="{89920B34-9F38-4CDD-86E2-7B68E6F73F25}" destId="{C9212635-921A-4F18-982C-0C2286DDA74C}" srcOrd="1" destOrd="0" parTransId="{1C6A741D-4D24-4AD8-9446-2C057BCA9614}" sibTransId="{19743F9C-D8E8-4F25-BF5F-A1633AD835F7}"/>
    <dgm:cxn modelId="{14145A4B-1D73-4291-8F9A-983A793A349F}" srcId="{89920B34-9F38-4CDD-86E2-7B68E6F73F25}" destId="{138769F9-96AA-48A8-B7BF-1DCDA4D4CBE0}" srcOrd="3" destOrd="0" parTransId="{3259A22A-DC84-4427-BD1E-86D527D4952A}" sibTransId="{E7D161B4-DC45-45A1-A10B-214FA906A764}"/>
    <dgm:cxn modelId="{42E69AD0-0F6F-4B5A-ACC7-A00CEDC57CA8}" type="presOf" srcId="{19743F9C-D8E8-4F25-BF5F-A1633AD835F7}" destId="{CB2179BA-29EC-4D37-8989-981980EDCB8D}" srcOrd="0" destOrd="0" presId="urn:microsoft.com/office/officeart/2005/8/layout/vProcess5"/>
    <dgm:cxn modelId="{7951C986-2A31-4831-AD23-A8067ED412A1}" type="presOf" srcId="{AFCA16A1-A2EF-4629-9860-E0BC34BFA4FB}" destId="{8136F2A0-F33D-4413-B5D1-88BA5EF5DDE2}" srcOrd="0" destOrd="0" presId="urn:microsoft.com/office/officeart/2005/8/layout/vProcess5"/>
    <dgm:cxn modelId="{36413E76-10F2-43DF-B80D-5095485DE1F0}" type="presOf" srcId="{C9212635-921A-4F18-982C-0C2286DDA74C}" destId="{87F778DE-746B-4916-B7AE-BBF5B6A0E57D}" srcOrd="0" destOrd="0" presId="urn:microsoft.com/office/officeart/2005/8/layout/vProcess5"/>
    <dgm:cxn modelId="{CA8BDFB1-E008-4351-9182-7555B03DEEEC}" type="presParOf" srcId="{4094311F-0B0F-4F33-94AF-25FC41DF25C4}" destId="{902AC1B5-45FC-4133-BA21-0ADF8FCC5A81}" srcOrd="0" destOrd="0" presId="urn:microsoft.com/office/officeart/2005/8/layout/vProcess5"/>
    <dgm:cxn modelId="{E8BDD87E-D596-4DD3-8EE9-80B3B2C4BD67}" type="presParOf" srcId="{4094311F-0B0F-4F33-94AF-25FC41DF25C4}" destId="{A325E681-F448-4ABE-A8B5-AD512D88CF05}" srcOrd="1" destOrd="0" presId="urn:microsoft.com/office/officeart/2005/8/layout/vProcess5"/>
    <dgm:cxn modelId="{00761155-4EB5-4243-BA16-5BA4F874830B}" type="presParOf" srcId="{4094311F-0B0F-4F33-94AF-25FC41DF25C4}" destId="{87F778DE-746B-4916-B7AE-BBF5B6A0E57D}" srcOrd="2" destOrd="0" presId="urn:microsoft.com/office/officeart/2005/8/layout/vProcess5"/>
    <dgm:cxn modelId="{EC053A8B-32EF-49D0-BF82-039478693C09}" type="presParOf" srcId="{4094311F-0B0F-4F33-94AF-25FC41DF25C4}" destId="{10F197CA-D17F-4924-A254-408EF4533FFA}" srcOrd="3" destOrd="0" presId="urn:microsoft.com/office/officeart/2005/8/layout/vProcess5"/>
    <dgm:cxn modelId="{511D73F8-9ABD-4C65-90B9-C37D3781A710}" type="presParOf" srcId="{4094311F-0B0F-4F33-94AF-25FC41DF25C4}" destId="{98FD96CD-D0EF-4C1B-BA12-F374F9B20D80}" srcOrd="4" destOrd="0" presId="urn:microsoft.com/office/officeart/2005/8/layout/vProcess5"/>
    <dgm:cxn modelId="{FBB8B2D3-C72A-425C-99A1-AB4B5A434325}" type="presParOf" srcId="{4094311F-0B0F-4F33-94AF-25FC41DF25C4}" destId="{8136F2A0-F33D-4413-B5D1-88BA5EF5DDE2}" srcOrd="5" destOrd="0" presId="urn:microsoft.com/office/officeart/2005/8/layout/vProcess5"/>
    <dgm:cxn modelId="{A1963920-7CE4-4142-922E-95C7CDAD967F}" type="presParOf" srcId="{4094311F-0B0F-4F33-94AF-25FC41DF25C4}" destId="{CB2179BA-29EC-4D37-8989-981980EDCB8D}" srcOrd="6" destOrd="0" presId="urn:microsoft.com/office/officeart/2005/8/layout/vProcess5"/>
    <dgm:cxn modelId="{57495EA0-449A-4327-8C3F-C43536704642}" type="presParOf" srcId="{4094311F-0B0F-4F33-94AF-25FC41DF25C4}" destId="{DD45F7D0-96FD-485A-ACFA-43C2008055B0}" srcOrd="7" destOrd="0" presId="urn:microsoft.com/office/officeart/2005/8/layout/vProcess5"/>
    <dgm:cxn modelId="{B16B09BB-DC4D-4B9D-BA04-D7DC4ED83FAE}" type="presParOf" srcId="{4094311F-0B0F-4F33-94AF-25FC41DF25C4}" destId="{66A83D73-8317-487E-A3CA-24F29EFB358F}" srcOrd="8" destOrd="0" presId="urn:microsoft.com/office/officeart/2005/8/layout/vProcess5"/>
    <dgm:cxn modelId="{E08B57F5-5C60-4E30-8C71-5FAC63F5380F}" type="presParOf" srcId="{4094311F-0B0F-4F33-94AF-25FC41DF25C4}" destId="{4F09A33B-253D-4C35-B0AE-5D5410CE9597}" srcOrd="9" destOrd="0" presId="urn:microsoft.com/office/officeart/2005/8/layout/vProcess5"/>
    <dgm:cxn modelId="{E1263C99-7CC6-4BFE-8515-11AECBCB7780}" type="presParOf" srcId="{4094311F-0B0F-4F33-94AF-25FC41DF25C4}" destId="{F756F66C-F443-41F9-B2D4-93AB00FE1705}" srcOrd="10" destOrd="0" presId="urn:microsoft.com/office/officeart/2005/8/layout/vProcess5"/>
    <dgm:cxn modelId="{FE798DE0-B685-4126-9E0B-08FF599BAADF}" type="presParOf" srcId="{4094311F-0B0F-4F33-94AF-25FC41DF25C4}" destId="{228C5FA2-21B5-40BD-8E29-8143112CAAC9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48C922-BD30-4D3B-B048-10C93A0BEF32}" type="doc">
      <dgm:prSet loTypeId="urn:microsoft.com/office/officeart/2005/8/layout/radial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2FECC1-6CCE-4871-AEE6-10BC828FC605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2400" b="1" smtClean="0">
              <a:latin typeface="+mj-lt"/>
            </a:rPr>
            <a:t>Преимущества </a:t>
          </a:r>
        </a:p>
        <a:p>
          <a:pPr>
            <a:lnSpc>
              <a:spcPct val="100000"/>
            </a:lnSpc>
          </a:pPr>
          <a:r>
            <a:rPr lang="ru-RU" sz="2400" b="1" smtClean="0">
              <a:latin typeface="+mj-lt"/>
            </a:rPr>
            <a:t>Биржевой торговли</a:t>
          </a:r>
          <a:endParaRPr lang="ru-RU" sz="2400" b="1" dirty="0">
            <a:latin typeface="+mj-lt"/>
          </a:endParaRPr>
        </a:p>
      </dgm:t>
    </dgm:pt>
    <dgm:pt modelId="{4AB2B57B-4F89-4104-A0C8-835185822E02}" type="parTrans" cxnId="{C1C7E2C9-C3DB-4B95-87C7-9A2BDC8790FD}">
      <dgm:prSet/>
      <dgm:spPr/>
      <dgm:t>
        <a:bodyPr/>
        <a:lstStyle/>
        <a:p>
          <a:endParaRPr lang="ru-RU"/>
        </a:p>
      </dgm:t>
    </dgm:pt>
    <dgm:pt modelId="{E793ABD4-3753-46B3-B5E4-E2F900B96634}" type="sibTrans" cxnId="{C1C7E2C9-C3DB-4B95-87C7-9A2BDC8790FD}">
      <dgm:prSet/>
      <dgm:spPr/>
      <dgm:t>
        <a:bodyPr/>
        <a:lstStyle/>
        <a:p>
          <a:endParaRPr lang="ru-RU"/>
        </a:p>
      </dgm:t>
    </dgm:pt>
    <dgm:pt modelId="{CFD9106D-E92C-45B7-AC79-5D45DF0014A8}">
      <dgm:prSet custT="1"/>
      <dgm:spPr/>
      <dgm:t>
        <a:bodyPr/>
        <a:lstStyle/>
        <a:p>
          <a:r>
            <a:rPr lang="ru-RU" sz="1400" b="1" dirty="0" smtClean="0"/>
            <a:t>СВОБОДНОЕ ЦЕНООБРАЗОВАНИЕ</a:t>
          </a:r>
          <a:endParaRPr lang="ru-RU" sz="1400" b="1" dirty="0"/>
        </a:p>
      </dgm:t>
    </dgm:pt>
    <dgm:pt modelId="{19F46A0B-9FCC-48F6-A6AF-A7542FE503D3}" type="parTrans" cxnId="{D09F39AA-143A-4C38-994E-D60991BE0504}">
      <dgm:prSet/>
      <dgm:spPr/>
      <dgm:t>
        <a:bodyPr/>
        <a:lstStyle/>
        <a:p>
          <a:endParaRPr lang="ru-RU"/>
        </a:p>
      </dgm:t>
    </dgm:pt>
    <dgm:pt modelId="{15104216-D4C1-4B5E-9ED5-CB1B304CDD63}" type="sibTrans" cxnId="{D09F39AA-143A-4C38-994E-D60991BE0504}">
      <dgm:prSet/>
      <dgm:spPr/>
      <dgm:t>
        <a:bodyPr/>
        <a:lstStyle/>
        <a:p>
          <a:endParaRPr lang="ru-RU"/>
        </a:p>
      </dgm:t>
    </dgm:pt>
    <dgm:pt modelId="{94F703A9-1810-4C8C-A07B-B0BC5592DD8C}">
      <dgm:prSet custT="1"/>
      <dgm:spPr/>
      <dgm:t>
        <a:bodyPr/>
        <a:lstStyle/>
        <a:p>
          <a:r>
            <a:rPr lang="ru-RU" sz="1600" b="1" dirty="0" smtClean="0"/>
            <a:t>УПРОЩЕНИЕ ПРОЦЕДУРЫ ПОИСКА ПОТЕНЦИАЛЬНЫХ</a:t>
          </a:r>
        </a:p>
        <a:p>
          <a:r>
            <a:rPr lang="ru-RU" sz="1600" b="1" dirty="0" smtClean="0"/>
            <a:t>ПОСТАВЩИКОВ И ПОТРЕБИТЕЛЕЙ</a:t>
          </a:r>
          <a:endParaRPr lang="ru-RU" sz="1600" b="1" dirty="0"/>
        </a:p>
      </dgm:t>
    </dgm:pt>
    <dgm:pt modelId="{47BA4B63-12B5-4E61-AC11-C5EDC58A4D3C}" type="parTrans" cxnId="{58124F24-5539-427B-A456-471DB9D71BE4}">
      <dgm:prSet/>
      <dgm:spPr/>
      <dgm:t>
        <a:bodyPr/>
        <a:lstStyle/>
        <a:p>
          <a:endParaRPr lang="ru-RU"/>
        </a:p>
      </dgm:t>
    </dgm:pt>
    <dgm:pt modelId="{2BA55265-62FC-4276-9FDE-9863BA4F0B9F}" type="sibTrans" cxnId="{58124F24-5539-427B-A456-471DB9D71BE4}">
      <dgm:prSet/>
      <dgm:spPr/>
      <dgm:t>
        <a:bodyPr/>
        <a:lstStyle/>
        <a:p>
          <a:endParaRPr lang="ru-RU"/>
        </a:p>
      </dgm:t>
    </dgm:pt>
    <dgm:pt modelId="{E6596391-2C27-4925-967D-F979F78C217D}">
      <dgm:prSet custT="1"/>
      <dgm:spPr/>
      <dgm:t>
        <a:bodyPr/>
        <a:lstStyle/>
        <a:p>
          <a:r>
            <a:rPr lang="ru-RU" sz="1400" b="1" dirty="0" smtClean="0"/>
            <a:t>ЗАКЛЮЧЕНИЕ И ОФОРМЛЕНИЕ БОЛЬШОГО КОЛИЧЕСТВА СДЕЛОК ЗА КОРОТКИЙ ПРОМЕЖУТОК ВРЕМЕНИ</a:t>
          </a:r>
          <a:endParaRPr lang="ru-RU" sz="1400" b="1" dirty="0"/>
        </a:p>
      </dgm:t>
    </dgm:pt>
    <dgm:pt modelId="{C089738B-F44F-479A-8C8F-6F9EEE609679}" type="parTrans" cxnId="{22CA4C1E-4024-4A44-A9DC-09661E130921}">
      <dgm:prSet/>
      <dgm:spPr/>
      <dgm:t>
        <a:bodyPr/>
        <a:lstStyle/>
        <a:p>
          <a:endParaRPr lang="ru-RU"/>
        </a:p>
      </dgm:t>
    </dgm:pt>
    <dgm:pt modelId="{75266FC3-0574-4964-9623-FCC2818930C1}" type="sibTrans" cxnId="{22CA4C1E-4024-4A44-A9DC-09661E130921}">
      <dgm:prSet/>
      <dgm:spPr/>
      <dgm:t>
        <a:bodyPr/>
        <a:lstStyle/>
        <a:p>
          <a:endParaRPr lang="ru-RU"/>
        </a:p>
      </dgm:t>
    </dgm:pt>
    <dgm:pt modelId="{BFBFC43D-980E-4F60-AF72-82D683F31A32}">
      <dgm:prSet custT="1"/>
      <dgm:spPr/>
      <dgm:t>
        <a:bodyPr/>
        <a:lstStyle/>
        <a:p>
          <a:r>
            <a:rPr lang="ru-RU" sz="1400" b="1" dirty="0" smtClean="0">
              <a:latin typeface="+mn-lt"/>
            </a:rPr>
            <a:t>РАСЧЕТЫ ПО БИРЖЕВЫМ СДЕЛКАМ И ОБЕСПЕЧЕНИЕ ИСПОЛНЕНИЯ ОБЯЗАТЕЛЬСТВ</a:t>
          </a:r>
          <a:endParaRPr lang="ru-RU" sz="1400" b="1" dirty="0">
            <a:latin typeface="+mn-lt"/>
          </a:endParaRPr>
        </a:p>
      </dgm:t>
    </dgm:pt>
    <dgm:pt modelId="{241BE04E-1EB4-4246-8C23-5742B6A5E49C}" type="parTrans" cxnId="{2D3E05FE-9F2E-4CA6-96F8-6216DE2DDC59}">
      <dgm:prSet/>
      <dgm:spPr/>
      <dgm:t>
        <a:bodyPr/>
        <a:lstStyle/>
        <a:p>
          <a:endParaRPr lang="ru-RU"/>
        </a:p>
      </dgm:t>
    </dgm:pt>
    <dgm:pt modelId="{6DAD049B-32EB-4E3B-8949-F568C5D6D74B}" type="sibTrans" cxnId="{2D3E05FE-9F2E-4CA6-96F8-6216DE2DDC59}">
      <dgm:prSet/>
      <dgm:spPr/>
      <dgm:t>
        <a:bodyPr/>
        <a:lstStyle/>
        <a:p>
          <a:endParaRPr lang="ru-RU"/>
        </a:p>
      </dgm:t>
    </dgm:pt>
    <dgm:pt modelId="{D0018ECD-AF3D-4E05-A8AB-69A5BF21EFEF}">
      <dgm:prSet custT="1"/>
      <dgm:spPr/>
      <dgm:t>
        <a:bodyPr/>
        <a:lstStyle/>
        <a:p>
          <a:r>
            <a:rPr lang="ru-RU" sz="1600" b="1" dirty="0" smtClean="0"/>
            <a:t>КОТИРОВКА ЦЕН НА БИРЖЕВЫЕ ТОВАРЫ</a:t>
          </a:r>
          <a:endParaRPr lang="ru-RU" sz="1600" b="1" dirty="0"/>
        </a:p>
      </dgm:t>
    </dgm:pt>
    <dgm:pt modelId="{26121BBC-1050-4E86-848D-ECB590A98A7A}" type="parTrans" cxnId="{25293213-B198-4CCC-BC24-B6B303420E0A}">
      <dgm:prSet/>
      <dgm:spPr/>
      <dgm:t>
        <a:bodyPr/>
        <a:lstStyle/>
        <a:p>
          <a:endParaRPr lang="ru-RU"/>
        </a:p>
      </dgm:t>
    </dgm:pt>
    <dgm:pt modelId="{466E83D7-4812-472D-9910-6084C709FB02}" type="sibTrans" cxnId="{25293213-B198-4CCC-BC24-B6B303420E0A}">
      <dgm:prSet/>
      <dgm:spPr/>
      <dgm:t>
        <a:bodyPr/>
        <a:lstStyle/>
        <a:p>
          <a:endParaRPr lang="ru-RU"/>
        </a:p>
      </dgm:t>
    </dgm:pt>
    <dgm:pt modelId="{D5355D2E-89D4-4699-87BB-BDAC1682C203}">
      <dgm:prSet custT="1"/>
      <dgm:spPr/>
      <dgm:t>
        <a:bodyPr/>
        <a:lstStyle/>
        <a:p>
          <a:r>
            <a:rPr lang="ru-RU" sz="1600" b="1" dirty="0" smtClean="0"/>
            <a:t>ПРОВЕДЕНИЕ ГОСУДАРСТВЕННЫХ ЗАКУПОК</a:t>
          </a:r>
          <a:endParaRPr lang="ru-RU" sz="1600" b="1" dirty="0"/>
        </a:p>
      </dgm:t>
    </dgm:pt>
    <dgm:pt modelId="{57910952-E725-496D-A2F9-5670F067A064}" type="parTrans" cxnId="{5745E91E-BADA-47BF-9E7E-EE35705E3C0F}">
      <dgm:prSet/>
      <dgm:spPr/>
      <dgm:t>
        <a:bodyPr/>
        <a:lstStyle/>
        <a:p>
          <a:endParaRPr lang="ru-RU"/>
        </a:p>
      </dgm:t>
    </dgm:pt>
    <dgm:pt modelId="{828305BB-4DAC-4E40-A837-42AA2B7B29D1}" type="sibTrans" cxnId="{5745E91E-BADA-47BF-9E7E-EE35705E3C0F}">
      <dgm:prSet/>
      <dgm:spPr/>
      <dgm:t>
        <a:bodyPr/>
        <a:lstStyle/>
        <a:p>
          <a:endParaRPr lang="ru-RU"/>
        </a:p>
      </dgm:t>
    </dgm:pt>
    <dgm:pt modelId="{DFFD4878-BDAF-4C19-BC0C-A8ECA8096AA5}" type="pres">
      <dgm:prSet presAssocID="{B048C922-BD30-4D3B-B048-10C93A0BEF3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11FD69-888C-406E-985F-37C27B737AF1}" type="pres">
      <dgm:prSet presAssocID="{9A2FECC1-6CCE-4871-AEE6-10BC828FC605}" presName="centerShape" presStyleLbl="node0" presStyleIdx="0" presStyleCnt="1" custScaleX="169436" custScaleY="114716" custLinFactNeighborX="2853" custLinFactNeighborY="-1802"/>
      <dgm:spPr/>
      <dgm:t>
        <a:bodyPr/>
        <a:lstStyle/>
        <a:p>
          <a:endParaRPr lang="ru-RU"/>
        </a:p>
      </dgm:t>
    </dgm:pt>
    <dgm:pt modelId="{3D5C95CA-96F2-40B9-8BA5-1BF130D765D8}" type="pres">
      <dgm:prSet presAssocID="{241BE04E-1EB4-4246-8C23-5742B6A5E49C}" presName="parTrans" presStyleLbl="sibTrans2D1" presStyleIdx="0" presStyleCnt="6"/>
      <dgm:spPr/>
      <dgm:t>
        <a:bodyPr/>
        <a:lstStyle/>
        <a:p>
          <a:endParaRPr lang="ru-RU"/>
        </a:p>
      </dgm:t>
    </dgm:pt>
    <dgm:pt modelId="{B26AE286-94E7-4728-AC2B-BFF963D07823}" type="pres">
      <dgm:prSet presAssocID="{241BE04E-1EB4-4246-8C23-5742B6A5E49C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242AA8E3-8690-4AD9-8CDC-8315521BEE12}" type="pres">
      <dgm:prSet presAssocID="{BFBFC43D-980E-4F60-AF72-82D683F31A32}" presName="node" presStyleLbl="node1" presStyleIdx="0" presStyleCnt="6" custScaleX="151946" custScaleY="95760" custRadScaleRad="104275" custRadScaleInc="557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4FD840-9873-46A8-91C3-F49FC6CB7B41}" type="pres">
      <dgm:prSet presAssocID="{19F46A0B-9FCC-48F6-A6AF-A7542FE503D3}" presName="parTrans" presStyleLbl="sibTrans2D1" presStyleIdx="1" presStyleCnt="6"/>
      <dgm:spPr/>
      <dgm:t>
        <a:bodyPr/>
        <a:lstStyle/>
        <a:p>
          <a:endParaRPr lang="ru-RU"/>
        </a:p>
      </dgm:t>
    </dgm:pt>
    <dgm:pt modelId="{92BA1770-E044-4E5A-9641-83FD91434145}" type="pres">
      <dgm:prSet presAssocID="{19F46A0B-9FCC-48F6-A6AF-A7542FE503D3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ACB08004-6F1A-4D58-8A6D-710154A38354}" type="pres">
      <dgm:prSet presAssocID="{CFD9106D-E92C-45B7-AC79-5D45DF0014A8}" presName="node" presStyleLbl="node1" presStyleIdx="1" presStyleCnt="6" custScaleX="142899" custScaleY="105741" custRadScaleRad="144409" custRadScaleInc="469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896302-A914-4B37-AB2E-DC05953127CF}" type="pres">
      <dgm:prSet presAssocID="{26121BBC-1050-4E86-848D-ECB590A98A7A}" presName="parTrans" presStyleLbl="sibTrans2D1" presStyleIdx="2" presStyleCnt="6"/>
      <dgm:spPr/>
      <dgm:t>
        <a:bodyPr/>
        <a:lstStyle/>
        <a:p>
          <a:endParaRPr lang="ru-RU"/>
        </a:p>
      </dgm:t>
    </dgm:pt>
    <dgm:pt modelId="{1B7E0CD5-DE47-411E-AF0A-D99F05864AB3}" type="pres">
      <dgm:prSet presAssocID="{26121BBC-1050-4E86-848D-ECB590A98A7A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034CF7F4-6890-4B62-BC64-8BE7B9F71464}" type="pres">
      <dgm:prSet presAssocID="{D0018ECD-AF3D-4E05-A8AB-69A5BF21EFEF}" presName="node" presStyleLbl="node1" presStyleIdx="2" presStyleCnt="6" custScaleX="145738" custScaleY="122901" custRadScaleRad="146610" custRadScaleInc="221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01A60C-A9C8-49C3-9FF4-20F8C0AA0466}" type="pres">
      <dgm:prSet presAssocID="{57910952-E725-496D-A2F9-5670F067A064}" presName="parTrans" presStyleLbl="sibTrans2D1" presStyleIdx="3" presStyleCnt="6"/>
      <dgm:spPr/>
      <dgm:t>
        <a:bodyPr/>
        <a:lstStyle/>
        <a:p>
          <a:endParaRPr lang="ru-RU"/>
        </a:p>
      </dgm:t>
    </dgm:pt>
    <dgm:pt modelId="{EC8DA36D-345A-4E2B-9E74-241EF6FFC317}" type="pres">
      <dgm:prSet presAssocID="{57910952-E725-496D-A2F9-5670F067A064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539DEFE7-0141-4199-9B12-860CFCDFDD86}" type="pres">
      <dgm:prSet presAssocID="{D5355D2E-89D4-4699-87BB-BDAC1682C203}" presName="node" presStyleLbl="node1" presStyleIdx="3" presStyleCnt="6" custScaleX="154895" custScaleY="105685" custRadScaleRad="105465" custRadScaleInc="411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C73BC3-3515-45CA-B734-9B37C51E3EBF}" type="pres">
      <dgm:prSet presAssocID="{47BA4B63-12B5-4E61-AC11-C5EDC58A4D3C}" presName="parTrans" presStyleLbl="sibTrans2D1" presStyleIdx="4" presStyleCnt="6"/>
      <dgm:spPr/>
      <dgm:t>
        <a:bodyPr/>
        <a:lstStyle/>
        <a:p>
          <a:endParaRPr lang="ru-RU"/>
        </a:p>
      </dgm:t>
    </dgm:pt>
    <dgm:pt modelId="{85ECB716-D021-4083-AFA2-B930843FEB08}" type="pres">
      <dgm:prSet presAssocID="{47BA4B63-12B5-4E61-AC11-C5EDC58A4D3C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EC027FE3-CE7A-4040-8F91-D48B2E1B8005}" type="pres">
      <dgm:prSet presAssocID="{94F703A9-1810-4C8C-A07B-B0BC5592DD8C}" presName="node" presStyleLbl="node1" presStyleIdx="4" presStyleCnt="6" custScaleX="161987" custScaleY="117285" custRadScaleRad="144535" custRadScaleInc="61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81FD13-5C7D-4C29-B167-3B9DD29AE77D}" type="pres">
      <dgm:prSet presAssocID="{C089738B-F44F-479A-8C8F-6F9EEE609679}" presName="parTrans" presStyleLbl="sibTrans2D1" presStyleIdx="5" presStyleCnt="6"/>
      <dgm:spPr/>
      <dgm:t>
        <a:bodyPr/>
        <a:lstStyle/>
        <a:p>
          <a:endParaRPr lang="ru-RU"/>
        </a:p>
      </dgm:t>
    </dgm:pt>
    <dgm:pt modelId="{E01EC668-0965-428C-966D-622C66E6CF50}" type="pres">
      <dgm:prSet presAssocID="{C089738B-F44F-479A-8C8F-6F9EEE609679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92D52C0D-804D-499E-81F8-FDFFBCA079BD}" type="pres">
      <dgm:prSet presAssocID="{E6596391-2C27-4925-967D-F979F78C217D}" presName="node" presStyleLbl="node1" presStyleIdx="5" presStyleCnt="6" custScaleX="157096" custScaleY="111932" custRadScaleRad="141791" custRadScaleInc="242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F61D56-768C-4548-BE21-35B86B36483D}" type="presOf" srcId="{57910952-E725-496D-A2F9-5670F067A064}" destId="{EC8DA36D-345A-4E2B-9E74-241EF6FFC317}" srcOrd="1" destOrd="0" presId="urn:microsoft.com/office/officeart/2005/8/layout/radial5"/>
    <dgm:cxn modelId="{58124F24-5539-427B-A456-471DB9D71BE4}" srcId="{9A2FECC1-6CCE-4871-AEE6-10BC828FC605}" destId="{94F703A9-1810-4C8C-A07B-B0BC5592DD8C}" srcOrd="4" destOrd="0" parTransId="{47BA4B63-12B5-4E61-AC11-C5EDC58A4D3C}" sibTransId="{2BA55265-62FC-4276-9FDE-9863BA4F0B9F}"/>
    <dgm:cxn modelId="{2AC711D6-CFB7-408F-A090-FC5C8E731225}" type="presOf" srcId="{CFD9106D-E92C-45B7-AC79-5D45DF0014A8}" destId="{ACB08004-6F1A-4D58-8A6D-710154A38354}" srcOrd="0" destOrd="0" presId="urn:microsoft.com/office/officeart/2005/8/layout/radial5"/>
    <dgm:cxn modelId="{72BB22B0-A5B3-456C-86ED-E234688A5DF3}" type="presOf" srcId="{D5355D2E-89D4-4699-87BB-BDAC1682C203}" destId="{539DEFE7-0141-4199-9B12-860CFCDFDD86}" srcOrd="0" destOrd="0" presId="urn:microsoft.com/office/officeart/2005/8/layout/radial5"/>
    <dgm:cxn modelId="{493CB797-9FCE-4321-9745-1CD6292D0690}" type="presOf" srcId="{E6596391-2C27-4925-967D-F979F78C217D}" destId="{92D52C0D-804D-499E-81F8-FDFFBCA079BD}" srcOrd="0" destOrd="0" presId="urn:microsoft.com/office/officeart/2005/8/layout/radial5"/>
    <dgm:cxn modelId="{CFE66BFA-CEFB-4B17-A9BC-A3475DC72A19}" type="presOf" srcId="{241BE04E-1EB4-4246-8C23-5742B6A5E49C}" destId="{B26AE286-94E7-4728-AC2B-BFF963D07823}" srcOrd="1" destOrd="0" presId="urn:microsoft.com/office/officeart/2005/8/layout/radial5"/>
    <dgm:cxn modelId="{0A99C43B-0B22-4B5D-BFF1-91FE1B4B8C7E}" type="presOf" srcId="{94F703A9-1810-4C8C-A07B-B0BC5592DD8C}" destId="{EC027FE3-CE7A-4040-8F91-D48B2E1B8005}" srcOrd="0" destOrd="0" presId="urn:microsoft.com/office/officeart/2005/8/layout/radial5"/>
    <dgm:cxn modelId="{B613579F-AD29-49A6-9D92-79EB22ECB826}" type="presOf" srcId="{57910952-E725-496D-A2F9-5670F067A064}" destId="{9F01A60C-A9C8-49C3-9FF4-20F8C0AA0466}" srcOrd="0" destOrd="0" presId="urn:microsoft.com/office/officeart/2005/8/layout/radial5"/>
    <dgm:cxn modelId="{BBC0DA25-3E1A-4518-AAFC-7091D2BFA0CC}" type="presOf" srcId="{19F46A0B-9FCC-48F6-A6AF-A7542FE503D3}" destId="{624FD840-9873-46A8-91C3-F49FC6CB7B41}" srcOrd="0" destOrd="0" presId="urn:microsoft.com/office/officeart/2005/8/layout/radial5"/>
    <dgm:cxn modelId="{20C7E937-24DB-4372-9D01-63BAB74076D7}" type="presOf" srcId="{9A2FECC1-6CCE-4871-AEE6-10BC828FC605}" destId="{2F11FD69-888C-406E-985F-37C27B737AF1}" srcOrd="0" destOrd="0" presId="urn:microsoft.com/office/officeart/2005/8/layout/radial5"/>
    <dgm:cxn modelId="{7A33C7DD-DEEB-4EEA-B7B7-A32B92D2260E}" type="presOf" srcId="{C089738B-F44F-479A-8C8F-6F9EEE609679}" destId="{E01EC668-0965-428C-966D-622C66E6CF50}" srcOrd="1" destOrd="0" presId="urn:microsoft.com/office/officeart/2005/8/layout/radial5"/>
    <dgm:cxn modelId="{25293213-B198-4CCC-BC24-B6B303420E0A}" srcId="{9A2FECC1-6CCE-4871-AEE6-10BC828FC605}" destId="{D0018ECD-AF3D-4E05-A8AB-69A5BF21EFEF}" srcOrd="2" destOrd="0" parTransId="{26121BBC-1050-4E86-848D-ECB590A98A7A}" sibTransId="{466E83D7-4812-472D-9910-6084C709FB02}"/>
    <dgm:cxn modelId="{5745E91E-BADA-47BF-9E7E-EE35705E3C0F}" srcId="{9A2FECC1-6CCE-4871-AEE6-10BC828FC605}" destId="{D5355D2E-89D4-4699-87BB-BDAC1682C203}" srcOrd="3" destOrd="0" parTransId="{57910952-E725-496D-A2F9-5670F067A064}" sibTransId="{828305BB-4DAC-4E40-A837-42AA2B7B29D1}"/>
    <dgm:cxn modelId="{D09F39AA-143A-4C38-994E-D60991BE0504}" srcId="{9A2FECC1-6CCE-4871-AEE6-10BC828FC605}" destId="{CFD9106D-E92C-45B7-AC79-5D45DF0014A8}" srcOrd="1" destOrd="0" parTransId="{19F46A0B-9FCC-48F6-A6AF-A7542FE503D3}" sibTransId="{15104216-D4C1-4B5E-9ED5-CB1B304CDD63}"/>
    <dgm:cxn modelId="{E8DF54C3-E407-49E7-9C48-FD1D3746470D}" type="presOf" srcId="{19F46A0B-9FCC-48F6-A6AF-A7542FE503D3}" destId="{92BA1770-E044-4E5A-9641-83FD91434145}" srcOrd="1" destOrd="0" presId="urn:microsoft.com/office/officeart/2005/8/layout/radial5"/>
    <dgm:cxn modelId="{83FE128C-032B-49C9-B73E-0BFB1562DAF5}" type="presOf" srcId="{26121BBC-1050-4E86-848D-ECB590A98A7A}" destId="{7F896302-A914-4B37-AB2E-DC05953127CF}" srcOrd="0" destOrd="0" presId="urn:microsoft.com/office/officeart/2005/8/layout/radial5"/>
    <dgm:cxn modelId="{8F7A67A3-5527-459C-8C17-2320497C000D}" type="presOf" srcId="{241BE04E-1EB4-4246-8C23-5742B6A5E49C}" destId="{3D5C95CA-96F2-40B9-8BA5-1BF130D765D8}" srcOrd="0" destOrd="0" presId="urn:microsoft.com/office/officeart/2005/8/layout/radial5"/>
    <dgm:cxn modelId="{06AA37A1-D55D-4273-825C-D4A2E967C024}" type="presOf" srcId="{D0018ECD-AF3D-4E05-A8AB-69A5BF21EFEF}" destId="{034CF7F4-6890-4B62-BC64-8BE7B9F71464}" srcOrd="0" destOrd="0" presId="urn:microsoft.com/office/officeart/2005/8/layout/radial5"/>
    <dgm:cxn modelId="{5F1CAD9B-DEA2-4C6C-814D-280F8F6FA137}" type="presOf" srcId="{47BA4B63-12B5-4E61-AC11-C5EDC58A4D3C}" destId="{90C73BC3-3515-45CA-B734-9B37C51E3EBF}" srcOrd="0" destOrd="0" presId="urn:microsoft.com/office/officeart/2005/8/layout/radial5"/>
    <dgm:cxn modelId="{22CA4C1E-4024-4A44-A9DC-09661E130921}" srcId="{9A2FECC1-6CCE-4871-AEE6-10BC828FC605}" destId="{E6596391-2C27-4925-967D-F979F78C217D}" srcOrd="5" destOrd="0" parTransId="{C089738B-F44F-479A-8C8F-6F9EEE609679}" sibTransId="{75266FC3-0574-4964-9623-FCC2818930C1}"/>
    <dgm:cxn modelId="{C1C7E2C9-C3DB-4B95-87C7-9A2BDC8790FD}" srcId="{B048C922-BD30-4D3B-B048-10C93A0BEF32}" destId="{9A2FECC1-6CCE-4871-AEE6-10BC828FC605}" srcOrd="0" destOrd="0" parTransId="{4AB2B57B-4F89-4104-A0C8-835185822E02}" sibTransId="{E793ABD4-3753-46B3-B5E4-E2F900B96634}"/>
    <dgm:cxn modelId="{C60FE7FB-A1E7-436D-92C3-5185ADDE8DA9}" type="presOf" srcId="{47BA4B63-12B5-4E61-AC11-C5EDC58A4D3C}" destId="{85ECB716-D021-4083-AFA2-B930843FEB08}" srcOrd="1" destOrd="0" presId="urn:microsoft.com/office/officeart/2005/8/layout/radial5"/>
    <dgm:cxn modelId="{4486566E-F862-4D47-A40C-62C3E8E1E278}" type="presOf" srcId="{B048C922-BD30-4D3B-B048-10C93A0BEF32}" destId="{DFFD4878-BDAF-4C19-BC0C-A8ECA8096AA5}" srcOrd="0" destOrd="0" presId="urn:microsoft.com/office/officeart/2005/8/layout/radial5"/>
    <dgm:cxn modelId="{41A38D22-DBBC-4EAB-9C77-BB2DDC86449C}" type="presOf" srcId="{26121BBC-1050-4E86-848D-ECB590A98A7A}" destId="{1B7E0CD5-DE47-411E-AF0A-D99F05864AB3}" srcOrd="1" destOrd="0" presId="urn:microsoft.com/office/officeart/2005/8/layout/radial5"/>
    <dgm:cxn modelId="{56F8366B-1B0A-4C38-AB6F-47C46F18C809}" type="presOf" srcId="{C089738B-F44F-479A-8C8F-6F9EEE609679}" destId="{FF81FD13-5C7D-4C29-B167-3B9DD29AE77D}" srcOrd="0" destOrd="0" presId="urn:microsoft.com/office/officeart/2005/8/layout/radial5"/>
    <dgm:cxn modelId="{0B5C568D-D4C3-4FC0-96F9-40B63799E88F}" type="presOf" srcId="{BFBFC43D-980E-4F60-AF72-82D683F31A32}" destId="{242AA8E3-8690-4AD9-8CDC-8315521BEE12}" srcOrd="0" destOrd="0" presId="urn:microsoft.com/office/officeart/2005/8/layout/radial5"/>
    <dgm:cxn modelId="{2D3E05FE-9F2E-4CA6-96F8-6216DE2DDC59}" srcId="{9A2FECC1-6CCE-4871-AEE6-10BC828FC605}" destId="{BFBFC43D-980E-4F60-AF72-82D683F31A32}" srcOrd="0" destOrd="0" parTransId="{241BE04E-1EB4-4246-8C23-5742B6A5E49C}" sibTransId="{6DAD049B-32EB-4E3B-8949-F568C5D6D74B}"/>
    <dgm:cxn modelId="{A4FAFCD7-44CD-4093-B7DD-6AD1674C2F18}" type="presParOf" srcId="{DFFD4878-BDAF-4C19-BC0C-A8ECA8096AA5}" destId="{2F11FD69-888C-406E-985F-37C27B737AF1}" srcOrd="0" destOrd="0" presId="urn:microsoft.com/office/officeart/2005/8/layout/radial5"/>
    <dgm:cxn modelId="{F8E807F1-51AE-4E02-AD24-8013FBC331AB}" type="presParOf" srcId="{DFFD4878-BDAF-4C19-BC0C-A8ECA8096AA5}" destId="{3D5C95CA-96F2-40B9-8BA5-1BF130D765D8}" srcOrd="1" destOrd="0" presId="urn:microsoft.com/office/officeart/2005/8/layout/radial5"/>
    <dgm:cxn modelId="{15FEEB6D-A5DE-4D8F-8C65-0FD8F22272EE}" type="presParOf" srcId="{3D5C95CA-96F2-40B9-8BA5-1BF130D765D8}" destId="{B26AE286-94E7-4728-AC2B-BFF963D07823}" srcOrd="0" destOrd="0" presId="urn:microsoft.com/office/officeart/2005/8/layout/radial5"/>
    <dgm:cxn modelId="{575BCC8C-5F9A-4317-9E91-B1B124DDC29A}" type="presParOf" srcId="{DFFD4878-BDAF-4C19-BC0C-A8ECA8096AA5}" destId="{242AA8E3-8690-4AD9-8CDC-8315521BEE12}" srcOrd="2" destOrd="0" presId="urn:microsoft.com/office/officeart/2005/8/layout/radial5"/>
    <dgm:cxn modelId="{02AB7DF5-96C0-46BB-872E-52D0162BBE81}" type="presParOf" srcId="{DFFD4878-BDAF-4C19-BC0C-A8ECA8096AA5}" destId="{624FD840-9873-46A8-91C3-F49FC6CB7B41}" srcOrd="3" destOrd="0" presId="urn:microsoft.com/office/officeart/2005/8/layout/radial5"/>
    <dgm:cxn modelId="{56006674-6175-4252-9AE9-E7A5724AC2A6}" type="presParOf" srcId="{624FD840-9873-46A8-91C3-F49FC6CB7B41}" destId="{92BA1770-E044-4E5A-9641-83FD91434145}" srcOrd="0" destOrd="0" presId="urn:microsoft.com/office/officeart/2005/8/layout/radial5"/>
    <dgm:cxn modelId="{1B6954C9-88F5-4E2E-B122-CAF68CB34D68}" type="presParOf" srcId="{DFFD4878-BDAF-4C19-BC0C-A8ECA8096AA5}" destId="{ACB08004-6F1A-4D58-8A6D-710154A38354}" srcOrd="4" destOrd="0" presId="urn:microsoft.com/office/officeart/2005/8/layout/radial5"/>
    <dgm:cxn modelId="{99EFA7FA-767A-436C-8788-82968995985A}" type="presParOf" srcId="{DFFD4878-BDAF-4C19-BC0C-A8ECA8096AA5}" destId="{7F896302-A914-4B37-AB2E-DC05953127CF}" srcOrd="5" destOrd="0" presId="urn:microsoft.com/office/officeart/2005/8/layout/radial5"/>
    <dgm:cxn modelId="{803069F5-8B91-4846-8BBB-11F2DE2E4CC5}" type="presParOf" srcId="{7F896302-A914-4B37-AB2E-DC05953127CF}" destId="{1B7E0CD5-DE47-411E-AF0A-D99F05864AB3}" srcOrd="0" destOrd="0" presId="urn:microsoft.com/office/officeart/2005/8/layout/radial5"/>
    <dgm:cxn modelId="{433C8B0F-E6E4-4921-8822-3F0E9C85BDE1}" type="presParOf" srcId="{DFFD4878-BDAF-4C19-BC0C-A8ECA8096AA5}" destId="{034CF7F4-6890-4B62-BC64-8BE7B9F71464}" srcOrd="6" destOrd="0" presId="urn:microsoft.com/office/officeart/2005/8/layout/radial5"/>
    <dgm:cxn modelId="{C6B945AC-45FF-4AC1-B39F-BE73EEA99DB3}" type="presParOf" srcId="{DFFD4878-BDAF-4C19-BC0C-A8ECA8096AA5}" destId="{9F01A60C-A9C8-49C3-9FF4-20F8C0AA0466}" srcOrd="7" destOrd="0" presId="urn:microsoft.com/office/officeart/2005/8/layout/radial5"/>
    <dgm:cxn modelId="{7748D4A8-7066-46FA-8E52-76737B5C0D88}" type="presParOf" srcId="{9F01A60C-A9C8-49C3-9FF4-20F8C0AA0466}" destId="{EC8DA36D-345A-4E2B-9E74-241EF6FFC317}" srcOrd="0" destOrd="0" presId="urn:microsoft.com/office/officeart/2005/8/layout/radial5"/>
    <dgm:cxn modelId="{615ABD60-5AE1-472E-8BDF-3D8E8EA655CD}" type="presParOf" srcId="{DFFD4878-BDAF-4C19-BC0C-A8ECA8096AA5}" destId="{539DEFE7-0141-4199-9B12-860CFCDFDD86}" srcOrd="8" destOrd="0" presId="urn:microsoft.com/office/officeart/2005/8/layout/radial5"/>
    <dgm:cxn modelId="{D999BE33-FAC6-485B-8277-0FC860FA8FF1}" type="presParOf" srcId="{DFFD4878-BDAF-4C19-BC0C-A8ECA8096AA5}" destId="{90C73BC3-3515-45CA-B734-9B37C51E3EBF}" srcOrd="9" destOrd="0" presId="urn:microsoft.com/office/officeart/2005/8/layout/radial5"/>
    <dgm:cxn modelId="{C9F29C27-AFE3-4999-A1B6-AC950A9298F0}" type="presParOf" srcId="{90C73BC3-3515-45CA-B734-9B37C51E3EBF}" destId="{85ECB716-D021-4083-AFA2-B930843FEB08}" srcOrd="0" destOrd="0" presId="urn:microsoft.com/office/officeart/2005/8/layout/radial5"/>
    <dgm:cxn modelId="{F61D1DCF-52E1-4862-96C0-1B520741C65C}" type="presParOf" srcId="{DFFD4878-BDAF-4C19-BC0C-A8ECA8096AA5}" destId="{EC027FE3-CE7A-4040-8F91-D48B2E1B8005}" srcOrd="10" destOrd="0" presId="urn:microsoft.com/office/officeart/2005/8/layout/radial5"/>
    <dgm:cxn modelId="{33FF8896-F5D9-4EAF-871C-BCCDFF96151B}" type="presParOf" srcId="{DFFD4878-BDAF-4C19-BC0C-A8ECA8096AA5}" destId="{FF81FD13-5C7D-4C29-B167-3B9DD29AE77D}" srcOrd="11" destOrd="0" presId="urn:microsoft.com/office/officeart/2005/8/layout/radial5"/>
    <dgm:cxn modelId="{0F512A67-80D5-4EB8-82D2-41263F098EAC}" type="presParOf" srcId="{FF81FD13-5C7D-4C29-B167-3B9DD29AE77D}" destId="{E01EC668-0965-428C-966D-622C66E6CF50}" srcOrd="0" destOrd="0" presId="urn:microsoft.com/office/officeart/2005/8/layout/radial5"/>
    <dgm:cxn modelId="{D43E862F-E049-4AA3-B9B1-C77CE1513EA7}" type="presParOf" srcId="{DFFD4878-BDAF-4C19-BC0C-A8ECA8096AA5}" destId="{92D52C0D-804D-499E-81F8-FDFFBCA079BD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666C43-3FD6-4310-A8D4-ADA6A87D1890}" type="doc">
      <dgm:prSet loTypeId="urn:microsoft.com/office/officeart/2005/8/layout/radial1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09ED85-6495-4C03-A4E4-5336A89F5AA7}">
      <dgm:prSet phldrT="[Текст]" custT="1"/>
      <dgm:spPr/>
      <dgm:t>
        <a:bodyPr/>
        <a:lstStyle/>
        <a:p>
          <a:r>
            <a:rPr lang="ru-RU" sz="3600" b="1" dirty="0" smtClean="0">
              <a:latin typeface="+mj-lt"/>
            </a:rPr>
            <a:t>Возможности биржи</a:t>
          </a:r>
          <a:endParaRPr lang="ru-RU" sz="3600" b="1" dirty="0">
            <a:latin typeface="+mj-lt"/>
          </a:endParaRPr>
        </a:p>
      </dgm:t>
    </dgm:pt>
    <dgm:pt modelId="{7271A1F3-1C4E-46F2-8167-6796D823198E}" type="parTrans" cxnId="{FB0957CC-30FB-4995-A446-1A62BAA7F51F}">
      <dgm:prSet/>
      <dgm:spPr/>
      <dgm:t>
        <a:bodyPr/>
        <a:lstStyle/>
        <a:p>
          <a:endParaRPr lang="ru-RU"/>
        </a:p>
      </dgm:t>
    </dgm:pt>
    <dgm:pt modelId="{3D254936-9A8C-4918-8DDA-97713FB03FA4}" type="sibTrans" cxnId="{FB0957CC-30FB-4995-A446-1A62BAA7F51F}">
      <dgm:prSet/>
      <dgm:spPr/>
      <dgm:t>
        <a:bodyPr/>
        <a:lstStyle/>
        <a:p>
          <a:endParaRPr lang="ru-RU"/>
        </a:p>
      </dgm:t>
    </dgm:pt>
    <dgm:pt modelId="{ED0658C9-6674-43F6-9832-1828FDC91257}">
      <dgm:prSet custT="1"/>
      <dgm:spPr/>
      <dgm:t>
        <a:bodyPr/>
        <a:lstStyle/>
        <a:p>
          <a:r>
            <a:rPr lang="ru-RU" sz="1800" b="0" dirty="0" smtClean="0">
              <a:latin typeface="+mj-lt"/>
            </a:rPr>
            <a:t>ИНСТИТУТ БРОКЕРСТВА</a:t>
          </a:r>
          <a:endParaRPr lang="ru-RU" sz="1800" b="0" dirty="0">
            <a:latin typeface="+mj-lt"/>
          </a:endParaRPr>
        </a:p>
      </dgm:t>
    </dgm:pt>
    <dgm:pt modelId="{2FAE1D2C-B7DF-42D3-8BF7-0FDFED216BD2}" type="parTrans" cxnId="{175ACFA0-D265-4336-B277-A8F9E3EEC700}">
      <dgm:prSet/>
      <dgm:spPr/>
      <dgm:t>
        <a:bodyPr/>
        <a:lstStyle/>
        <a:p>
          <a:endParaRPr lang="ru-RU"/>
        </a:p>
      </dgm:t>
    </dgm:pt>
    <dgm:pt modelId="{AD5E2952-C30A-4AC3-B6AF-D7DE72F1C5CB}" type="sibTrans" cxnId="{175ACFA0-D265-4336-B277-A8F9E3EEC700}">
      <dgm:prSet/>
      <dgm:spPr/>
      <dgm:t>
        <a:bodyPr/>
        <a:lstStyle/>
        <a:p>
          <a:endParaRPr lang="ru-RU"/>
        </a:p>
      </dgm:t>
    </dgm:pt>
    <dgm:pt modelId="{48EC007B-9EA4-4009-A84B-F2D0439B07C3}">
      <dgm:prSet custT="1"/>
      <dgm:spPr/>
      <dgm:t>
        <a:bodyPr/>
        <a:lstStyle/>
        <a:p>
          <a:r>
            <a:rPr lang="ru-RU" sz="1800" dirty="0" smtClean="0">
              <a:latin typeface="+mj-lt"/>
            </a:rPr>
            <a:t>УЧАСТИЕ В БИРЖЕВЫХ ТОРГАХ С УДАЛЕННЫХ ТЕРМИНАЛОВ, В ТОМ ЧИСЛЕ ЗА РУБЕЖОМ</a:t>
          </a:r>
          <a:endParaRPr lang="ru-RU" sz="1800" dirty="0">
            <a:latin typeface="+mj-lt"/>
          </a:endParaRPr>
        </a:p>
      </dgm:t>
    </dgm:pt>
    <dgm:pt modelId="{8132F0DA-1B5A-4409-9D1C-E1551793115F}" type="parTrans" cxnId="{4C714440-31EF-4297-B847-D923DABB65F7}">
      <dgm:prSet/>
      <dgm:spPr/>
      <dgm:t>
        <a:bodyPr/>
        <a:lstStyle/>
        <a:p>
          <a:endParaRPr lang="ru-RU"/>
        </a:p>
      </dgm:t>
    </dgm:pt>
    <dgm:pt modelId="{1609E782-6055-4F7F-ABFD-62C3CE10EC22}" type="sibTrans" cxnId="{4C714440-31EF-4297-B847-D923DABB65F7}">
      <dgm:prSet/>
      <dgm:spPr/>
      <dgm:t>
        <a:bodyPr/>
        <a:lstStyle/>
        <a:p>
          <a:endParaRPr lang="ru-RU"/>
        </a:p>
      </dgm:t>
    </dgm:pt>
    <dgm:pt modelId="{901555EC-4984-4F06-A50A-A86DD17E223C}">
      <dgm:prSet custT="1"/>
      <dgm:spPr/>
      <dgm:t>
        <a:bodyPr/>
        <a:lstStyle/>
        <a:p>
          <a:r>
            <a:rPr lang="ru-RU" sz="1800" dirty="0" smtClean="0">
              <a:latin typeface="+mj-lt"/>
            </a:rPr>
            <a:t>БЕСПЛАТНОЕ ПРОГРАММНОЕ ОБЕСПЕЧЕНИЕ И БЕСПЛАТНОЕ ОБУЧЕНИЕ ТРЕЙДЕРОВ</a:t>
          </a:r>
          <a:endParaRPr lang="ru-RU" sz="1800" dirty="0">
            <a:latin typeface="+mj-lt"/>
          </a:endParaRPr>
        </a:p>
      </dgm:t>
    </dgm:pt>
    <dgm:pt modelId="{B41BF770-D8F9-4A84-AC58-DD0A19FC7370}" type="parTrans" cxnId="{C3A18EEE-7419-4D78-B1D4-50FB83F45152}">
      <dgm:prSet/>
      <dgm:spPr/>
      <dgm:t>
        <a:bodyPr/>
        <a:lstStyle/>
        <a:p>
          <a:endParaRPr lang="ru-RU"/>
        </a:p>
      </dgm:t>
    </dgm:pt>
    <dgm:pt modelId="{E26682B5-F085-46DB-A2B5-151C53AC5B50}" type="sibTrans" cxnId="{C3A18EEE-7419-4D78-B1D4-50FB83F45152}">
      <dgm:prSet/>
      <dgm:spPr/>
      <dgm:t>
        <a:bodyPr/>
        <a:lstStyle/>
        <a:p>
          <a:endParaRPr lang="ru-RU"/>
        </a:p>
      </dgm:t>
    </dgm:pt>
    <dgm:pt modelId="{90C39D29-C2B8-4F71-A304-B2BDB181EE54}">
      <dgm:prSet custT="1"/>
      <dgm:spPr/>
      <dgm:t>
        <a:bodyPr/>
        <a:lstStyle/>
        <a:p>
          <a:r>
            <a:rPr lang="ru-RU" sz="1800" dirty="0" smtClean="0">
              <a:latin typeface="+mj-lt"/>
            </a:rPr>
            <a:t>ОПЕРАТИВНОЕ ОБЕСПЕЧЕНИЕ ИНФОРМАЦИЕЙ</a:t>
          </a:r>
          <a:endParaRPr lang="ru-RU" sz="1800" dirty="0">
            <a:latin typeface="+mj-lt"/>
          </a:endParaRPr>
        </a:p>
      </dgm:t>
    </dgm:pt>
    <dgm:pt modelId="{F3523B2A-F2EB-4D4E-A270-F56046DA8D39}" type="parTrans" cxnId="{1AE7F708-3862-4F88-879F-D1EF9B444F6F}">
      <dgm:prSet/>
      <dgm:spPr/>
      <dgm:t>
        <a:bodyPr/>
        <a:lstStyle/>
        <a:p>
          <a:endParaRPr lang="ru-RU"/>
        </a:p>
      </dgm:t>
    </dgm:pt>
    <dgm:pt modelId="{2EEE29FB-CAE8-4E1A-82F5-59B85AAD20EE}" type="sibTrans" cxnId="{1AE7F708-3862-4F88-879F-D1EF9B444F6F}">
      <dgm:prSet/>
      <dgm:spPr/>
      <dgm:t>
        <a:bodyPr/>
        <a:lstStyle/>
        <a:p>
          <a:endParaRPr lang="ru-RU"/>
        </a:p>
      </dgm:t>
    </dgm:pt>
    <dgm:pt modelId="{2CAF83D5-9B37-40FD-86F4-739E28A83AD2}">
      <dgm:prSet custT="1"/>
      <dgm:spPr/>
      <dgm:t>
        <a:bodyPr/>
        <a:lstStyle/>
        <a:p>
          <a:r>
            <a:rPr lang="ru-RU" sz="1800" b="0" dirty="0" smtClean="0">
              <a:latin typeface="+mj-lt"/>
            </a:rPr>
            <a:t>РАЗВИТИЕ СОБСТВЕННОЙ ФИЛИАЛЬНОЙ СЕТИ</a:t>
          </a:r>
          <a:endParaRPr lang="ru-RU" sz="1800" b="0" dirty="0">
            <a:latin typeface="+mj-lt"/>
          </a:endParaRPr>
        </a:p>
      </dgm:t>
    </dgm:pt>
    <dgm:pt modelId="{BADC6374-7689-4B9F-A091-E870C9D05A2E}" type="parTrans" cxnId="{5E4EE1F7-86AE-48EB-9E1B-DAB9ABDFC426}">
      <dgm:prSet/>
      <dgm:spPr/>
      <dgm:t>
        <a:bodyPr/>
        <a:lstStyle/>
        <a:p>
          <a:endParaRPr lang="ru-RU"/>
        </a:p>
      </dgm:t>
    </dgm:pt>
    <dgm:pt modelId="{322803BC-FC06-4BE7-A754-ED53EA4C38FB}" type="sibTrans" cxnId="{5E4EE1F7-86AE-48EB-9E1B-DAB9ABDFC426}">
      <dgm:prSet/>
      <dgm:spPr/>
      <dgm:t>
        <a:bodyPr/>
        <a:lstStyle/>
        <a:p>
          <a:endParaRPr lang="ru-RU"/>
        </a:p>
      </dgm:t>
    </dgm:pt>
    <dgm:pt modelId="{64F4DF09-6616-450C-8DCE-2FE49A5C21F2}">
      <dgm:prSet custT="1"/>
      <dgm:spPr/>
      <dgm:t>
        <a:bodyPr/>
        <a:lstStyle/>
        <a:p>
          <a:r>
            <a:rPr lang="ru-RU" sz="1800" dirty="0" smtClean="0">
              <a:latin typeface="+mj-lt"/>
            </a:rPr>
            <a:t>ВЫПУСК ПЕРИОДИЧЕСКИХ ИЗДАНИЙ НА БИРЖЕВУЮ ТЕМАТИКУ</a:t>
          </a:r>
          <a:endParaRPr lang="ru-RU" sz="1800" dirty="0">
            <a:latin typeface="+mj-lt"/>
          </a:endParaRPr>
        </a:p>
      </dgm:t>
    </dgm:pt>
    <dgm:pt modelId="{F40F2825-8F59-4051-9E78-76A0771EBBBE}" type="parTrans" cxnId="{4C00E4A8-12D9-46EB-8CF6-58750B6CC646}">
      <dgm:prSet/>
      <dgm:spPr/>
      <dgm:t>
        <a:bodyPr/>
        <a:lstStyle/>
        <a:p>
          <a:endParaRPr lang="ru-RU"/>
        </a:p>
      </dgm:t>
    </dgm:pt>
    <dgm:pt modelId="{E5F008E6-FE43-4261-BC08-8E8EE788FD24}" type="sibTrans" cxnId="{4C00E4A8-12D9-46EB-8CF6-58750B6CC646}">
      <dgm:prSet/>
      <dgm:spPr/>
      <dgm:t>
        <a:bodyPr/>
        <a:lstStyle/>
        <a:p>
          <a:endParaRPr lang="ru-RU"/>
        </a:p>
      </dgm:t>
    </dgm:pt>
    <dgm:pt modelId="{C5EDAB00-F829-4E68-8835-F7A1DBF0C592}" type="pres">
      <dgm:prSet presAssocID="{D1666C43-3FD6-4310-A8D4-ADA6A87D189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E564671-4ED2-4454-B11E-792C91E74B85}" type="pres">
      <dgm:prSet presAssocID="{1409ED85-6495-4C03-A4E4-5336A89F5AA7}" presName="centerShape" presStyleLbl="node0" presStyleIdx="0" presStyleCnt="1" custScaleX="263158"/>
      <dgm:spPr/>
      <dgm:t>
        <a:bodyPr/>
        <a:lstStyle/>
        <a:p>
          <a:endParaRPr lang="ru-RU"/>
        </a:p>
      </dgm:t>
    </dgm:pt>
    <dgm:pt modelId="{1E5F20A9-8460-4AA7-964B-8DF38B148F0F}" type="pres">
      <dgm:prSet presAssocID="{BADC6374-7689-4B9F-A091-E870C9D05A2E}" presName="Name9" presStyleLbl="parChTrans1D2" presStyleIdx="0" presStyleCnt="6"/>
      <dgm:spPr/>
      <dgm:t>
        <a:bodyPr/>
        <a:lstStyle/>
        <a:p>
          <a:endParaRPr lang="ru-RU"/>
        </a:p>
      </dgm:t>
    </dgm:pt>
    <dgm:pt modelId="{1427C088-9159-44E7-8164-1B9F9BA09031}" type="pres">
      <dgm:prSet presAssocID="{BADC6374-7689-4B9F-A091-E870C9D05A2E}" presName="connTx" presStyleLbl="parChTrans1D2" presStyleIdx="0" presStyleCnt="6"/>
      <dgm:spPr/>
      <dgm:t>
        <a:bodyPr/>
        <a:lstStyle/>
        <a:p>
          <a:endParaRPr lang="ru-RU"/>
        </a:p>
      </dgm:t>
    </dgm:pt>
    <dgm:pt modelId="{2309EFED-F2E6-41FF-A6D5-A8A35B39354D}" type="pres">
      <dgm:prSet presAssocID="{2CAF83D5-9B37-40FD-86F4-739E28A83AD2}" presName="node" presStyleLbl="node1" presStyleIdx="0" presStyleCnt="6" custScaleX="149276" custScaleY="101004" custRadScaleRad="104880" custRadScaleInc="-20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9BEB3E-50B6-4630-BC28-8F4FBAE94182}" type="pres">
      <dgm:prSet presAssocID="{2FAE1D2C-B7DF-42D3-8BF7-0FDFED216BD2}" presName="Name9" presStyleLbl="parChTrans1D2" presStyleIdx="1" presStyleCnt="6"/>
      <dgm:spPr/>
      <dgm:t>
        <a:bodyPr/>
        <a:lstStyle/>
        <a:p>
          <a:endParaRPr lang="ru-RU"/>
        </a:p>
      </dgm:t>
    </dgm:pt>
    <dgm:pt modelId="{D9590709-E95E-4223-921A-5874C4AE1399}" type="pres">
      <dgm:prSet presAssocID="{2FAE1D2C-B7DF-42D3-8BF7-0FDFED216BD2}" presName="connTx" presStyleLbl="parChTrans1D2" presStyleIdx="1" presStyleCnt="6"/>
      <dgm:spPr/>
      <dgm:t>
        <a:bodyPr/>
        <a:lstStyle/>
        <a:p>
          <a:endParaRPr lang="ru-RU"/>
        </a:p>
      </dgm:t>
    </dgm:pt>
    <dgm:pt modelId="{B7D9F6FB-0094-4DDF-8623-C6BB1B90A684}" type="pres">
      <dgm:prSet presAssocID="{ED0658C9-6674-43F6-9832-1828FDC91257}" presName="node" presStyleLbl="node1" presStyleIdx="1" presStyleCnt="6" custScaleX="153201" custScaleY="140818" custRadScaleRad="141006" custRadScaleInc="-8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A22868-5785-47B4-9E35-D0954BE0177B}" type="pres">
      <dgm:prSet presAssocID="{F40F2825-8F59-4051-9E78-76A0771EBBBE}" presName="Name9" presStyleLbl="parChTrans1D2" presStyleIdx="2" presStyleCnt="6"/>
      <dgm:spPr/>
      <dgm:t>
        <a:bodyPr/>
        <a:lstStyle/>
        <a:p>
          <a:endParaRPr lang="ru-RU"/>
        </a:p>
      </dgm:t>
    </dgm:pt>
    <dgm:pt modelId="{7E19D584-3ABE-45B5-89FF-61AFE6C5AB7E}" type="pres">
      <dgm:prSet presAssocID="{F40F2825-8F59-4051-9E78-76A0771EBBBE}" presName="connTx" presStyleLbl="parChTrans1D2" presStyleIdx="2" presStyleCnt="6"/>
      <dgm:spPr/>
      <dgm:t>
        <a:bodyPr/>
        <a:lstStyle/>
        <a:p>
          <a:endParaRPr lang="ru-RU"/>
        </a:p>
      </dgm:t>
    </dgm:pt>
    <dgm:pt modelId="{5ADABC65-835D-4F3F-AB15-F654E663BB6E}" type="pres">
      <dgm:prSet presAssocID="{64F4DF09-6616-450C-8DCE-2FE49A5C21F2}" presName="node" presStyleLbl="node1" presStyleIdx="2" presStyleCnt="6" custScaleX="147058" custRadScaleRad="153957" custRadScaleInc="-121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C75347-27C6-426F-B829-02525C0051BE}" type="pres">
      <dgm:prSet presAssocID="{8132F0DA-1B5A-4409-9D1C-E1551793115F}" presName="Name9" presStyleLbl="parChTrans1D2" presStyleIdx="3" presStyleCnt="6"/>
      <dgm:spPr/>
      <dgm:t>
        <a:bodyPr/>
        <a:lstStyle/>
        <a:p>
          <a:endParaRPr lang="ru-RU"/>
        </a:p>
      </dgm:t>
    </dgm:pt>
    <dgm:pt modelId="{2E9FE3A8-77C2-4458-8FB5-4B0EAF5B5393}" type="pres">
      <dgm:prSet presAssocID="{8132F0DA-1B5A-4409-9D1C-E1551793115F}" presName="connTx" presStyleLbl="parChTrans1D2" presStyleIdx="3" presStyleCnt="6"/>
      <dgm:spPr/>
      <dgm:t>
        <a:bodyPr/>
        <a:lstStyle/>
        <a:p>
          <a:endParaRPr lang="ru-RU"/>
        </a:p>
      </dgm:t>
    </dgm:pt>
    <dgm:pt modelId="{B5E22925-1B84-4B11-BA8A-5627332B7EA5}" type="pres">
      <dgm:prSet presAssocID="{48EC007B-9EA4-4009-A84B-F2D0439B07C3}" presName="node" presStyleLbl="node1" presStyleIdx="3" presStyleCnt="6" custScaleX="167776" custScaleY="120547" custRadScaleRad="97349" custRadScaleInc="-84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D191A9-E353-42A3-9110-3CFB58915CA9}" type="pres">
      <dgm:prSet presAssocID="{B41BF770-D8F9-4A84-AC58-DD0A19FC7370}" presName="Name9" presStyleLbl="parChTrans1D2" presStyleIdx="4" presStyleCnt="6"/>
      <dgm:spPr/>
      <dgm:t>
        <a:bodyPr/>
        <a:lstStyle/>
        <a:p>
          <a:endParaRPr lang="ru-RU"/>
        </a:p>
      </dgm:t>
    </dgm:pt>
    <dgm:pt modelId="{0D47B694-CC2F-4DE6-B736-7D904FBD7BB2}" type="pres">
      <dgm:prSet presAssocID="{B41BF770-D8F9-4A84-AC58-DD0A19FC7370}" presName="connTx" presStyleLbl="parChTrans1D2" presStyleIdx="4" presStyleCnt="6"/>
      <dgm:spPr/>
      <dgm:t>
        <a:bodyPr/>
        <a:lstStyle/>
        <a:p>
          <a:endParaRPr lang="ru-RU"/>
        </a:p>
      </dgm:t>
    </dgm:pt>
    <dgm:pt modelId="{1C30D1DA-A85D-4F2F-BC44-345FC4A5ED1C}" type="pres">
      <dgm:prSet presAssocID="{901555EC-4984-4F06-A50A-A86DD17E223C}" presName="node" presStyleLbl="node1" presStyleIdx="4" presStyleCnt="6" custScaleX="143768" custScaleY="138590" custRadScaleRad="152864" custRadScaleInc="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710277-9AF3-42CF-9A18-DEE9FDE58549}" type="pres">
      <dgm:prSet presAssocID="{F3523B2A-F2EB-4D4E-A270-F56046DA8D39}" presName="Name9" presStyleLbl="parChTrans1D2" presStyleIdx="5" presStyleCnt="6"/>
      <dgm:spPr/>
      <dgm:t>
        <a:bodyPr/>
        <a:lstStyle/>
        <a:p>
          <a:endParaRPr lang="ru-RU"/>
        </a:p>
      </dgm:t>
    </dgm:pt>
    <dgm:pt modelId="{5C48ABF7-C87C-48B8-BD86-A320D59151EA}" type="pres">
      <dgm:prSet presAssocID="{F3523B2A-F2EB-4D4E-A270-F56046DA8D39}" presName="connTx" presStyleLbl="parChTrans1D2" presStyleIdx="5" presStyleCnt="6"/>
      <dgm:spPr/>
      <dgm:t>
        <a:bodyPr/>
        <a:lstStyle/>
        <a:p>
          <a:endParaRPr lang="ru-RU"/>
        </a:p>
      </dgm:t>
    </dgm:pt>
    <dgm:pt modelId="{C81B0B36-0DDA-49E0-B196-CEBF8959014F}" type="pres">
      <dgm:prSet presAssocID="{90C39D29-C2B8-4F71-A304-B2BDB181EE54}" presName="node" presStyleLbl="node1" presStyleIdx="5" presStyleCnt="6" custScaleX="137000" custScaleY="116658" custRadScaleRad="157221" custRadScaleInc="-130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7FDA73-667E-4F03-84CD-B983EC7BB025}" type="presOf" srcId="{F3523B2A-F2EB-4D4E-A270-F56046DA8D39}" destId="{5C48ABF7-C87C-48B8-BD86-A320D59151EA}" srcOrd="1" destOrd="0" presId="urn:microsoft.com/office/officeart/2005/8/layout/radial1"/>
    <dgm:cxn modelId="{657FC420-719F-4623-BDD7-CAC3A3F45A2B}" type="presOf" srcId="{2FAE1D2C-B7DF-42D3-8BF7-0FDFED216BD2}" destId="{D9590709-E95E-4223-921A-5874C4AE1399}" srcOrd="1" destOrd="0" presId="urn:microsoft.com/office/officeart/2005/8/layout/radial1"/>
    <dgm:cxn modelId="{890B87D4-39A6-4E32-877C-A4DFA479F9DC}" type="presOf" srcId="{B41BF770-D8F9-4A84-AC58-DD0A19FC7370}" destId="{0D47B694-CC2F-4DE6-B736-7D904FBD7BB2}" srcOrd="1" destOrd="0" presId="urn:microsoft.com/office/officeart/2005/8/layout/radial1"/>
    <dgm:cxn modelId="{5ECCF0EF-3DBB-4C52-9E61-2ACDA1DC25BC}" type="presOf" srcId="{D1666C43-3FD6-4310-A8D4-ADA6A87D1890}" destId="{C5EDAB00-F829-4E68-8835-F7A1DBF0C592}" srcOrd="0" destOrd="0" presId="urn:microsoft.com/office/officeart/2005/8/layout/radial1"/>
    <dgm:cxn modelId="{FCCB6B89-82E7-490E-9DEC-CCBCAC729DF0}" type="presOf" srcId="{B41BF770-D8F9-4A84-AC58-DD0A19FC7370}" destId="{0BD191A9-E353-42A3-9110-3CFB58915CA9}" srcOrd="0" destOrd="0" presId="urn:microsoft.com/office/officeart/2005/8/layout/radial1"/>
    <dgm:cxn modelId="{0438A954-CAA4-47FF-B1B2-ED75F12AFCDB}" type="presOf" srcId="{F3523B2A-F2EB-4D4E-A270-F56046DA8D39}" destId="{41710277-9AF3-42CF-9A18-DEE9FDE58549}" srcOrd="0" destOrd="0" presId="urn:microsoft.com/office/officeart/2005/8/layout/radial1"/>
    <dgm:cxn modelId="{2B0887D2-10FA-40C8-865E-7D171838B797}" type="presOf" srcId="{8132F0DA-1B5A-4409-9D1C-E1551793115F}" destId="{2E9FE3A8-77C2-4458-8FB5-4B0EAF5B5393}" srcOrd="1" destOrd="0" presId="urn:microsoft.com/office/officeart/2005/8/layout/radial1"/>
    <dgm:cxn modelId="{175ACFA0-D265-4336-B277-A8F9E3EEC700}" srcId="{1409ED85-6495-4C03-A4E4-5336A89F5AA7}" destId="{ED0658C9-6674-43F6-9832-1828FDC91257}" srcOrd="1" destOrd="0" parTransId="{2FAE1D2C-B7DF-42D3-8BF7-0FDFED216BD2}" sibTransId="{AD5E2952-C30A-4AC3-B6AF-D7DE72F1C5CB}"/>
    <dgm:cxn modelId="{1B2AC35E-75F6-4BFB-A1F9-EA5F2D13DFE8}" type="presOf" srcId="{90C39D29-C2B8-4F71-A304-B2BDB181EE54}" destId="{C81B0B36-0DDA-49E0-B196-CEBF8959014F}" srcOrd="0" destOrd="0" presId="urn:microsoft.com/office/officeart/2005/8/layout/radial1"/>
    <dgm:cxn modelId="{BBA4A8CA-4742-4E58-A5AA-9190C1FB86D3}" type="presOf" srcId="{2CAF83D5-9B37-40FD-86F4-739E28A83AD2}" destId="{2309EFED-F2E6-41FF-A6D5-A8A35B39354D}" srcOrd="0" destOrd="0" presId="urn:microsoft.com/office/officeart/2005/8/layout/radial1"/>
    <dgm:cxn modelId="{3C6D831F-39BE-4D90-9C16-D72BEB13A775}" type="presOf" srcId="{BADC6374-7689-4B9F-A091-E870C9D05A2E}" destId="{1427C088-9159-44E7-8164-1B9F9BA09031}" srcOrd="1" destOrd="0" presId="urn:microsoft.com/office/officeart/2005/8/layout/radial1"/>
    <dgm:cxn modelId="{C3A18EEE-7419-4D78-B1D4-50FB83F45152}" srcId="{1409ED85-6495-4C03-A4E4-5336A89F5AA7}" destId="{901555EC-4984-4F06-A50A-A86DD17E223C}" srcOrd="4" destOrd="0" parTransId="{B41BF770-D8F9-4A84-AC58-DD0A19FC7370}" sibTransId="{E26682B5-F085-46DB-A2B5-151C53AC5B50}"/>
    <dgm:cxn modelId="{26EE0F5E-9225-493E-B18F-873C7C8AE36A}" type="presOf" srcId="{ED0658C9-6674-43F6-9832-1828FDC91257}" destId="{B7D9F6FB-0094-4DDF-8623-C6BB1B90A684}" srcOrd="0" destOrd="0" presId="urn:microsoft.com/office/officeart/2005/8/layout/radial1"/>
    <dgm:cxn modelId="{2248CFED-F1FF-42D2-BE9D-7CFEE221FBCE}" type="presOf" srcId="{8132F0DA-1B5A-4409-9D1C-E1551793115F}" destId="{F2C75347-27C6-426F-B829-02525C0051BE}" srcOrd="0" destOrd="0" presId="urn:microsoft.com/office/officeart/2005/8/layout/radial1"/>
    <dgm:cxn modelId="{4C00E4A8-12D9-46EB-8CF6-58750B6CC646}" srcId="{1409ED85-6495-4C03-A4E4-5336A89F5AA7}" destId="{64F4DF09-6616-450C-8DCE-2FE49A5C21F2}" srcOrd="2" destOrd="0" parTransId="{F40F2825-8F59-4051-9E78-76A0771EBBBE}" sibTransId="{E5F008E6-FE43-4261-BC08-8E8EE788FD24}"/>
    <dgm:cxn modelId="{3D2523D8-B3A9-4536-835E-7549E79DB14A}" type="presOf" srcId="{F40F2825-8F59-4051-9E78-76A0771EBBBE}" destId="{7E19D584-3ABE-45B5-89FF-61AFE6C5AB7E}" srcOrd="1" destOrd="0" presId="urn:microsoft.com/office/officeart/2005/8/layout/radial1"/>
    <dgm:cxn modelId="{1AE7F708-3862-4F88-879F-D1EF9B444F6F}" srcId="{1409ED85-6495-4C03-A4E4-5336A89F5AA7}" destId="{90C39D29-C2B8-4F71-A304-B2BDB181EE54}" srcOrd="5" destOrd="0" parTransId="{F3523B2A-F2EB-4D4E-A270-F56046DA8D39}" sibTransId="{2EEE29FB-CAE8-4E1A-82F5-59B85AAD20EE}"/>
    <dgm:cxn modelId="{CFE4065F-4020-443B-AE88-04941759CBC2}" type="presOf" srcId="{F40F2825-8F59-4051-9E78-76A0771EBBBE}" destId="{05A22868-5785-47B4-9E35-D0954BE0177B}" srcOrd="0" destOrd="0" presId="urn:microsoft.com/office/officeart/2005/8/layout/radial1"/>
    <dgm:cxn modelId="{47864C4E-643F-4776-94D8-CD3300031B74}" type="presOf" srcId="{901555EC-4984-4F06-A50A-A86DD17E223C}" destId="{1C30D1DA-A85D-4F2F-BC44-345FC4A5ED1C}" srcOrd="0" destOrd="0" presId="urn:microsoft.com/office/officeart/2005/8/layout/radial1"/>
    <dgm:cxn modelId="{EC3BDCE9-2161-4630-A338-5829E4883163}" type="presOf" srcId="{48EC007B-9EA4-4009-A84B-F2D0439B07C3}" destId="{B5E22925-1B84-4B11-BA8A-5627332B7EA5}" srcOrd="0" destOrd="0" presId="urn:microsoft.com/office/officeart/2005/8/layout/radial1"/>
    <dgm:cxn modelId="{5E4EE1F7-86AE-48EB-9E1B-DAB9ABDFC426}" srcId="{1409ED85-6495-4C03-A4E4-5336A89F5AA7}" destId="{2CAF83D5-9B37-40FD-86F4-739E28A83AD2}" srcOrd="0" destOrd="0" parTransId="{BADC6374-7689-4B9F-A091-E870C9D05A2E}" sibTransId="{322803BC-FC06-4BE7-A754-ED53EA4C38FB}"/>
    <dgm:cxn modelId="{CC6A6AF9-2B19-4A46-A78B-CDBF6A2BC049}" type="presOf" srcId="{2FAE1D2C-B7DF-42D3-8BF7-0FDFED216BD2}" destId="{E99BEB3E-50B6-4630-BC28-8F4FBAE94182}" srcOrd="0" destOrd="0" presId="urn:microsoft.com/office/officeart/2005/8/layout/radial1"/>
    <dgm:cxn modelId="{2219B6CB-006E-465D-BB2E-F4157CFA2CAD}" type="presOf" srcId="{1409ED85-6495-4C03-A4E4-5336A89F5AA7}" destId="{BE564671-4ED2-4454-B11E-792C91E74B85}" srcOrd="0" destOrd="0" presId="urn:microsoft.com/office/officeart/2005/8/layout/radial1"/>
    <dgm:cxn modelId="{464E834F-2D14-48AC-828A-BAEB965B85BE}" type="presOf" srcId="{64F4DF09-6616-450C-8DCE-2FE49A5C21F2}" destId="{5ADABC65-835D-4F3F-AB15-F654E663BB6E}" srcOrd="0" destOrd="0" presId="urn:microsoft.com/office/officeart/2005/8/layout/radial1"/>
    <dgm:cxn modelId="{4C714440-31EF-4297-B847-D923DABB65F7}" srcId="{1409ED85-6495-4C03-A4E4-5336A89F5AA7}" destId="{48EC007B-9EA4-4009-A84B-F2D0439B07C3}" srcOrd="3" destOrd="0" parTransId="{8132F0DA-1B5A-4409-9D1C-E1551793115F}" sibTransId="{1609E782-6055-4F7F-ABFD-62C3CE10EC22}"/>
    <dgm:cxn modelId="{B6392FAB-8D1D-40DB-93DC-BD3777FCDEBB}" type="presOf" srcId="{BADC6374-7689-4B9F-A091-E870C9D05A2E}" destId="{1E5F20A9-8460-4AA7-964B-8DF38B148F0F}" srcOrd="0" destOrd="0" presId="urn:microsoft.com/office/officeart/2005/8/layout/radial1"/>
    <dgm:cxn modelId="{FB0957CC-30FB-4995-A446-1A62BAA7F51F}" srcId="{D1666C43-3FD6-4310-A8D4-ADA6A87D1890}" destId="{1409ED85-6495-4C03-A4E4-5336A89F5AA7}" srcOrd="0" destOrd="0" parTransId="{7271A1F3-1C4E-46F2-8167-6796D823198E}" sibTransId="{3D254936-9A8C-4918-8DDA-97713FB03FA4}"/>
    <dgm:cxn modelId="{4A1F0F29-D309-4F18-9AB3-4FD35F4E191C}" type="presParOf" srcId="{C5EDAB00-F829-4E68-8835-F7A1DBF0C592}" destId="{BE564671-4ED2-4454-B11E-792C91E74B85}" srcOrd="0" destOrd="0" presId="urn:microsoft.com/office/officeart/2005/8/layout/radial1"/>
    <dgm:cxn modelId="{953AF217-91E0-4258-8EC6-7EFD44DE8DD2}" type="presParOf" srcId="{C5EDAB00-F829-4E68-8835-F7A1DBF0C592}" destId="{1E5F20A9-8460-4AA7-964B-8DF38B148F0F}" srcOrd="1" destOrd="0" presId="urn:microsoft.com/office/officeart/2005/8/layout/radial1"/>
    <dgm:cxn modelId="{D22193AA-5B2C-4509-B329-733F2D8B98B9}" type="presParOf" srcId="{1E5F20A9-8460-4AA7-964B-8DF38B148F0F}" destId="{1427C088-9159-44E7-8164-1B9F9BA09031}" srcOrd="0" destOrd="0" presId="urn:microsoft.com/office/officeart/2005/8/layout/radial1"/>
    <dgm:cxn modelId="{0405CBB3-FEDA-4609-9BC0-070A1AA73B9F}" type="presParOf" srcId="{C5EDAB00-F829-4E68-8835-F7A1DBF0C592}" destId="{2309EFED-F2E6-41FF-A6D5-A8A35B39354D}" srcOrd="2" destOrd="0" presId="urn:microsoft.com/office/officeart/2005/8/layout/radial1"/>
    <dgm:cxn modelId="{3E671159-4704-45B3-90BE-FD513A12F973}" type="presParOf" srcId="{C5EDAB00-F829-4E68-8835-F7A1DBF0C592}" destId="{E99BEB3E-50B6-4630-BC28-8F4FBAE94182}" srcOrd="3" destOrd="0" presId="urn:microsoft.com/office/officeart/2005/8/layout/radial1"/>
    <dgm:cxn modelId="{FF5FD913-BEDB-422F-AC4E-D360B4A8DC60}" type="presParOf" srcId="{E99BEB3E-50B6-4630-BC28-8F4FBAE94182}" destId="{D9590709-E95E-4223-921A-5874C4AE1399}" srcOrd="0" destOrd="0" presId="urn:microsoft.com/office/officeart/2005/8/layout/radial1"/>
    <dgm:cxn modelId="{6789F6A6-E426-4EEC-A40C-43ACFF66D651}" type="presParOf" srcId="{C5EDAB00-F829-4E68-8835-F7A1DBF0C592}" destId="{B7D9F6FB-0094-4DDF-8623-C6BB1B90A684}" srcOrd="4" destOrd="0" presId="urn:microsoft.com/office/officeart/2005/8/layout/radial1"/>
    <dgm:cxn modelId="{F3FC2EDA-B646-4E1E-A7C6-789AE1B8DB09}" type="presParOf" srcId="{C5EDAB00-F829-4E68-8835-F7A1DBF0C592}" destId="{05A22868-5785-47B4-9E35-D0954BE0177B}" srcOrd="5" destOrd="0" presId="urn:microsoft.com/office/officeart/2005/8/layout/radial1"/>
    <dgm:cxn modelId="{60D5D8FB-FD9D-45B5-94F5-D31E63ADF776}" type="presParOf" srcId="{05A22868-5785-47B4-9E35-D0954BE0177B}" destId="{7E19D584-3ABE-45B5-89FF-61AFE6C5AB7E}" srcOrd="0" destOrd="0" presId="urn:microsoft.com/office/officeart/2005/8/layout/radial1"/>
    <dgm:cxn modelId="{7233C1D9-6852-44A9-9EDC-B1FD56F33DB3}" type="presParOf" srcId="{C5EDAB00-F829-4E68-8835-F7A1DBF0C592}" destId="{5ADABC65-835D-4F3F-AB15-F654E663BB6E}" srcOrd="6" destOrd="0" presId="urn:microsoft.com/office/officeart/2005/8/layout/radial1"/>
    <dgm:cxn modelId="{FA0D8327-7A95-454F-8932-E9CFA206EFFF}" type="presParOf" srcId="{C5EDAB00-F829-4E68-8835-F7A1DBF0C592}" destId="{F2C75347-27C6-426F-B829-02525C0051BE}" srcOrd="7" destOrd="0" presId="urn:microsoft.com/office/officeart/2005/8/layout/radial1"/>
    <dgm:cxn modelId="{F26D1288-E048-4143-9E31-87010F4D64D7}" type="presParOf" srcId="{F2C75347-27C6-426F-B829-02525C0051BE}" destId="{2E9FE3A8-77C2-4458-8FB5-4B0EAF5B5393}" srcOrd="0" destOrd="0" presId="urn:microsoft.com/office/officeart/2005/8/layout/radial1"/>
    <dgm:cxn modelId="{C82356F9-6AA6-4360-AAEB-FA76ABFBE5EE}" type="presParOf" srcId="{C5EDAB00-F829-4E68-8835-F7A1DBF0C592}" destId="{B5E22925-1B84-4B11-BA8A-5627332B7EA5}" srcOrd="8" destOrd="0" presId="urn:microsoft.com/office/officeart/2005/8/layout/radial1"/>
    <dgm:cxn modelId="{989B5729-FA7D-413E-8BB8-5EF8A825C66B}" type="presParOf" srcId="{C5EDAB00-F829-4E68-8835-F7A1DBF0C592}" destId="{0BD191A9-E353-42A3-9110-3CFB58915CA9}" srcOrd="9" destOrd="0" presId="urn:microsoft.com/office/officeart/2005/8/layout/radial1"/>
    <dgm:cxn modelId="{E0570652-F00B-4381-922F-7A0ADEBD4DC4}" type="presParOf" srcId="{0BD191A9-E353-42A3-9110-3CFB58915CA9}" destId="{0D47B694-CC2F-4DE6-B736-7D904FBD7BB2}" srcOrd="0" destOrd="0" presId="urn:microsoft.com/office/officeart/2005/8/layout/radial1"/>
    <dgm:cxn modelId="{B4095546-9333-46CE-8571-33BFD0A4C182}" type="presParOf" srcId="{C5EDAB00-F829-4E68-8835-F7A1DBF0C592}" destId="{1C30D1DA-A85D-4F2F-BC44-345FC4A5ED1C}" srcOrd="10" destOrd="0" presId="urn:microsoft.com/office/officeart/2005/8/layout/radial1"/>
    <dgm:cxn modelId="{04D3FA23-327A-402D-82FC-9DB6AC425028}" type="presParOf" srcId="{C5EDAB00-F829-4E68-8835-F7A1DBF0C592}" destId="{41710277-9AF3-42CF-9A18-DEE9FDE58549}" srcOrd="11" destOrd="0" presId="urn:microsoft.com/office/officeart/2005/8/layout/radial1"/>
    <dgm:cxn modelId="{D61D8085-BDF5-46C5-8F5F-50B1CF9B171E}" type="presParOf" srcId="{41710277-9AF3-42CF-9A18-DEE9FDE58549}" destId="{5C48ABF7-C87C-48B8-BD86-A320D59151EA}" srcOrd="0" destOrd="0" presId="urn:microsoft.com/office/officeart/2005/8/layout/radial1"/>
    <dgm:cxn modelId="{2B4CD576-4D09-4E57-9B6E-E1E5C1E08D97}" type="presParOf" srcId="{C5EDAB00-F829-4E68-8835-F7A1DBF0C592}" destId="{C81B0B36-0DDA-49E0-B196-CEBF8959014F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0BB559-755E-4F39-9E6B-641CED729E5E}">
      <dsp:nvSpPr>
        <dsp:cNvPr id="0" name=""/>
        <dsp:cNvSpPr/>
      </dsp:nvSpPr>
      <dsp:spPr>
        <a:xfrm>
          <a:off x="1092696" y="239638"/>
          <a:ext cx="2042666" cy="12255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latin typeface="+mj-lt"/>
            </a:rPr>
            <a:t>1.Центр поддержки предпринимательства</a:t>
          </a:r>
          <a:endParaRPr lang="ru-RU" sz="1500" b="1" kern="1200" dirty="0">
            <a:latin typeface="+mj-lt"/>
          </a:endParaRPr>
        </a:p>
      </dsp:txBody>
      <dsp:txXfrm>
        <a:off x="1092696" y="239638"/>
        <a:ext cx="2042666" cy="1225599"/>
      </dsp:txXfrm>
    </dsp:sp>
    <dsp:sp modelId="{6C32E6EE-E5CB-4FBE-958A-ECC6E458681A}">
      <dsp:nvSpPr>
        <dsp:cNvPr id="0" name=""/>
        <dsp:cNvSpPr/>
      </dsp:nvSpPr>
      <dsp:spPr>
        <a:xfrm>
          <a:off x="3339628" y="239638"/>
          <a:ext cx="2464742" cy="12255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2 </a:t>
          </a:r>
          <a:r>
            <a:rPr lang="ru-RU" sz="1500" b="1" kern="1200" dirty="0" smtClean="0">
              <a:latin typeface="+mj-lt"/>
            </a:rPr>
            <a:t>Инкубаторы малого предпринимательства</a:t>
          </a:r>
          <a:endParaRPr lang="ru-RU" sz="1500" b="1" kern="1200" dirty="0">
            <a:latin typeface="+mj-lt"/>
          </a:endParaRPr>
        </a:p>
      </dsp:txBody>
      <dsp:txXfrm>
        <a:off x="3339628" y="239638"/>
        <a:ext cx="2464742" cy="1225599"/>
      </dsp:txXfrm>
    </dsp:sp>
    <dsp:sp modelId="{EF85C5AA-4206-48A0-ADC7-D2495757178B}">
      <dsp:nvSpPr>
        <dsp:cNvPr id="0" name=""/>
        <dsp:cNvSpPr/>
      </dsp:nvSpPr>
      <dsp:spPr>
        <a:xfrm>
          <a:off x="5832743" y="774901"/>
          <a:ext cx="2042666" cy="59611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latin typeface="+mj-lt"/>
            </a:rPr>
            <a:t>2.1 Инновационный центр</a:t>
          </a:r>
          <a:endParaRPr lang="ru-RU" sz="1500" kern="1200" dirty="0">
            <a:latin typeface="+mj-lt"/>
          </a:endParaRPr>
        </a:p>
      </dsp:txBody>
      <dsp:txXfrm>
        <a:off x="5832743" y="774901"/>
        <a:ext cx="2042666" cy="596119"/>
      </dsp:txXfrm>
    </dsp:sp>
    <dsp:sp modelId="{D218E959-39B6-4A69-B241-A1B89F25DC72}">
      <dsp:nvSpPr>
        <dsp:cNvPr id="0" name=""/>
        <dsp:cNvSpPr/>
      </dsp:nvSpPr>
      <dsp:spPr>
        <a:xfrm>
          <a:off x="1965793" y="1927659"/>
          <a:ext cx="2705306" cy="12255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3. </a:t>
          </a:r>
          <a:r>
            <a:rPr lang="ru-RU" sz="1500" b="1" kern="1200" dirty="0" smtClean="0">
              <a:latin typeface="+mj-lt"/>
            </a:rPr>
            <a:t>Белорусский фонд финансовой поддержки предпринимателей</a:t>
          </a:r>
          <a:endParaRPr lang="ru-RU" sz="1500" b="1" kern="1200" dirty="0">
            <a:latin typeface="+mj-lt"/>
          </a:endParaRPr>
        </a:p>
      </dsp:txBody>
      <dsp:txXfrm>
        <a:off x="1965793" y="1927659"/>
        <a:ext cx="2705306" cy="1225599"/>
      </dsp:txXfrm>
    </dsp:sp>
    <dsp:sp modelId="{CCB054D9-B9E8-43B0-8168-E7D96BE9A3FB}">
      <dsp:nvSpPr>
        <dsp:cNvPr id="0" name=""/>
        <dsp:cNvSpPr/>
      </dsp:nvSpPr>
      <dsp:spPr>
        <a:xfrm>
          <a:off x="2492576" y="3563032"/>
          <a:ext cx="2443539" cy="18866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i="0" kern="1200" dirty="0" smtClean="0"/>
            <a:t>5</a:t>
          </a:r>
          <a:r>
            <a:rPr lang="ru-RU" sz="1500" b="1" i="0" kern="1200" dirty="0" smtClean="0">
              <a:latin typeface="+mj-lt"/>
            </a:rPr>
            <a:t>. Торгово-промышленные палаты </a:t>
          </a:r>
          <a:endParaRPr lang="ru-RU" sz="1500" b="1" i="0" kern="1200" dirty="0">
            <a:latin typeface="+mj-lt"/>
          </a:endParaRPr>
        </a:p>
      </dsp:txBody>
      <dsp:txXfrm>
        <a:off x="2492576" y="3563032"/>
        <a:ext cx="2443539" cy="1886675"/>
      </dsp:txXfrm>
    </dsp:sp>
    <dsp:sp modelId="{A89D2DB7-F1DD-4893-BBAB-93708FD4DCA4}">
      <dsp:nvSpPr>
        <dsp:cNvPr id="0" name=""/>
        <dsp:cNvSpPr/>
      </dsp:nvSpPr>
      <dsp:spPr>
        <a:xfrm>
          <a:off x="5681770" y="3766598"/>
          <a:ext cx="2856014" cy="16327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i="0" kern="1200" dirty="0" smtClean="0"/>
            <a:t>6</a:t>
          </a:r>
          <a:r>
            <a:rPr lang="ru-RU" sz="1500" b="1" i="0" kern="1200" dirty="0" smtClean="0">
              <a:latin typeface="+mj-lt"/>
            </a:rPr>
            <a:t>. Объединения в форме ассоциаций или союзов</a:t>
          </a:r>
          <a:endParaRPr lang="ru-RU" sz="1500" b="1" i="0" kern="1200" dirty="0">
            <a:latin typeface="+mj-lt"/>
          </a:endParaRPr>
        </a:p>
      </dsp:txBody>
      <dsp:txXfrm>
        <a:off x="5681770" y="3766598"/>
        <a:ext cx="2856014" cy="1632743"/>
      </dsp:txXfrm>
    </dsp:sp>
    <dsp:sp modelId="{26E7827E-279D-4A39-881D-4876FDCB97C0}">
      <dsp:nvSpPr>
        <dsp:cNvPr id="0" name=""/>
        <dsp:cNvSpPr/>
      </dsp:nvSpPr>
      <dsp:spPr>
        <a:xfrm>
          <a:off x="0" y="3683381"/>
          <a:ext cx="2396721" cy="17331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4</a:t>
          </a:r>
          <a:r>
            <a:rPr lang="ru-RU" sz="1500" b="1" kern="1200" dirty="0" smtClean="0">
              <a:latin typeface="+mj-lt"/>
            </a:rPr>
            <a:t>. Общества взаимного кредитования</a:t>
          </a:r>
          <a:endParaRPr lang="ru-RU" sz="1500" b="1" kern="1200" dirty="0">
            <a:latin typeface="+mj-lt"/>
          </a:endParaRPr>
        </a:p>
      </dsp:txBody>
      <dsp:txXfrm>
        <a:off x="0" y="3683381"/>
        <a:ext cx="2396721" cy="17331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F8098-DCCF-4338-95A2-D76F1B283FDB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A1ED0-02AB-4528-8050-4F1A05C15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657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A1ED0-02AB-4528-8050-4F1A05C15DE6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192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A1ED0-02AB-4528-8050-4F1A05C15DE6}" type="slidenum">
              <a:rPr lang="ru-RU" smtClean="0">
                <a:solidFill>
                  <a:prstClr val="black"/>
                </a:solidFill>
              </a:rPr>
              <a:pPr/>
              <a:t>58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21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05A4-4A38-4AB7-8F6C-D5793C79A53B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60018CA-232B-464F-9A8B-4366038710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05A4-4A38-4AB7-8F6C-D5793C79A53B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18CA-232B-464F-9A8B-4366038710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05A4-4A38-4AB7-8F6C-D5793C79A53B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18CA-232B-464F-9A8B-4366038710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05A4-4A38-4AB7-8F6C-D5793C79A53B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60018CA-232B-464F-9A8B-4366038710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05A4-4A38-4AB7-8F6C-D5793C79A53B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18CA-232B-464F-9A8B-4366038710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05A4-4A38-4AB7-8F6C-D5793C79A53B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18CA-232B-464F-9A8B-4366038710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05A4-4A38-4AB7-8F6C-D5793C79A53B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60018CA-232B-464F-9A8B-4366038710E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05A4-4A38-4AB7-8F6C-D5793C79A53B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18CA-232B-464F-9A8B-4366038710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05A4-4A38-4AB7-8F6C-D5793C79A53B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18CA-232B-464F-9A8B-4366038710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05A4-4A38-4AB7-8F6C-D5793C79A53B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18CA-232B-464F-9A8B-4366038710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05A4-4A38-4AB7-8F6C-D5793C79A53B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18CA-232B-464F-9A8B-4366038710E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ACA05A4-4A38-4AB7-8F6C-D5793C79A53B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60018CA-232B-464F-9A8B-4366038710E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3"/>
            <a:ext cx="7560840" cy="5832647"/>
          </a:xfrm>
        </p:spPr>
        <p:txBody>
          <a:bodyPr>
            <a:noAutofit/>
          </a:bodyPr>
          <a:lstStyle/>
          <a:p>
            <a:pPr algn="ctr"/>
            <a:r>
              <a:rPr lang="ru-RU" sz="2800" b="1" u="sng" dirty="0" smtClean="0">
                <a:solidFill>
                  <a:srgbClr val="7030A0"/>
                </a:solidFill>
                <a:latin typeface="Arial Black" pitchFamily="34" charset="0"/>
              </a:rPr>
              <a:t>Дисциплина </a:t>
            </a:r>
            <a:br>
              <a:rPr lang="ru-RU" sz="2800" b="1" u="sng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2800" b="1" u="sng" dirty="0" smtClean="0">
                <a:solidFill>
                  <a:srgbClr val="7030A0"/>
                </a:solidFill>
                <a:latin typeface="Arial Black" pitchFamily="34" charset="0"/>
              </a:rPr>
              <a:t>«экономика малого бизнеса и предпринимательская деятельность»</a:t>
            </a:r>
            <a:br>
              <a:rPr lang="ru-RU" sz="2800" b="1" u="sng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2800" b="1" u="sng" dirty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ru-RU" sz="2800" b="1" u="sng" dirty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2800" b="1" u="sng" dirty="0" smtClean="0">
                <a:solidFill>
                  <a:srgbClr val="7030A0"/>
                </a:solidFill>
                <a:latin typeface="Arial Black" pitchFamily="34" charset="0"/>
              </a:rPr>
              <a:t>ТЕМА </a:t>
            </a:r>
            <a:r>
              <a:rPr lang="ru-RU" sz="2800" b="1" u="sng" dirty="0" smtClean="0">
                <a:solidFill>
                  <a:srgbClr val="7030A0"/>
                </a:solidFill>
                <a:latin typeface="Arial Black" pitchFamily="34" charset="0"/>
              </a:rPr>
              <a:t>10</a:t>
            </a:r>
            <a:r>
              <a:rPr lang="ru-RU" sz="2800" b="1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ru-RU" sz="2800" b="1" dirty="0" smtClean="0">
                <a:solidFill>
                  <a:srgbClr val="7030A0"/>
                </a:solidFill>
                <a:latin typeface="+mn-lt"/>
              </a:rPr>
            </a:br>
            <a:r>
              <a:rPr lang="ru-RU" sz="2800" b="1" dirty="0" smtClean="0">
                <a:solidFill>
                  <a:srgbClr val="7030A0"/>
                </a:solidFill>
                <a:latin typeface="Arial Black" pitchFamily="34" charset="0"/>
              </a:rPr>
              <a:t>Инфраструктура поддержки малого </a:t>
            </a:r>
            <a:r>
              <a:rPr lang="ru-RU" sz="2800" b="1" dirty="0" smtClean="0">
                <a:solidFill>
                  <a:srgbClr val="7030A0"/>
                </a:solidFill>
                <a:latin typeface="Arial Black" pitchFamily="34" charset="0"/>
              </a:rPr>
              <a:t>бизнеса</a:t>
            </a:r>
            <a:br>
              <a:rPr lang="ru-RU" sz="2800" b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2800" b="1" dirty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ru-RU" sz="2800" b="1" dirty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Arial Black" pitchFamily="34" charset="0"/>
              </a:rPr>
              <a:t>лектор: </a:t>
            </a:r>
            <a:r>
              <a:rPr lang="ru-RU" sz="2800" b="1" dirty="0" err="1" smtClean="0">
                <a:solidFill>
                  <a:srgbClr val="7030A0"/>
                </a:solidFill>
                <a:latin typeface="Arial Black" pitchFamily="34" charset="0"/>
              </a:rPr>
              <a:t>Арашкевич</a:t>
            </a:r>
            <a:r>
              <a:rPr lang="ru-RU" sz="2800" b="1" dirty="0" smtClean="0">
                <a:solidFill>
                  <a:srgbClr val="7030A0"/>
                </a:solidFill>
                <a:latin typeface="Arial Black" pitchFamily="34" charset="0"/>
              </a:rPr>
              <a:t>  </a:t>
            </a:r>
            <a:r>
              <a:rPr lang="ru-RU" sz="2800" b="1" dirty="0" err="1" smtClean="0">
                <a:solidFill>
                  <a:srgbClr val="7030A0"/>
                </a:solidFill>
                <a:latin typeface="Arial Black" pitchFamily="34" charset="0"/>
              </a:rPr>
              <a:t>ольга</a:t>
            </a:r>
            <a:r>
              <a:rPr lang="ru-RU" sz="2800" b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Arial Black" pitchFamily="34" charset="0"/>
              </a:rPr>
              <a:t>валерьевна</a:t>
            </a:r>
            <a:r>
              <a:rPr lang="ru-RU" sz="2800" b="1" dirty="0" smtClean="0">
                <a:solidFill>
                  <a:srgbClr val="7030A0"/>
                </a:solidFill>
                <a:latin typeface="Arial Black" pitchFamily="34" charset="0"/>
              </a:rPr>
              <a:t>, к.э.н.</a:t>
            </a:r>
            <a:br>
              <a:rPr lang="ru-RU" sz="2800" b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ru-RU" sz="2800" b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Arial Black" pitchFamily="34" charset="0"/>
              </a:rPr>
              <a:t>2015 год</a:t>
            </a:r>
            <a:endParaRPr lang="ru-RU" sz="2800" b="1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17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3610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</a:rPr>
              <a:t>Направления поддержки и развития малого предпринимательства: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6843544"/>
              </p:ext>
            </p:extLst>
          </p:nvPr>
        </p:nvGraphicFramePr>
        <p:xfrm>
          <a:off x="0" y="1124744"/>
          <a:ext cx="9144000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86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480720"/>
          </a:xfrm>
        </p:spPr>
        <p:txBody>
          <a:bodyPr>
            <a:normAutofit/>
          </a:bodyPr>
          <a:lstStyle/>
          <a:p>
            <a:pPr marL="0" indent="446088" algn="just">
              <a:buNone/>
            </a:pPr>
            <a:r>
              <a:rPr lang="ru-RU" sz="2800" b="1" dirty="0" smtClean="0">
                <a:solidFill>
                  <a:srgbClr val="7030A0"/>
                </a:solidFill>
                <a:ea typeface="+mj-ea"/>
                <a:cs typeface="+mj-cs"/>
              </a:rPr>
              <a:t>      1</a:t>
            </a:r>
            <a:r>
              <a:rPr lang="ru-RU" sz="28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. Центр </a:t>
            </a:r>
            <a:r>
              <a:rPr lang="ru-RU" sz="28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поддержки предпринимательства </a:t>
            </a:r>
            <a:r>
              <a:rPr lang="ru-RU" sz="1800" b="1" dirty="0">
                <a:solidFill>
                  <a:srgbClr val="7030A0"/>
                </a:solidFill>
                <a:ea typeface="+mj-ea"/>
                <a:cs typeface="+mj-cs"/>
              </a:rPr>
              <a:t>- </a:t>
            </a:r>
            <a:r>
              <a:rPr lang="ru-RU" sz="2400" b="1" dirty="0">
                <a:solidFill>
                  <a:srgbClr val="002060"/>
                </a:solidFill>
                <a:ea typeface="+mj-ea"/>
                <a:cs typeface="+mj-cs"/>
              </a:rPr>
              <a:t>организация, создаваемая на основе любых форм собственности в целях обеспечения экономической и организационной поддержки субъектов малого </a:t>
            </a:r>
            <a:r>
              <a:rPr lang="ru-RU" sz="2400" b="1" dirty="0" smtClean="0">
                <a:solidFill>
                  <a:srgbClr val="002060"/>
                </a:solidFill>
                <a:ea typeface="+mj-ea"/>
                <a:cs typeface="+mj-cs"/>
              </a:rPr>
              <a:t>предпринимательства</a:t>
            </a:r>
            <a:r>
              <a:rPr lang="ru-RU" sz="2400" b="1" dirty="0">
                <a:solidFill>
                  <a:srgbClr val="002060"/>
                </a:solidFill>
                <a:ea typeface="+mj-ea"/>
                <a:cs typeface="+mj-cs"/>
              </a:rPr>
              <a:t>. </a:t>
            </a:r>
            <a:br>
              <a:rPr lang="ru-RU" sz="2400" b="1" dirty="0">
                <a:solidFill>
                  <a:srgbClr val="002060"/>
                </a:solidFill>
                <a:ea typeface="+mj-ea"/>
                <a:cs typeface="+mj-cs"/>
              </a:rPr>
            </a:br>
            <a:endParaRPr lang="ru-RU" sz="2400" b="1" dirty="0" smtClean="0">
              <a:solidFill>
                <a:srgbClr val="002060"/>
              </a:solidFill>
              <a:ea typeface="+mj-ea"/>
              <a:cs typeface="+mj-cs"/>
            </a:endParaRPr>
          </a:p>
          <a:p>
            <a:pPr marL="0" indent="446088">
              <a:buNone/>
            </a:pPr>
            <a:r>
              <a:rPr lang="ru-RU" sz="2800" b="1" dirty="0" smtClean="0">
                <a:solidFill>
                  <a:srgbClr val="7030A0"/>
                </a:solidFill>
                <a:ea typeface="+mj-ea"/>
                <a:cs typeface="+mj-cs"/>
              </a:rPr>
              <a:t>Правовое регулирование: </a:t>
            </a:r>
          </a:p>
          <a:p>
            <a:pPr marL="0" indent="446088" algn="just">
              <a:buNone/>
            </a:pPr>
            <a:r>
              <a:rPr lang="ru-RU" sz="2800" b="1" dirty="0" smtClean="0">
                <a:solidFill>
                  <a:srgbClr val="002060"/>
                </a:solidFill>
                <a:ea typeface="+mj-ea"/>
                <a:cs typeface="+mj-cs"/>
              </a:rPr>
              <a:t>-</a:t>
            </a:r>
            <a:r>
              <a:rPr lang="ru-RU" sz="2800" b="1" dirty="0" smtClean="0">
                <a:solidFill>
                  <a:srgbClr val="7030A0"/>
                </a:solidFill>
                <a:ea typeface="+mj-ea"/>
                <a:cs typeface="+mj-cs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ea typeface="+mj-ea"/>
                <a:cs typeface="+mj-cs"/>
              </a:rPr>
              <a:t>Постановление Совета Министров Республики Беларусь от 30.12.2010 года № 1911 О мерах по реализации Закона Республики Беларусь «О поддержке малого и среднего предпринимательства».</a:t>
            </a:r>
          </a:p>
          <a:p>
            <a:pPr marL="0" indent="446088" algn="just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- </a:t>
            </a:r>
            <a:r>
              <a:rPr lang="ru-RU" sz="2400" b="1" dirty="0" smtClean="0">
                <a:solidFill>
                  <a:srgbClr val="002060"/>
                </a:solidFill>
                <a:ea typeface="Calibri"/>
              </a:rPr>
              <a:t>Положение </a:t>
            </a:r>
            <a:r>
              <a:rPr lang="ru-RU" sz="2400" b="1" dirty="0">
                <a:solidFill>
                  <a:srgbClr val="002060"/>
                </a:solidFill>
                <a:ea typeface="Calibri"/>
              </a:rPr>
              <a:t>о центрах поддержки </a:t>
            </a:r>
            <a:r>
              <a:rPr lang="ru-RU" sz="2400" b="1" dirty="0" smtClean="0">
                <a:solidFill>
                  <a:srgbClr val="002060"/>
                </a:solidFill>
                <a:ea typeface="Calibri"/>
              </a:rPr>
              <a:t>предпринимательства, разработанное в соответствии с </a:t>
            </a:r>
            <a:r>
              <a:rPr lang="ru-RU" sz="2400" b="1" dirty="0" smtClean="0">
                <a:solidFill>
                  <a:srgbClr val="002060"/>
                </a:solidFill>
              </a:rPr>
              <a:t>Законом </a:t>
            </a:r>
            <a:r>
              <a:rPr lang="ru-RU" sz="2400" b="1" dirty="0">
                <a:solidFill>
                  <a:srgbClr val="002060"/>
                </a:solidFill>
              </a:rPr>
              <a:t>Республики Беларусь от 1 июля 2010 года № 148-З «</a:t>
            </a:r>
            <a:r>
              <a:rPr lang="ru-RU" sz="2400" b="1" dirty="0" smtClean="0">
                <a:solidFill>
                  <a:srgbClr val="002060"/>
                </a:solidFill>
              </a:rPr>
              <a:t>О </a:t>
            </a:r>
            <a:r>
              <a:rPr lang="ru-RU" sz="2400" b="1" dirty="0">
                <a:solidFill>
                  <a:srgbClr val="002060"/>
                </a:solidFill>
              </a:rPr>
              <a:t>поддержке малого и среднего </a:t>
            </a:r>
            <a:r>
              <a:rPr lang="ru-RU" sz="2400" b="1" dirty="0" smtClean="0">
                <a:solidFill>
                  <a:srgbClr val="002060"/>
                </a:solidFill>
              </a:rPr>
              <a:t>предпринимательства»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28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6476648"/>
              </p:ext>
            </p:extLst>
          </p:nvPr>
        </p:nvGraphicFramePr>
        <p:xfrm>
          <a:off x="179512" y="188640"/>
          <a:ext cx="8856984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157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936104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solidFill>
                  <a:srgbClr val="7030A0"/>
                </a:solidFill>
                <a:cs typeface="Times New Roman" pitchFamily="18" charset="0"/>
              </a:rPr>
              <a:t>Центры поддержки Гомельской области на март 2015 года</a:t>
            </a:r>
            <a:endParaRPr lang="ru-RU" sz="2600" b="1" dirty="0">
              <a:solidFill>
                <a:srgbClr val="7030A0"/>
              </a:solidFill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3604188"/>
              </p:ext>
            </p:extLst>
          </p:nvPr>
        </p:nvGraphicFramePr>
        <p:xfrm>
          <a:off x="0" y="1268760"/>
          <a:ext cx="9144000" cy="5887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49700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Название центра поддержки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Место расположения</a:t>
                      </a:r>
                      <a:endParaRPr lang="ru-RU" sz="2400" dirty="0"/>
                    </a:p>
                  </a:txBody>
                  <a:tcPr/>
                </a:tc>
              </a:tr>
              <a:tr h="581528">
                <a:tc>
                  <a:txBody>
                    <a:bodyPr/>
                    <a:lstStyle/>
                    <a:p>
                      <a:pPr marL="36195" marR="361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ООО «Бизнес центр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»</a:t>
                      </a:r>
                    </a:p>
                    <a:p>
                      <a:pPr marL="36195" marR="361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г. Мозырь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872291">
                <a:tc>
                  <a:txBody>
                    <a:bodyPr/>
                    <a:lstStyle/>
                    <a:p>
                      <a:pPr marL="36195" marR="361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ЗАО «Гомельское региональное агентство экономического развития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»</a:t>
                      </a:r>
                    </a:p>
                    <a:p>
                      <a:pPr marL="36195" marR="361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+mn-lt"/>
                          <a:cs typeface="Times New Roman" pitchFamily="18" charset="0"/>
                        </a:rPr>
                        <a:t>Г. Гомель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3796">
                <a:tc>
                  <a:txBody>
                    <a:bodyPr/>
                    <a:lstStyle/>
                    <a:p>
                      <a:pPr marL="36195" marR="361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ОДО «Лион»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г. Рогачев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872291">
                <a:tc>
                  <a:txBody>
                    <a:bodyPr/>
                    <a:lstStyle/>
                    <a:p>
                      <a:pPr marL="36195" marR="361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КУП «Гомельский областной информационно-методический центр» </a:t>
                      </a: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36195" marR="361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г. Гомель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872291">
                <a:tc>
                  <a:txBody>
                    <a:bodyPr/>
                    <a:lstStyle/>
                    <a:p>
                      <a:pPr marL="36195" marR="361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РУП «Центр научно-технической и деловой информации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»</a:t>
                      </a:r>
                    </a:p>
                    <a:p>
                      <a:pPr marL="36195" marR="361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г. Гомель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596421">
                <a:tc>
                  <a:txBody>
                    <a:bodyPr/>
                    <a:lstStyle/>
                    <a:p>
                      <a:pPr marL="36195" marR="361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ООО «Светлогорский деловой партнёр»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г. Светлогорск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1017628">
                <a:tc>
                  <a:txBody>
                    <a:bodyPr/>
                    <a:lstStyle/>
                    <a:p>
                      <a:pPr marL="36195" marR="361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ООО «Центр развития бизнеса»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г. Калинковичи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222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1052736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>
                <a:solidFill>
                  <a:srgbClr val="7030A0"/>
                </a:solidFill>
                <a:ea typeface="+mn-ea"/>
                <a:cs typeface="+mn-cs"/>
              </a:rPr>
              <a:t>Центр поддержки предпринимательства</a:t>
            </a:r>
            <a:endParaRPr lang="ru-RU" sz="2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9930344"/>
              </p:ext>
            </p:extLst>
          </p:nvPr>
        </p:nvGraphicFramePr>
        <p:xfrm>
          <a:off x="0" y="1052736"/>
          <a:ext cx="9180512" cy="5805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1040"/>
                <a:gridCol w="4669472"/>
              </a:tblGrid>
              <a:tr h="45816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Условие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Направления деятельности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5347097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j-lt"/>
                        </a:rPr>
                        <a:t>Цели и предмет деятельности, определенные в учредительных документах организации, претендующей на регистрацию в качестве центра (базового центра), должны соответствовать основным задачам и направлениям деятельности центра. 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Times New Roman"/>
                        <a:buChar char="−"/>
                      </a:pPr>
                      <a:r>
                        <a:rPr lang="ru-RU" sz="19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/>
                        </a:rPr>
                        <a:t> формирование информационных баз данных по вопросам предпринимательства;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/>
                        <a:buChar char="−"/>
                      </a:pPr>
                      <a:endParaRPr lang="ru-RU" sz="19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/>
                        <a:buChar char="−"/>
                      </a:pPr>
                      <a:r>
                        <a:rPr lang="ru-RU" sz="19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/>
                        </a:rPr>
                        <a:t> оказание консалтинговых услуг субъектам малого предпринимательства;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/>
                        <a:buChar char="−"/>
                      </a:pPr>
                      <a:endParaRPr lang="ru-RU" sz="19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/>
                        <a:buChar char="−"/>
                      </a:pPr>
                      <a:r>
                        <a:rPr lang="ru-RU" sz="19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/>
                        </a:rPr>
                        <a:t> проведение маркетинговых исследований;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/>
                        <a:buChar char="−"/>
                      </a:pPr>
                      <a:endParaRPr lang="ru-RU" sz="19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/>
                        <a:buChar char="−"/>
                      </a:pPr>
                      <a:r>
                        <a:rPr lang="ru-RU" sz="19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/>
                        </a:rPr>
                        <a:t> содействие в подготовке и переподготовке кадров малого предпринимательства;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/>
                        <a:buChar char="−"/>
                      </a:pPr>
                      <a:endParaRPr lang="ru-RU" sz="20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Times New Roman"/>
                        <a:buChar char="−"/>
                      </a:pPr>
                      <a:r>
                        <a:rPr lang="ru-RU" sz="19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/>
                        </a:rPr>
                        <a:t> иная деятельность, направленная на реализацию задач центра и не запрещенная законодательством.</a:t>
                      </a:r>
                    </a:p>
                    <a:p>
                      <a:pPr algn="just"/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81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7030A0"/>
                </a:solidFill>
                <a:latin typeface="Times New Roman"/>
                <a:ea typeface="+mn-ea"/>
                <a:cs typeface="+mn-cs"/>
              </a:rPr>
              <a:t>Центр поддержки предпринимательства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9863336"/>
              </p:ext>
            </p:extLst>
          </p:nvPr>
        </p:nvGraphicFramePr>
        <p:xfrm>
          <a:off x="73740" y="0"/>
          <a:ext cx="9144002" cy="7040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8260"/>
                <a:gridCol w="4645742"/>
              </a:tblGrid>
              <a:tr h="62068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Льготы и преимущества</a:t>
                      </a:r>
                      <a:endParaRPr lang="ru-RU" sz="20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Недостатки</a:t>
                      </a:r>
                      <a:endParaRPr lang="ru-RU" sz="20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64196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/>
                        </a:rPr>
                        <a:t>1.Применение понижающих коэффициентов (0,5) к ставкам арендной платы за площади, арендуемые центрами поддержки предпринимательства.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/>
                        </a:rPr>
                        <a:t>2. Возможность получения государственной финансовой поддержки за счет средств, предусмотренных в программах государственной поддержки малого предпринимательства.</a:t>
                      </a:r>
                    </a:p>
                    <a:p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/>
                        </a:rPr>
                        <a:t>В силу того что центры поддержки предпринимательства создаются при содействии Белорусского фонда финансовой поддержки предпринимателей, республиканских органов государственного управления, местных исполнительных и распорядительных органов, перечень документов для присвоения статуса центра включает заключение местного исполнительного и распорядительного органа о целесообразности регистрации организации в качестве центра (базового центра).</a:t>
                      </a:r>
                    </a:p>
                    <a:p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6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9036496" cy="6480720"/>
          </a:xfrm>
        </p:spPr>
        <p:txBody>
          <a:bodyPr>
            <a:normAutofit lnSpcReduction="10000"/>
          </a:bodyPr>
          <a:lstStyle/>
          <a:p>
            <a:pPr marL="0" indent="442913" algn="just"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+mj-lt"/>
              </a:rPr>
              <a:t>2. Инкубатор </a:t>
            </a:r>
            <a:r>
              <a:rPr lang="ru-RU" sz="2800" b="1" dirty="0">
                <a:solidFill>
                  <a:srgbClr val="7030A0"/>
                </a:solidFill>
                <a:latin typeface="+mj-lt"/>
              </a:rPr>
              <a:t>малого предпринимательства </a:t>
            </a:r>
            <a:r>
              <a:rPr lang="ru-RU" sz="1800" b="1" dirty="0">
                <a:solidFill>
                  <a:srgbClr val="002060"/>
                </a:solidFill>
              </a:rPr>
              <a:t>- </a:t>
            </a:r>
            <a:r>
              <a:rPr lang="ru-RU" sz="2400" b="1" dirty="0">
                <a:solidFill>
                  <a:srgbClr val="002060"/>
                </a:solidFill>
              </a:rPr>
              <a:t>организация, которая создается на основе любых форм собственности и предоставляет на определенных условиях и на определенное время специально оборудованные под офисы и </a:t>
            </a:r>
            <a:r>
              <a:rPr lang="ru-RU" sz="2400" b="1" dirty="0" smtClean="0">
                <a:solidFill>
                  <a:srgbClr val="002060"/>
                </a:solidFill>
              </a:rPr>
              <a:t>производство, </a:t>
            </a:r>
            <a:r>
              <a:rPr lang="ru-RU" sz="2400" b="1" dirty="0">
                <a:solidFill>
                  <a:srgbClr val="002060"/>
                </a:solidFill>
              </a:rPr>
              <a:t>помещения субъектам малого предпринимательства, начинающим свою деятельность, в целях оказания им помощи в постепенном налаживании и развитии своего дела и приобретения ими финансовой самостоятельности.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marL="0" lvl="0" indent="446088">
              <a:buNone/>
            </a:pPr>
            <a:r>
              <a:rPr lang="ru-RU" sz="2800" b="1" dirty="0">
                <a:solidFill>
                  <a:srgbClr val="7030A0"/>
                </a:solidFill>
                <a:latin typeface="+mj-lt"/>
              </a:rPr>
              <a:t>Правовое регулирование: </a:t>
            </a:r>
          </a:p>
          <a:p>
            <a:pPr marL="0" lvl="0" indent="265113" algn="just"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</a:rPr>
              <a:t>  Постановление </a:t>
            </a:r>
            <a:r>
              <a:rPr lang="ru-RU" sz="2400" b="1" dirty="0">
                <a:solidFill>
                  <a:srgbClr val="002060"/>
                </a:solidFill>
              </a:rPr>
              <a:t>Совета Министров Республики Беларусь от 30.12.2010 года № 1911 О мерах по реализации Закона Республики Беларусь «О поддержке малого и среднего предпринимательства</a:t>
            </a:r>
            <a:r>
              <a:rPr lang="ru-RU" sz="2400" b="1" dirty="0" smtClean="0">
                <a:solidFill>
                  <a:srgbClr val="002060"/>
                </a:solidFill>
              </a:rPr>
              <a:t>».</a:t>
            </a:r>
          </a:p>
          <a:p>
            <a:pPr marL="0" lvl="0" indent="0" algn="just">
              <a:buNone/>
            </a:pPr>
            <a:r>
              <a:rPr lang="ru-RU" sz="2400" dirty="0" smtClean="0">
                <a:ea typeface="Calibri"/>
              </a:rPr>
              <a:t>- </a:t>
            </a:r>
            <a:r>
              <a:rPr lang="ru-RU" sz="2400" b="1" dirty="0" smtClean="0">
                <a:solidFill>
                  <a:srgbClr val="002060"/>
                </a:solidFill>
                <a:ea typeface="Calibri"/>
              </a:rPr>
              <a:t>Положение </a:t>
            </a:r>
            <a:r>
              <a:rPr lang="ru-RU" sz="2400" b="1" dirty="0">
                <a:solidFill>
                  <a:srgbClr val="002060"/>
                </a:solidFill>
                <a:ea typeface="Calibri"/>
              </a:rPr>
              <a:t>об инкубаторах малого </a:t>
            </a:r>
            <a:r>
              <a:rPr lang="ru-RU" sz="2400" b="1" dirty="0" smtClean="0">
                <a:solidFill>
                  <a:srgbClr val="002060"/>
                </a:solidFill>
                <a:ea typeface="Calibri"/>
              </a:rPr>
              <a:t>предпринимательства, разработанное в соответствии с </a:t>
            </a:r>
            <a:r>
              <a:rPr lang="ru-RU" sz="2400" b="1" dirty="0">
                <a:solidFill>
                  <a:srgbClr val="002060"/>
                </a:solidFill>
              </a:rPr>
              <a:t>Законом   Республики Беларусь от 1 июля 2010 года № 148-З «О поддержке малого и среднего предпринимательства»</a:t>
            </a:r>
          </a:p>
          <a:p>
            <a:pPr lvl="0" algn="just">
              <a:buFontTx/>
              <a:buChar char="-"/>
            </a:pPr>
            <a:endParaRPr lang="ru-RU" sz="2400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1482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936104"/>
          </a:xfrm>
        </p:spPr>
        <p:txBody>
          <a:bodyPr/>
          <a:lstStyle/>
          <a:p>
            <a:pPr algn="ctr"/>
            <a:r>
              <a:rPr lang="ru-RU" sz="2600" b="1" dirty="0">
                <a:solidFill>
                  <a:srgbClr val="7030A0"/>
                </a:solidFill>
              </a:rPr>
              <a:t>Инкубаторы малого предпринимательства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4530680"/>
              </p:ext>
            </p:extLst>
          </p:nvPr>
        </p:nvGraphicFramePr>
        <p:xfrm>
          <a:off x="0" y="987918"/>
          <a:ext cx="9144000" cy="6428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4655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Franklin Gothic Medium"/>
                          <a:ea typeface="+mn-ea"/>
                          <a:cs typeface="+mn-cs"/>
                        </a:rPr>
                        <a:t>Условия </a:t>
                      </a:r>
                      <a:endParaRPr lang="ru-RU" sz="2400" dirty="0"/>
                    </a:p>
                  </a:txBody>
                  <a:tcPr/>
                </a:tc>
              </a:tr>
              <a:tr h="130134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+mj-lt"/>
                          <a:ea typeface="Times New Roman"/>
                          <a:cs typeface="+mn-cs"/>
                        </a:rPr>
                        <a:t> Цель деятельности юридического лица - создание благоприятной среды для развития и поддержки субъектов малого предпринимательства посредством обеспечения организационно-экономических условий, стимулирующих их деятельность.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>
                        <a:latin typeface="+mj-lt"/>
                      </a:endParaRPr>
                    </a:p>
                  </a:txBody>
                  <a:tcPr/>
                </a:tc>
              </a:tr>
              <a:tr h="76147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4013" algn="l"/>
                        </a:tabLst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+mj-lt"/>
                          <a:ea typeface="Times New Roman"/>
                          <a:cs typeface="+mn-cs"/>
                        </a:rPr>
                        <a:t>2. Виды деятельности юридического лица должны позволять выполнять функции инкубатора.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4013" algn="l"/>
                        </a:tabLst>
                        <a:defRPr/>
                      </a:pPr>
                      <a:endParaRPr lang="ru-RU" sz="2000" b="1" dirty="0">
                        <a:latin typeface="+mj-lt"/>
                      </a:endParaRPr>
                    </a:p>
                  </a:txBody>
                  <a:tcPr/>
                </a:tc>
              </a:tr>
              <a:tr h="171905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+mj-lt"/>
                          <a:ea typeface="Times New Roman"/>
                          <a:cs typeface="+mn-cs"/>
                        </a:rPr>
                        <a:t>3. Юридическое лицо должно иметь офисные, производственные площади, офисное оборудование и иное движимое и недвижимое имущество на праве собственности, хозяйственного ведения или оперативного управления, аренды, безвозмездного пользования.</a:t>
                      </a:r>
                    </a:p>
                    <a:p>
                      <a:endParaRPr lang="ru-RU" sz="2000" dirty="0">
                        <a:latin typeface="+mj-lt"/>
                      </a:endParaRPr>
                    </a:p>
                  </a:txBody>
                  <a:tcPr/>
                </a:tc>
              </a:tr>
              <a:tr h="162262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+mj-lt"/>
                          <a:ea typeface="Times New Roman"/>
                          <a:cs typeface="+mn-cs"/>
                        </a:rPr>
                        <a:t>4. В штате юридического лица должны состоять специалисты (не менее 3), квалификация которых позволяет обеспечить выполнение основных задач инкубатора.</a:t>
                      </a: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Times New Roman"/>
                        <a:cs typeface="+mn-cs"/>
                      </a:endParaRPr>
                    </a:p>
                    <a:p>
                      <a:endParaRPr lang="ru-RU" sz="20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63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463295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5387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Franklin Gothic Medium"/>
                          <a:ea typeface="+mn-ea"/>
                          <a:cs typeface="+mn-cs"/>
                        </a:rPr>
                        <a:t>Направления деятельности</a:t>
                      </a:r>
                      <a:endParaRPr lang="ru-RU" dirty="0"/>
                    </a:p>
                  </a:txBody>
                  <a:tcPr/>
                </a:tc>
              </a:tr>
              <a:tr h="2104217">
                <a:tc>
                  <a:txBody>
                    <a:bodyPr/>
                    <a:lstStyle/>
                    <a:p>
                      <a:pPr marL="0" marR="0" lvl="0" indent="53022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+mj-lt"/>
                          <a:ea typeface="Times New Roman"/>
                          <a:cs typeface="+mn-cs"/>
                        </a:rPr>
                        <a:t>предоставление в аренду специально оборудованных под офисы и производство помещений субъектам малого предпринимательства, начинающим свою деятельность;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Times New Roman"/>
                        <a:cs typeface="+mn-cs"/>
                      </a:endParaRPr>
                    </a:p>
                    <a:p>
                      <a:pPr marL="0" marR="0" lvl="0" indent="35401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+mj-lt"/>
                          <a:ea typeface="Times New Roman"/>
                          <a:cs typeface="+mn-cs"/>
                        </a:rPr>
                        <a:t>- предоставление в аренду (долевое использование) офисного оборудования и иного движимого и недвижимого имущества;</a:t>
                      </a:r>
                      <a:endParaRPr lang="ru-RU" sz="2000" dirty="0"/>
                    </a:p>
                  </a:txBody>
                  <a:tcPr/>
                </a:tc>
              </a:tr>
              <a:tr h="4215021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+mj-lt"/>
                          <a:ea typeface="Times New Roman"/>
                          <a:cs typeface="+mn-cs"/>
                        </a:rPr>
                        <a:t>оценка и отбор предпринимательских проектов;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uLnTx/>
                        <a:uFillTx/>
                        <a:latin typeface="+mj-lt"/>
                        <a:ea typeface="Times New Roman"/>
                        <a:cs typeface="+mn-cs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+mj-lt"/>
                          <a:ea typeface="Times New Roman"/>
                          <a:cs typeface="+mn-cs"/>
                        </a:rPr>
                        <a:t>поиск партнеров, инвесторов и кредиторов;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uLnTx/>
                        <a:uFillTx/>
                        <a:latin typeface="+mj-lt"/>
                        <a:ea typeface="Times New Roman"/>
                        <a:cs typeface="+mn-cs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+mj-lt"/>
                          <a:ea typeface="Times New Roman"/>
                          <a:cs typeface="+mn-cs"/>
                        </a:rPr>
                        <a:t>проведение маркетинговых исследований;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uLnTx/>
                        <a:uFillTx/>
                        <a:latin typeface="+mj-lt"/>
                        <a:ea typeface="Times New Roman"/>
                        <a:cs typeface="+mn-cs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+mj-lt"/>
                          <a:ea typeface="Times New Roman"/>
                          <a:cs typeface="+mn-cs"/>
                        </a:rPr>
                        <a:t> оказание консалтинговых услуг;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uLnTx/>
                        <a:uFillTx/>
                        <a:latin typeface="+mj-lt"/>
                        <a:ea typeface="Times New Roman"/>
                        <a:cs typeface="+mn-cs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+mj-lt"/>
                          <a:ea typeface="Times New Roman"/>
                          <a:cs typeface="+mn-cs"/>
                        </a:rPr>
                        <a:t>содействие внедрению современных технологий;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uLnTx/>
                        <a:uFillTx/>
                        <a:latin typeface="+mj-lt"/>
                        <a:ea typeface="Times New Roman"/>
                        <a:cs typeface="+mn-cs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+mj-lt"/>
                          <a:ea typeface="Times New Roman"/>
                          <a:cs typeface="+mn-cs"/>
                        </a:rPr>
                        <a:t>укрепление связей научно-исследовательских и учебных учреждений с промышленностью, включая финансовую помощь.</a:t>
                      </a: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Times New Roman"/>
                        <a:cs typeface="+mn-cs"/>
                      </a:endParaRPr>
                    </a:p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24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9786112"/>
              </p:ext>
            </p:extLst>
          </p:nvPr>
        </p:nvGraphicFramePr>
        <p:xfrm>
          <a:off x="0" y="1"/>
          <a:ext cx="9144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44326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Льготы и преимущества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Недостатки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4147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/>
                      </a:pPr>
                      <a:r>
                        <a:rPr lang="ru-RU" sz="1800" b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</a:rPr>
                        <a:t>1.Инкубатор осуществляет комплексное обслуживание субъектов малого предпринимательства, включающее решение вопроса об аренде офисных и производственных помещений и оказании ряда услуг 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/>
                      </a:pPr>
                      <a:r>
                        <a:rPr lang="ru-RU" sz="1800" b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</a:rPr>
                        <a:t>2. Возможность принимать долевое участие в создании и деятельности юридических лиц - субъектов малого предпринимательства, обеспечивающих развитие инфраструктуры малого предпринимательства.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/>
                      </a:pPr>
                      <a:r>
                        <a:rPr lang="ru-RU" sz="1800" b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</a:rPr>
                        <a:t>3. Применение понижающих коэффициентов (0,5) к ставкам арендной платы за площади, арендуемые инкубаторами малого предпринимательства.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/>
                      </a:pPr>
                      <a:r>
                        <a:rPr lang="ru-RU" sz="1800" b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</a:rPr>
                        <a:t>4.</a:t>
                      </a:r>
                      <a:r>
                        <a:rPr lang="ru-RU" sz="1800" b="0" baseline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</a:rPr>
                        <a:t>Возможность получения государственной финансовой поддержки за счет средств, предусмотренных в программах государственной поддержки малого предпринимательства.</a:t>
                      </a:r>
                    </a:p>
                    <a:p>
                      <a:endParaRPr lang="ru-RU" b="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Times New Roman"/>
                        </a:rPr>
                        <a:t>Перечень документов для присвоения статуса инкубатора включает заключение облисполкома (Минского горисполкома) о возможности присвоения статуса инкубатора юридическому лицу.</a:t>
                      </a:r>
                    </a:p>
                    <a:p>
                      <a:endParaRPr lang="ru-RU" b="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83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76673"/>
            <a:ext cx="9252520" cy="1512167"/>
          </a:xfrm>
        </p:spPr>
        <p:txBody>
          <a:bodyPr>
            <a:normAutofit fontScale="90000"/>
          </a:bodyPr>
          <a:lstStyle/>
          <a:p>
            <a:r>
              <a:rPr lang="ru-RU" sz="3600" b="1" u="sng" dirty="0" smtClean="0">
                <a:solidFill>
                  <a:srgbClr val="7030A0"/>
                </a:solidFill>
                <a:latin typeface="Arial Black" pitchFamily="34" charset="0"/>
              </a:rPr>
              <a:t>ТЕМА 10</a:t>
            </a:r>
            <a:r>
              <a:rPr lang="ru-RU" b="1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+mn-lt"/>
              </a:rPr>
            </a:br>
            <a:r>
              <a:rPr lang="ru-RU" b="1" dirty="0" smtClean="0">
                <a:solidFill>
                  <a:srgbClr val="7030A0"/>
                </a:solidFill>
                <a:latin typeface="Arial Black" pitchFamily="34" charset="0"/>
              </a:rPr>
              <a:t>Инфраструктура поддержки малого бизнеса</a:t>
            </a:r>
            <a:endParaRPr lang="ru-RU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2060848"/>
            <a:ext cx="9036496" cy="4680520"/>
          </a:xfrm>
        </p:spPr>
        <p:txBody>
          <a:bodyPr>
            <a:normAutofit/>
          </a:bodyPr>
          <a:lstStyle/>
          <a:p>
            <a:pPr indent="530225" algn="just"/>
            <a:r>
              <a:rPr lang="ru-RU" sz="2600" b="1" dirty="0" smtClean="0">
                <a:solidFill>
                  <a:srgbClr val="002060"/>
                </a:solidFill>
                <a:latin typeface="+mj-lt"/>
              </a:rPr>
              <a:t>1. Сущность</a:t>
            </a:r>
            <a:r>
              <a:rPr lang="ru-RU" sz="2600" b="1" dirty="0">
                <a:solidFill>
                  <a:srgbClr val="002060"/>
                </a:solidFill>
                <a:latin typeface="+mj-lt"/>
              </a:rPr>
              <a:t>, задачи и элементы инфраструктуры поддержки </a:t>
            </a:r>
            <a:r>
              <a:rPr lang="ru-RU" sz="2600" b="1" dirty="0" smtClean="0">
                <a:solidFill>
                  <a:srgbClr val="002060"/>
                </a:solidFill>
                <a:latin typeface="+mj-lt"/>
              </a:rPr>
              <a:t>малого бизнеса.</a:t>
            </a:r>
          </a:p>
          <a:p>
            <a:pPr algn="just"/>
            <a:endParaRPr lang="ru-RU" sz="2600" b="1" dirty="0">
              <a:solidFill>
                <a:srgbClr val="002060"/>
              </a:solidFill>
              <a:latin typeface="+mj-lt"/>
            </a:endParaRPr>
          </a:p>
          <a:p>
            <a:pPr indent="530225" algn="just"/>
            <a:r>
              <a:rPr lang="ru-RU" sz="2600" b="1" dirty="0">
                <a:solidFill>
                  <a:srgbClr val="002060"/>
                </a:solidFill>
                <a:latin typeface="+mj-lt"/>
              </a:rPr>
              <a:t>2. </a:t>
            </a:r>
            <a:r>
              <a:rPr lang="ru-RU" sz="2600" b="1" dirty="0" smtClean="0">
                <a:solidFill>
                  <a:srgbClr val="002060"/>
                </a:solidFill>
                <a:latin typeface="Franklin Gothic Medium"/>
              </a:rPr>
              <a:t>Инфраструктура </a:t>
            </a:r>
            <a:r>
              <a:rPr lang="ru-RU" sz="2600" b="1" dirty="0">
                <a:solidFill>
                  <a:srgbClr val="002060"/>
                </a:solidFill>
                <a:latin typeface="Franklin Gothic Medium"/>
              </a:rPr>
              <a:t>развития и поддержки малого бизнеса в Республике Беларусь</a:t>
            </a:r>
            <a:r>
              <a:rPr lang="ru-RU" sz="2600" b="1" dirty="0" smtClean="0">
                <a:solidFill>
                  <a:srgbClr val="002060"/>
                </a:solidFill>
                <a:latin typeface="Franklin Gothic Medium"/>
              </a:rPr>
              <a:t>.</a:t>
            </a:r>
          </a:p>
          <a:p>
            <a:pPr indent="530225" algn="just"/>
            <a:endParaRPr lang="ru-RU" sz="2600" b="1" dirty="0" smtClean="0">
              <a:solidFill>
                <a:srgbClr val="002060"/>
              </a:solidFill>
              <a:latin typeface="Franklin Gothic Medium"/>
            </a:endParaRPr>
          </a:p>
          <a:p>
            <a:pPr lvl="0" indent="530225" algn="just">
              <a:buClr>
                <a:srgbClr val="F0A22E"/>
              </a:buClr>
            </a:pPr>
            <a:r>
              <a:rPr lang="ru-RU" sz="2600" b="1" dirty="0" smtClean="0">
                <a:solidFill>
                  <a:srgbClr val="002060"/>
                </a:solidFill>
                <a:latin typeface="Franklin Gothic Medium"/>
              </a:rPr>
              <a:t>3. Банки </a:t>
            </a:r>
            <a:r>
              <a:rPr lang="ru-RU" sz="2600" b="1" dirty="0">
                <a:solidFill>
                  <a:srgbClr val="002060"/>
                </a:solidFill>
                <a:latin typeface="Franklin Gothic Medium"/>
              </a:rPr>
              <a:t>и биржи в системе инфраструктуры поддержки малого бизнеса.</a:t>
            </a:r>
          </a:p>
          <a:p>
            <a:pPr lvl="0" indent="530225" algn="just">
              <a:buClr>
                <a:srgbClr val="F0A22E"/>
              </a:buClr>
            </a:pPr>
            <a:endParaRPr lang="ru-RU" sz="2600" b="1" dirty="0">
              <a:solidFill>
                <a:srgbClr val="002060"/>
              </a:solidFill>
              <a:latin typeface="Franklin Gothic Medium"/>
            </a:endParaRPr>
          </a:p>
          <a:p>
            <a:pPr indent="530225" algn="just"/>
            <a:endParaRPr lang="ru-RU" sz="2600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475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6219" y="188640"/>
            <a:ext cx="8856984" cy="792088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solidFill>
                  <a:srgbClr val="7030A0"/>
                </a:solidFill>
                <a:effectLst/>
                <a:ea typeface="Times New Roman"/>
              </a:rPr>
              <a:t>Инкубаторы  </a:t>
            </a:r>
            <a:r>
              <a:rPr lang="ru-RU" sz="2600" b="1" dirty="0">
                <a:solidFill>
                  <a:srgbClr val="7030A0"/>
                </a:solidFill>
                <a:effectLst/>
                <a:ea typeface="Times New Roman"/>
              </a:rPr>
              <a:t>малого предпринимательства </a:t>
            </a:r>
            <a:r>
              <a:rPr lang="ru-RU" sz="2600" b="1" dirty="0" smtClean="0">
                <a:solidFill>
                  <a:srgbClr val="7030A0"/>
                </a:solidFill>
                <a:effectLst/>
                <a:ea typeface="Times New Roman"/>
              </a:rPr>
              <a:t> на март 2015 года</a:t>
            </a:r>
            <a:endParaRPr lang="ru-RU" sz="26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+mj-lt"/>
              <a:ea typeface="Times New Roman"/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+mj-lt"/>
                <a:ea typeface="Times New Roman"/>
              </a:rPr>
              <a:t>Частное </a:t>
            </a:r>
            <a:r>
              <a:rPr lang="ru-RU" sz="3600" b="1" dirty="0">
                <a:solidFill>
                  <a:srgbClr val="002060"/>
                </a:solidFill>
                <a:latin typeface="+mj-lt"/>
                <a:ea typeface="Times New Roman"/>
              </a:rPr>
              <a:t>консалтинговое унитарное предприятие </a:t>
            </a:r>
            <a:r>
              <a:rPr lang="ru-RU" sz="3600" b="1" dirty="0" smtClean="0">
                <a:solidFill>
                  <a:srgbClr val="002060"/>
                </a:solidFill>
                <a:latin typeface="+mj-lt"/>
                <a:ea typeface="Times New Roman"/>
              </a:rPr>
              <a:t>«</a:t>
            </a:r>
            <a:r>
              <a:rPr lang="ru-RU" sz="3600" b="1" dirty="0" err="1" smtClean="0">
                <a:solidFill>
                  <a:srgbClr val="002060"/>
                </a:solidFill>
                <a:latin typeface="+mj-lt"/>
                <a:ea typeface="Times New Roman"/>
              </a:rPr>
              <a:t>БелТрастинфо</a:t>
            </a:r>
            <a:r>
              <a:rPr lang="ru-RU" sz="3600" b="1" dirty="0" smtClean="0">
                <a:solidFill>
                  <a:srgbClr val="002060"/>
                </a:solidFill>
                <a:latin typeface="+mj-lt"/>
                <a:ea typeface="Times New Roman"/>
              </a:rPr>
              <a:t>», г. Гомель</a:t>
            </a:r>
            <a:endParaRPr lang="ru-RU" sz="3600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5208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1224136"/>
          </a:xfrm>
        </p:spPr>
        <p:txBody>
          <a:bodyPr>
            <a:noAutofit/>
          </a:bodyPr>
          <a:lstStyle/>
          <a:p>
            <a:pPr algn="ctr"/>
            <a:endParaRPr lang="ru-RU" sz="2600" b="1" dirty="0" smtClean="0">
              <a:solidFill>
                <a:srgbClr val="7030A0"/>
              </a:solidFill>
            </a:endParaRPr>
          </a:p>
          <a:p>
            <a:pPr algn="ctr"/>
            <a:endParaRPr lang="ru-RU" sz="2600" b="1" dirty="0">
              <a:solidFill>
                <a:srgbClr val="7030A0"/>
              </a:solidFill>
            </a:endParaRPr>
          </a:p>
          <a:p>
            <a:pPr algn="ctr"/>
            <a:endParaRPr lang="ru-RU" sz="2600" b="1" dirty="0" smtClean="0">
              <a:solidFill>
                <a:srgbClr val="7030A0"/>
              </a:solidFill>
            </a:endParaRPr>
          </a:p>
          <a:p>
            <a:pPr algn="ctr"/>
            <a:endParaRPr lang="ru-RU" sz="2600" b="1" dirty="0">
              <a:solidFill>
                <a:srgbClr val="7030A0"/>
              </a:solidFill>
            </a:endParaRPr>
          </a:p>
          <a:p>
            <a:pPr algn="ctr"/>
            <a:endParaRPr lang="ru-RU" sz="2600" b="1" dirty="0" smtClean="0">
              <a:solidFill>
                <a:srgbClr val="7030A0"/>
              </a:solidFill>
            </a:endParaRPr>
          </a:p>
          <a:p>
            <a:pPr algn="ctr"/>
            <a:r>
              <a:rPr lang="ru-RU" sz="2600" b="1" dirty="0" smtClean="0">
                <a:solidFill>
                  <a:srgbClr val="7030A0"/>
                </a:solidFill>
                <a:latin typeface="+mj-lt"/>
              </a:rPr>
              <a:t>Центры поддержки предпринимательства и инкубаторы малого предпринимательства в Республике Беларусь </a:t>
            </a:r>
          </a:p>
          <a:p>
            <a:pPr algn="ctr"/>
            <a:r>
              <a:rPr lang="ru-RU" sz="2600" b="1" dirty="0" smtClean="0">
                <a:solidFill>
                  <a:srgbClr val="7030A0"/>
                </a:solidFill>
                <a:latin typeface="+mj-lt"/>
              </a:rPr>
              <a:t>в 2013-2015 гг.</a:t>
            </a:r>
            <a:endParaRPr lang="ru-RU" sz="2600" b="1" dirty="0">
              <a:solidFill>
                <a:srgbClr val="7030A0"/>
              </a:solidFill>
              <a:latin typeface="+mj-lt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88917542"/>
              </p:ext>
            </p:extLst>
          </p:nvPr>
        </p:nvGraphicFramePr>
        <p:xfrm>
          <a:off x="0" y="1601416"/>
          <a:ext cx="903649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920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5256584"/>
          </a:xfrm>
        </p:spPr>
        <p:txBody>
          <a:bodyPr>
            <a:normAutofit/>
          </a:bodyPr>
          <a:lstStyle/>
          <a:p>
            <a:pPr marL="0" indent="442913" algn="just">
              <a:buNone/>
              <a:tabLst>
                <a:tab pos="2876550" algn="l"/>
              </a:tabLst>
            </a:pPr>
            <a:r>
              <a:rPr lang="ru-RU" sz="2800" b="1" dirty="0" smtClean="0">
                <a:solidFill>
                  <a:srgbClr val="7030A0"/>
                </a:solidFill>
                <a:ea typeface="+mj-ea"/>
                <a:cs typeface="+mj-cs"/>
              </a:rPr>
              <a:t>2.1 </a:t>
            </a:r>
            <a:r>
              <a:rPr lang="ru-RU" sz="28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Как </a:t>
            </a:r>
            <a:r>
              <a:rPr lang="ru-RU" sz="28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разновидность инкубатора выступает инновационный центр</a:t>
            </a:r>
            <a:r>
              <a:rPr lang="ru-RU" sz="2800" dirty="0">
                <a:solidFill>
                  <a:srgbClr val="7030A0"/>
                </a:solidFill>
                <a:ea typeface="+mj-ea"/>
                <a:cs typeface="+mj-cs"/>
              </a:rPr>
              <a:t>, </a:t>
            </a:r>
            <a:r>
              <a:rPr lang="ru-RU" sz="2800" b="1" dirty="0">
                <a:solidFill>
                  <a:srgbClr val="002060"/>
                </a:solidFill>
                <a:ea typeface="+mj-ea"/>
                <a:cs typeface="+mj-cs"/>
              </a:rPr>
              <a:t>в котором субъектам малого предпринимательства дается возможность использовать и разрабатывать новые технологии и другие новшества, которые позволили бы им в будущем развить собственное производство. </a:t>
            </a:r>
            <a:endParaRPr lang="ru-RU" sz="2800" b="1" dirty="0" smtClean="0">
              <a:solidFill>
                <a:srgbClr val="002060"/>
              </a:solidFill>
              <a:ea typeface="+mj-ea"/>
              <a:cs typeface="+mj-cs"/>
            </a:endParaRPr>
          </a:p>
          <a:p>
            <a:pPr marL="0" indent="442913" algn="just">
              <a:buNone/>
              <a:tabLst>
                <a:tab pos="2876550" algn="l"/>
              </a:tabLst>
            </a:pPr>
            <a:endParaRPr lang="ru-RU" sz="2800" b="1" dirty="0" smtClean="0">
              <a:solidFill>
                <a:srgbClr val="002060"/>
              </a:solidFill>
              <a:ea typeface="+mj-ea"/>
              <a:cs typeface="+mj-cs"/>
            </a:endParaRPr>
          </a:p>
          <a:p>
            <a:pPr marL="0" indent="442913" algn="just">
              <a:buNone/>
              <a:tabLst>
                <a:tab pos="2876550" algn="l"/>
              </a:tabLst>
            </a:pPr>
            <a:r>
              <a:rPr lang="ru-RU" sz="2800" b="1" dirty="0" smtClean="0">
                <a:solidFill>
                  <a:srgbClr val="002060"/>
                </a:solidFill>
                <a:ea typeface="+mj-ea"/>
                <a:cs typeface="+mj-cs"/>
              </a:rPr>
              <a:t>По </a:t>
            </a:r>
            <a:r>
              <a:rPr lang="ru-RU" sz="2800" b="1" dirty="0">
                <a:solidFill>
                  <a:srgbClr val="002060"/>
                </a:solidFill>
                <a:ea typeface="+mj-ea"/>
                <a:cs typeface="+mj-cs"/>
              </a:rPr>
              <a:t>информации Государственного комитета по науке и технологиям </a:t>
            </a:r>
            <a:r>
              <a:rPr lang="ru-RU" sz="2800" b="1" dirty="0" smtClean="0">
                <a:solidFill>
                  <a:srgbClr val="002060"/>
                </a:solidFill>
                <a:ea typeface="+mj-ea"/>
                <a:cs typeface="+mj-cs"/>
              </a:rPr>
              <a:t>в Республике Беларусь сегодня насчитывается </a:t>
            </a:r>
            <a:r>
              <a:rPr lang="ru-RU" sz="28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5 инновационных </a:t>
            </a:r>
            <a:r>
              <a:rPr lang="ru-RU" sz="28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центров</a:t>
            </a:r>
            <a:r>
              <a:rPr lang="ru-RU" sz="28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.</a:t>
            </a:r>
            <a:br>
              <a:rPr lang="ru-RU" sz="28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</a:br>
            <a:endParaRPr lang="ru-RU" sz="2800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1461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ru-RU" b="1" dirty="0" smtClean="0">
                <a:solidFill>
                  <a:srgbClr val="7030A0"/>
                </a:solidFill>
                <a:latin typeface="+mj-lt"/>
              </a:rPr>
              <a:t>3. Белорусский </a:t>
            </a:r>
            <a:r>
              <a:rPr lang="ru-RU" b="1" dirty="0">
                <a:solidFill>
                  <a:srgbClr val="7030A0"/>
                </a:solidFill>
                <a:latin typeface="+mj-lt"/>
              </a:rPr>
              <a:t>фонд финансовой поддержки </a:t>
            </a:r>
            <a:r>
              <a:rPr lang="ru-RU" b="1" dirty="0" smtClean="0">
                <a:solidFill>
                  <a:srgbClr val="7030A0"/>
                </a:solidFill>
                <a:latin typeface="+mj-lt"/>
              </a:rPr>
              <a:t>предпринимателей </a:t>
            </a:r>
            <a:r>
              <a:rPr lang="ru-RU" b="1" dirty="0" smtClean="0">
                <a:latin typeface="+mj-lt"/>
              </a:rPr>
              <a:t>осуществляет финансовое обеспечение в сфере поддержки малого предпринимательства</a:t>
            </a:r>
            <a:endParaRPr lang="ru-RU" b="1" dirty="0">
              <a:latin typeface="+mj-lt"/>
            </a:endParaRPr>
          </a:p>
          <a:p>
            <a:pPr marL="0" lvl="0" indent="446088" algn="just">
              <a:buNone/>
            </a:pPr>
            <a:endParaRPr lang="ru-RU" sz="2600" b="1" dirty="0" smtClean="0">
              <a:solidFill>
                <a:srgbClr val="7030A0"/>
              </a:solidFill>
              <a:latin typeface="+mj-lt"/>
              <a:ea typeface="Times New Roman"/>
            </a:endParaRPr>
          </a:p>
          <a:p>
            <a:pPr marL="0" lvl="0" indent="446088" algn="just">
              <a:buNone/>
            </a:pPr>
            <a:r>
              <a:rPr lang="ru-RU" sz="2600" b="1" dirty="0" smtClean="0">
                <a:solidFill>
                  <a:srgbClr val="7030A0"/>
                </a:solidFill>
                <a:latin typeface="+mj-lt"/>
                <a:ea typeface="Times New Roman"/>
              </a:rPr>
              <a:t>Правовой </a:t>
            </a:r>
            <a:r>
              <a:rPr lang="ru-RU" sz="2600" b="1" dirty="0">
                <a:solidFill>
                  <a:srgbClr val="7030A0"/>
                </a:solidFill>
                <a:latin typeface="+mj-lt"/>
                <a:ea typeface="Times New Roman"/>
              </a:rPr>
              <a:t>статус </a:t>
            </a:r>
            <a:r>
              <a:rPr lang="ru-RU" sz="2600" b="1" dirty="0" smtClean="0">
                <a:solidFill>
                  <a:srgbClr val="7030A0"/>
                </a:solidFill>
                <a:latin typeface="+mj-lt"/>
                <a:ea typeface="Times New Roman"/>
              </a:rPr>
              <a:t>определен </a:t>
            </a:r>
            <a:r>
              <a:rPr lang="ru-RU" sz="2600" b="1" dirty="0" smtClean="0">
                <a:solidFill>
                  <a:srgbClr val="002060"/>
                </a:solidFill>
                <a:latin typeface="+mj-lt"/>
                <a:ea typeface="Calibri"/>
              </a:rPr>
              <a:t>Положением </a:t>
            </a:r>
            <a:r>
              <a:rPr lang="ru-RU" sz="2600" b="1" dirty="0">
                <a:solidFill>
                  <a:srgbClr val="002060"/>
                </a:solidFill>
                <a:latin typeface="+mj-lt"/>
                <a:ea typeface="Calibri"/>
              </a:rPr>
              <a:t>об учреждениях финансовой поддержки </a:t>
            </a:r>
            <a:r>
              <a:rPr lang="ru-RU" sz="2600" b="1" dirty="0" smtClean="0">
                <a:solidFill>
                  <a:srgbClr val="002060"/>
                </a:solidFill>
                <a:latin typeface="+mj-lt"/>
                <a:ea typeface="Calibri"/>
              </a:rPr>
              <a:t>предпринимателей, разработанным в соответствии с </a:t>
            </a:r>
            <a:r>
              <a:rPr lang="ru-RU" sz="2600" b="1" dirty="0" smtClean="0">
                <a:solidFill>
                  <a:srgbClr val="002060"/>
                </a:solidFill>
                <a:latin typeface="+mj-lt"/>
              </a:rPr>
              <a:t>Законом   </a:t>
            </a:r>
            <a:r>
              <a:rPr lang="ru-RU" sz="2600" b="1" dirty="0">
                <a:solidFill>
                  <a:srgbClr val="002060"/>
                </a:solidFill>
                <a:latin typeface="+mj-lt"/>
              </a:rPr>
              <a:t>Республики Беларусь от 1 июля 2010 года № 148-З «О поддержке малого и среднего предпринимательства</a:t>
            </a:r>
            <a:r>
              <a:rPr lang="ru-RU" sz="2600" b="1" dirty="0" smtClean="0">
                <a:solidFill>
                  <a:srgbClr val="002060"/>
                </a:solidFill>
                <a:latin typeface="+mj-lt"/>
              </a:rPr>
              <a:t>».</a:t>
            </a:r>
          </a:p>
          <a:p>
            <a:pPr marL="0" lvl="0" indent="446088" algn="just">
              <a:buNone/>
            </a:pPr>
            <a:endParaRPr lang="ru-RU" sz="2600" b="1" dirty="0">
              <a:solidFill>
                <a:srgbClr val="002060"/>
              </a:solidFill>
              <a:latin typeface="+mj-lt"/>
            </a:endParaRPr>
          </a:p>
          <a:p>
            <a:pPr marL="0" indent="442913" algn="just">
              <a:spcAft>
                <a:spcPts val="0"/>
              </a:spcAft>
              <a:buNone/>
            </a:pPr>
            <a:r>
              <a:rPr lang="ru-RU" sz="2600" b="1" dirty="0">
                <a:solidFill>
                  <a:srgbClr val="7030A0"/>
                </a:solidFill>
                <a:latin typeface="+mj-lt"/>
              </a:rPr>
              <a:t>Правовое регулирование</a:t>
            </a:r>
            <a:r>
              <a:rPr lang="ru-RU" sz="2600" b="1" dirty="0">
                <a:solidFill>
                  <a:srgbClr val="7030A0"/>
                </a:solidFill>
              </a:rPr>
              <a:t>: </a:t>
            </a:r>
            <a:r>
              <a:rPr lang="ru-RU" sz="2600" b="1" dirty="0">
                <a:solidFill>
                  <a:srgbClr val="002060"/>
                </a:solidFill>
                <a:latin typeface="+mj-lt"/>
                <a:ea typeface="Times New Roman"/>
              </a:rPr>
              <a:t>Указ Президента Республики Беларусь от 05.08.2013 № 341 </a:t>
            </a:r>
            <a:r>
              <a:rPr lang="ru-RU" sz="2600" b="1" dirty="0" smtClean="0">
                <a:solidFill>
                  <a:srgbClr val="002060"/>
                </a:solidFill>
                <a:latin typeface="+mj-lt"/>
                <a:ea typeface="Times New Roman"/>
              </a:rPr>
              <a:t>«О </a:t>
            </a:r>
            <a:r>
              <a:rPr lang="ru-RU" sz="2600" b="1" dirty="0">
                <a:solidFill>
                  <a:srgbClr val="002060"/>
                </a:solidFill>
                <a:latin typeface="+mj-lt"/>
                <a:ea typeface="Times New Roman"/>
              </a:rPr>
              <a:t>внесении изменений и дополнения в Указ Президента Республики Беларусь от 18 марта 1998 г. № </a:t>
            </a:r>
            <a:r>
              <a:rPr lang="ru-RU" sz="2600" b="1" dirty="0" smtClean="0">
                <a:solidFill>
                  <a:srgbClr val="002060"/>
                </a:solidFill>
                <a:latin typeface="+mj-lt"/>
                <a:ea typeface="Times New Roman"/>
              </a:rPr>
              <a:t>136» («О Белорусском фонде поддержки предпринимателей»)</a:t>
            </a:r>
            <a:endParaRPr lang="ru-RU" sz="2600" b="1" dirty="0">
              <a:solidFill>
                <a:srgbClr val="002060"/>
              </a:solidFill>
              <a:latin typeface="+mj-lt"/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135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3742" y="0"/>
            <a:ext cx="9217742" cy="1124744"/>
          </a:xfrm>
        </p:spPr>
        <p:txBody>
          <a:bodyPr>
            <a:noAutofit/>
          </a:bodyPr>
          <a:lstStyle/>
          <a:p>
            <a:pPr algn="ctr"/>
            <a:r>
              <a:rPr lang="ru-RU" sz="2400" b="1" spc="-15" dirty="0" smtClean="0">
                <a:solidFill>
                  <a:srgbClr val="7030A0"/>
                </a:solidFill>
                <a:ea typeface="Times New Roman"/>
              </a:rPr>
              <a:t>Основные направления </a:t>
            </a:r>
            <a:r>
              <a:rPr lang="ru-RU" sz="2400" b="1" spc="-15" dirty="0">
                <a:solidFill>
                  <a:srgbClr val="7030A0"/>
                </a:solidFill>
                <a:ea typeface="Times New Roman"/>
              </a:rPr>
              <a:t>деятельности Белорусского </a:t>
            </a:r>
            <a:r>
              <a:rPr lang="ru-RU" sz="2400" b="1" spc="-20" dirty="0">
                <a:solidFill>
                  <a:srgbClr val="7030A0"/>
                </a:solidFill>
                <a:ea typeface="Times New Roman"/>
              </a:rPr>
              <a:t>фонда финансовой поддержки предпринимателей </a:t>
            </a:r>
            <a:endParaRPr lang="ru-RU" sz="2400" b="1" dirty="0">
              <a:solidFill>
                <a:srgbClr val="7030A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47556"/>
              </p:ext>
            </p:extLst>
          </p:nvPr>
        </p:nvGraphicFramePr>
        <p:xfrm>
          <a:off x="0" y="1172077"/>
          <a:ext cx="9144000" cy="5653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1647054">
                <a:tc>
                  <a:txBody>
                    <a:bodyPr/>
                    <a:lstStyle/>
                    <a:p>
                      <a:pPr marL="354965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359410" algn="l"/>
                        </a:tabLst>
                      </a:pPr>
                      <a:r>
                        <a:rPr lang="ru-RU" sz="2300" spc="-15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содействие проведению государственной политики в </a:t>
                      </a:r>
                      <a:r>
                        <a:rPr lang="ru-RU" sz="2300" spc="-2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сфере поддержки малого предпринимательства и развития </a:t>
                      </a:r>
                      <a:r>
                        <a:rPr lang="ru-RU" sz="2300" spc="-15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конкуренции путем привлечения и эффективного использо</a:t>
                      </a:r>
                      <a:r>
                        <a:rPr lang="ru-RU" sz="2300" spc="-3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вания финансовых ресурсов для реализации соответствующих </a:t>
                      </a:r>
                      <a:r>
                        <a:rPr lang="ru-RU" sz="23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целевых программ, проектов и мероприятий;</a:t>
                      </a:r>
                      <a:endParaRPr lang="ru-RU" sz="23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2273206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311150" algn="l"/>
                        </a:tabLst>
                      </a:pPr>
                      <a:r>
                        <a:rPr lang="ru-RU" sz="2300" b="1" spc="-25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участие в разработке, проведении экспертизы и конкурс</a:t>
                      </a:r>
                      <a:r>
                        <a:rPr lang="ru-RU" sz="2300" b="1" spc="-2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ном отборе;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311150" algn="l"/>
                        </a:tabLst>
                      </a:pPr>
                      <a:endParaRPr lang="ru-RU" sz="2300" b="1" spc="-2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34290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311150" algn="l"/>
                        </a:tabLst>
                      </a:pPr>
                      <a:r>
                        <a:rPr lang="ru-RU" sz="2300" b="1" spc="-2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участие в реализации государственных, отраслевых </a:t>
                      </a:r>
                      <a:r>
                        <a:rPr lang="ru-RU" sz="2300" b="1" spc="-15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и региональных программ, проектов и мероприятий, способ</a:t>
                      </a:r>
                      <a:r>
                        <a:rPr lang="ru-RU" sz="2300" b="1" spc="-35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ствующих созданию рабочих мест</a:t>
                      </a:r>
                      <a:r>
                        <a:rPr lang="ru-RU" sz="2300" b="1" spc="-25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 и конкуренции;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311150" algn="l"/>
                        </a:tabLst>
                      </a:pPr>
                      <a:endParaRPr lang="ru-RU" sz="2300" b="1" spc="-25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34290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311150" algn="l"/>
                        </a:tabLst>
                      </a:pPr>
                      <a:r>
                        <a:rPr lang="ru-RU" sz="23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насыщения рынков товарами;</a:t>
                      </a:r>
                      <a:endParaRPr lang="ru-RU" sz="23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64317">
                <a:tc>
                  <a:txBody>
                    <a:bodyPr/>
                    <a:lstStyle/>
                    <a:p>
                      <a:pPr marL="0" marR="6350" lvl="0" indent="176213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328930" algn="l"/>
                        </a:tabLst>
                      </a:pPr>
                      <a:r>
                        <a:rPr lang="ru-RU" sz="2300" b="1" spc="-15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- участие в формировании рыночной инфраструктуры</a:t>
                      </a:r>
                      <a:r>
                        <a:rPr lang="ru-RU" sz="23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;</a:t>
                      </a:r>
                      <a:endParaRPr lang="ru-RU" sz="23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31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5371892"/>
              </p:ext>
            </p:extLst>
          </p:nvPr>
        </p:nvGraphicFramePr>
        <p:xfrm>
          <a:off x="0" y="0"/>
          <a:ext cx="9144000" cy="6741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4488175">
                <a:tc>
                  <a:txBody>
                    <a:bodyPr/>
                    <a:lstStyle/>
                    <a:p>
                      <a:pPr marL="30480" indent="1765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spc="-25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lvl="0" indent="17621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4013" algn="l"/>
                          <a:tab pos="530225" algn="l"/>
                        </a:tabLst>
                        <a:defRPr/>
                      </a:pPr>
                      <a:r>
                        <a:rPr kumimoji="0" lang="ru-RU" sz="2400" b="1" i="0" u="none" strike="noStrike" kern="1200" cap="none" spc="-25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- поддержка инновационной деятельности субъектов ма­</a:t>
                      </a:r>
                      <a:r>
                        <a:rPr kumimoji="0" lang="ru-RU" sz="2400" b="1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лого предпринимательства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;</a:t>
                      </a: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0480" indent="1765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spc="-25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30480" indent="1765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-25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- содействие привлечению национальных и иностранных </a:t>
                      </a:r>
                      <a:r>
                        <a:rPr lang="ru-RU" sz="2400" b="1" spc="-2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инвестиций для осуществления приоритетных направлений деятельности по созданию конкурентной среды и развитию 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малого предпринимательства;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24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2253193">
                <a:tc>
                  <a:txBody>
                    <a:bodyPr/>
                    <a:lstStyle/>
                    <a:p>
                      <a:pPr marL="24130" indent="17653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28930" algn="l"/>
                        </a:tabLst>
                      </a:pPr>
                      <a:r>
                        <a:rPr lang="ru-RU" sz="2400" b="1" spc="-3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- участие в реализации международных программ и проек­</a:t>
                      </a:r>
                      <a:r>
                        <a:rPr lang="ru-RU" sz="2400" b="1" spc="-35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тов по вопросам развития малого предпринимательства.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24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72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 marL="0" indent="442913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108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4. Общества </a:t>
            </a:r>
            <a:r>
              <a:rPr lang="ru-RU" sz="108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взаимного кредитования </a:t>
            </a:r>
            <a:r>
              <a:rPr lang="ru-RU" sz="108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- </a:t>
            </a:r>
            <a:r>
              <a:rPr lang="ru-RU" sz="10800" b="1" dirty="0" smtClean="0">
                <a:solidFill>
                  <a:srgbClr val="002060"/>
                </a:solidFill>
                <a:ea typeface="+mj-ea"/>
                <a:cs typeface="+mj-cs"/>
              </a:rPr>
              <a:t>правовая форма </a:t>
            </a:r>
            <a:r>
              <a:rPr lang="ru-RU" sz="10800" b="1" dirty="0">
                <a:solidFill>
                  <a:srgbClr val="002060"/>
                </a:solidFill>
                <a:ea typeface="+mj-ea"/>
                <a:cs typeface="+mj-cs"/>
              </a:rPr>
              <a:t>организации поддержки субъектов </a:t>
            </a:r>
            <a:r>
              <a:rPr lang="ru-RU" sz="10800" b="1" dirty="0" smtClean="0">
                <a:solidFill>
                  <a:srgbClr val="002060"/>
                </a:solidFill>
                <a:ea typeface="+mj-ea"/>
                <a:cs typeface="+mj-cs"/>
              </a:rPr>
              <a:t>малого предпринимательства.</a:t>
            </a:r>
          </a:p>
          <a:p>
            <a:pPr marL="0" indent="442913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108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Цель</a:t>
            </a:r>
            <a:r>
              <a:rPr lang="ru-RU" sz="10800" b="1" dirty="0" smtClean="0">
                <a:solidFill>
                  <a:srgbClr val="002060"/>
                </a:solidFill>
                <a:ea typeface="+mj-ea"/>
                <a:cs typeface="+mj-cs"/>
              </a:rPr>
              <a:t> - </a:t>
            </a:r>
            <a:r>
              <a:rPr lang="ru-RU" sz="10800" b="1" dirty="0" smtClean="0">
                <a:solidFill>
                  <a:srgbClr val="002060"/>
                </a:solidFill>
                <a:ea typeface="Times New Roman"/>
              </a:rPr>
              <a:t>оказание </a:t>
            </a:r>
            <a:r>
              <a:rPr lang="ru-RU" sz="10800" b="1" dirty="0">
                <a:solidFill>
                  <a:srgbClr val="002060"/>
                </a:solidFill>
                <a:ea typeface="Times New Roman"/>
              </a:rPr>
              <a:t>временной финансовой помощи субъектам малого предпринимательства за счет аккумулирования временно свободных денежных средств участников</a:t>
            </a:r>
            <a:r>
              <a:rPr lang="ru-RU" sz="10800" b="1" dirty="0" smtClean="0">
                <a:solidFill>
                  <a:srgbClr val="002060"/>
                </a:solidFill>
                <a:ea typeface="Times New Roman"/>
              </a:rPr>
              <a:t>.</a:t>
            </a:r>
          </a:p>
          <a:p>
            <a:pPr marL="0" lvl="0" indent="446088">
              <a:lnSpc>
                <a:spcPct val="120000"/>
              </a:lnSpc>
              <a:buNone/>
            </a:pPr>
            <a:r>
              <a:rPr lang="ru-RU" sz="9600" b="1" dirty="0" smtClean="0">
                <a:solidFill>
                  <a:srgbClr val="7030A0"/>
                </a:solidFill>
                <a:latin typeface="+mj-lt"/>
              </a:rPr>
              <a:t>Правовое </a:t>
            </a:r>
            <a:r>
              <a:rPr lang="ru-RU" sz="9600" b="1" dirty="0">
                <a:solidFill>
                  <a:srgbClr val="7030A0"/>
                </a:solidFill>
                <a:latin typeface="+mj-lt"/>
              </a:rPr>
              <a:t>регулирование: </a:t>
            </a:r>
            <a:endParaRPr lang="ru-RU" sz="9600" b="1" dirty="0" smtClean="0">
              <a:solidFill>
                <a:srgbClr val="7030A0"/>
              </a:solidFill>
              <a:latin typeface="+mj-lt"/>
            </a:endParaRPr>
          </a:p>
          <a:p>
            <a:pPr marL="0" lvl="0" indent="0" algn="just" defTabSz="633413">
              <a:lnSpc>
                <a:spcPct val="120000"/>
              </a:lnSpc>
              <a:buNone/>
            </a:pPr>
            <a:r>
              <a:rPr lang="ru-RU" sz="9600" b="1" dirty="0" smtClean="0">
                <a:solidFill>
                  <a:srgbClr val="002060"/>
                </a:solidFill>
              </a:rPr>
              <a:t>         Постановление </a:t>
            </a:r>
            <a:r>
              <a:rPr lang="ru-RU" sz="9600" b="1" dirty="0">
                <a:solidFill>
                  <a:srgbClr val="002060"/>
                </a:solidFill>
              </a:rPr>
              <a:t>Совета Министров Республики Беларусь от 30.12.2010 года № 1911 О мерах по реализации Закона Республики Беларусь «О поддержке малого и среднего предпринимательства</a:t>
            </a:r>
            <a:r>
              <a:rPr lang="ru-RU" sz="9600" b="1" dirty="0" smtClean="0">
                <a:solidFill>
                  <a:srgbClr val="002060"/>
                </a:solidFill>
              </a:rPr>
              <a:t>».</a:t>
            </a:r>
          </a:p>
          <a:p>
            <a:pPr marL="0" indent="722313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9600" b="1" dirty="0" smtClean="0">
                <a:solidFill>
                  <a:srgbClr val="002060"/>
                </a:solidFill>
                <a:ea typeface="Calibri"/>
                <a:cs typeface="Times New Roman"/>
              </a:rPr>
              <a:t>Положение </a:t>
            </a:r>
            <a:r>
              <a:rPr lang="ru-RU" sz="9600" b="1" dirty="0">
                <a:solidFill>
                  <a:srgbClr val="002060"/>
                </a:solidFill>
                <a:ea typeface="Calibri"/>
                <a:cs typeface="Times New Roman"/>
              </a:rPr>
              <a:t>об обществах взаимного кредитования субъектов малого и среднего </a:t>
            </a:r>
            <a:r>
              <a:rPr lang="ru-RU" sz="9600" b="1" dirty="0" smtClean="0">
                <a:solidFill>
                  <a:srgbClr val="002060"/>
                </a:solidFill>
                <a:ea typeface="Calibri"/>
                <a:cs typeface="Times New Roman"/>
              </a:rPr>
              <a:t>предпринимательства, разработанное в соответствии с </a:t>
            </a:r>
            <a:r>
              <a:rPr lang="ru-RU" sz="9600" b="1" dirty="0" smtClean="0">
                <a:solidFill>
                  <a:srgbClr val="002060"/>
                </a:solidFill>
              </a:rPr>
              <a:t>Законом </a:t>
            </a:r>
            <a:r>
              <a:rPr lang="ru-RU" sz="9600" b="1" dirty="0">
                <a:solidFill>
                  <a:srgbClr val="002060"/>
                </a:solidFill>
              </a:rPr>
              <a:t>Республики Беларусь от 1 июля 2010 года № 148-З «О поддержке малого и среднего предпринимательства</a:t>
            </a:r>
            <a:r>
              <a:rPr lang="ru-RU" sz="9600" b="1" dirty="0" smtClean="0">
                <a:solidFill>
                  <a:srgbClr val="002060"/>
                </a:solidFill>
              </a:rPr>
              <a:t>»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9600" b="1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8000" b="1" dirty="0">
                <a:solidFill>
                  <a:srgbClr val="002060"/>
                </a:solidFill>
                <a:latin typeface="Arial Narrow" pitchFamily="34" charset="0"/>
                <a:ea typeface="+mj-ea"/>
                <a:cs typeface="+mj-cs"/>
              </a:rPr>
              <a:t/>
            </a:r>
            <a:br>
              <a:rPr lang="ru-RU" sz="8000" b="1" dirty="0">
                <a:solidFill>
                  <a:srgbClr val="002060"/>
                </a:solidFill>
                <a:latin typeface="Arial Narrow" pitchFamily="34" charset="0"/>
                <a:ea typeface="+mj-ea"/>
                <a:cs typeface="+mj-cs"/>
              </a:rPr>
            </a:br>
            <a:endParaRPr lang="ru-RU" sz="80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03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624736"/>
          </a:xfrm>
        </p:spPr>
        <p:txBody>
          <a:bodyPr>
            <a:normAutofit/>
          </a:bodyPr>
          <a:lstStyle/>
          <a:p>
            <a:pPr marL="17463" marR="12065" indent="704850" algn="just">
              <a:spcAft>
                <a:spcPts val="0"/>
              </a:spcAft>
              <a:buNone/>
            </a:pPr>
            <a:r>
              <a:rPr lang="ru-RU" sz="2800" b="1" spc="-45" dirty="0" smtClean="0">
                <a:solidFill>
                  <a:srgbClr val="7030A0"/>
                </a:solidFill>
                <a:latin typeface="+mj-lt"/>
                <a:ea typeface="Times New Roman"/>
                <a:cs typeface="Times New Roman"/>
              </a:rPr>
              <a:t>5. Торгово-промышленная </a:t>
            </a:r>
            <a:r>
              <a:rPr lang="ru-RU" sz="2800" b="1" spc="-45" dirty="0">
                <a:solidFill>
                  <a:srgbClr val="7030A0"/>
                </a:solidFill>
                <a:latin typeface="+mj-lt"/>
                <a:ea typeface="Times New Roman"/>
                <a:cs typeface="Times New Roman"/>
              </a:rPr>
              <a:t>палата </a:t>
            </a:r>
            <a:r>
              <a:rPr lang="ru-RU" sz="2800" b="1" spc="-45" dirty="0" smtClean="0">
                <a:solidFill>
                  <a:srgbClr val="002060"/>
                </a:solidFill>
                <a:ea typeface="Times New Roman"/>
                <a:cs typeface="Times New Roman"/>
              </a:rPr>
              <a:t>- объеди­</a:t>
            </a:r>
            <a:r>
              <a:rPr lang="ru-RU" sz="2800" b="1" spc="-40" dirty="0" smtClean="0">
                <a:solidFill>
                  <a:srgbClr val="002060"/>
                </a:solidFill>
                <a:ea typeface="Times New Roman"/>
                <a:cs typeface="Times New Roman"/>
              </a:rPr>
              <a:t>нение </a:t>
            </a:r>
            <a:r>
              <a:rPr lang="ru-RU" sz="2800" b="1" spc="-40" dirty="0">
                <a:solidFill>
                  <a:srgbClr val="002060"/>
                </a:solidFill>
                <a:ea typeface="Times New Roman"/>
                <a:cs typeface="Times New Roman"/>
              </a:rPr>
              <a:t>предпринимателей с целью лоббирования и защиты сво­</a:t>
            </a:r>
            <a:r>
              <a:rPr lang="ru-RU" sz="2800" b="1" dirty="0">
                <a:solidFill>
                  <a:srgbClr val="002060"/>
                </a:solidFill>
                <a:ea typeface="Times New Roman"/>
                <a:cs typeface="Times New Roman"/>
              </a:rPr>
              <a:t>их интересов на всех уровнях общества</a:t>
            </a:r>
            <a:r>
              <a:rPr lang="ru-RU" sz="2800" b="1" dirty="0" smtClean="0">
                <a:solidFill>
                  <a:srgbClr val="002060"/>
                </a:solidFill>
                <a:ea typeface="Times New Roman"/>
                <a:cs typeface="Times New Roman"/>
              </a:rPr>
              <a:t>.</a:t>
            </a:r>
          </a:p>
          <a:p>
            <a:pPr marL="18415" marR="12065" indent="0" algn="just">
              <a:spcAft>
                <a:spcPts val="0"/>
              </a:spcAft>
              <a:buNone/>
            </a:pPr>
            <a:endParaRPr lang="ru-RU" sz="2400" b="1" dirty="0" smtClean="0">
              <a:solidFill>
                <a:srgbClr val="7030A0"/>
              </a:solidFill>
              <a:latin typeface="+mj-lt"/>
              <a:ea typeface="Calibri"/>
              <a:cs typeface="Times New Roman"/>
            </a:endParaRPr>
          </a:p>
          <a:p>
            <a:pPr marL="18415" marR="12065" indent="0" algn="just"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+mj-lt"/>
                <a:ea typeface="Calibri"/>
                <a:cs typeface="Times New Roman"/>
              </a:rPr>
              <a:t>Правовое регулирование:</a:t>
            </a:r>
          </a:p>
          <a:p>
            <a:pPr marL="18415" marR="12065" indent="0" algn="just"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Закон Республики Беларусь «О торгово-промышленной палате» от 16.07.2003 года № 208-з (с изменен. </a:t>
            </a:r>
            <a:r>
              <a:rPr lang="ru-RU" sz="2400" b="1" dirty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и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дополн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. от 15.07.2008 г. № 397-з) </a:t>
            </a:r>
          </a:p>
          <a:p>
            <a:pPr marL="18415" marR="12065" indent="0" algn="just">
              <a:spcAft>
                <a:spcPts val="0"/>
              </a:spcAft>
              <a:buNone/>
            </a:pPr>
            <a:endParaRPr lang="ru-RU" sz="2400" b="1" dirty="0">
              <a:solidFill>
                <a:srgbClr val="002060"/>
              </a:solidFill>
              <a:latin typeface="+mj-lt"/>
              <a:ea typeface="Calibri"/>
              <a:cs typeface="Times New Roman"/>
            </a:endParaRPr>
          </a:p>
          <a:p>
            <a:pPr marL="17463" marR="6350" indent="70485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spc="-45" dirty="0" smtClean="0">
                <a:solidFill>
                  <a:srgbClr val="7030A0"/>
                </a:solidFill>
                <a:latin typeface="+mj-lt"/>
                <a:ea typeface="Times New Roman"/>
                <a:cs typeface="Times New Roman"/>
              </a:rPr>
              <a:t>Белорусская </a:t>
            </a:r>
            <a:r>
              <a:rPr lang="ru-RU" sz="2800" b="1" spc="-45" dirty="0">
                <a:solidFill>
                  <a:srgbClr val="7030A0"/>
                </a:solidFill>
                <a:latin typeface="+mj-lt"/>
                <a:ea typeface="Times New Roman"/>
                <a:cs typeface="Times New Roman"/>
              </a:rPr>
              <a:t>торгово-промышленная </a:t>
            </a:r>
            <a:r>
              <a:rPr lang="ru-RU" sz="2800" b="1" spc="-30" dirty="0">
                <a:solidFill>
                  <a:srgbClr val="7030A0"/>
                </a:solidFill>
                <a:latin typeface="+mj-lt"/>
                <a:ea typeface="Times New Roman"/>
                <a:cs typeface="Times New Roman"/>
              </a:rPr>
              <a:t>палата </a:t>
            </a:r>
            <a:r>
              <a:rPr lang="ru-RU" sz="2400" b="1" spc="-30" dirty="0" smtClean="0">
                <a:latin typeface="+mj-lt"/>
                <a:ea typeface="Times New Roman"/>
                <a:cs typeface="Times New Roman"/>
              </a:rPr>
              <a:t>- </a:t>
            </a:r>
            <a:r>
              <a:rPr lang="ru-RU" sz="2400" b="1" spc="-30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негосударственная некоммерческая органи­</a:t>
            </a:r>
            <a:r>
              <a:rPr lang="ru-RU" sz="2400" b="1" spc="-35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зация, основанная </a:t>
            </a:r>
            <a:r>
              <a:rPr lang="ru-RU" sz="2400" b="1" spc="-35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на членстве юридических лиц и индивиду­альных предпринимателей Республики </a:t>
            </a:r>
            <a:r>
              <a:rPr lang="ru-RU" sz="2400" b="1" spc="-35" dirty="0" smtClean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Беларусь, </a:t>
            </a:r>
            <a:r>
              <a:rPr lang="ru-RU" sz="2400" b="1" spc="-35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является </a:t>
            </a:r>
            <a:r>
              <a:rPr lang="ru-RU" sz="2400" b="1" spc="-40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юридическим лицом и осуществляет свою деятельность в соот­</a:t>
            </a:r>
            <a:r>
              <a:rPr lang="ru-RU" sz="2400" b="1" spc="-35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ветствии с актами законодательства Республики Беларусь и ее </a:t>
            </a:r>
            <a:r>
              <a:rPr lang="ru-RU" sz="2400" b="1" dirty="0">
                <a:solidFill>
                  <a:srgbClr val="002060"/>
                </a:solidFill>
                <a:latin typeface="+mj-lt"/>
                <a:ea typeface="Times New Roman"/>
                <a:cs typeface="Times New Roman"/>
              </a:rPr>
              <a:t>уставом.</a:t>
            </a:r>
            <a:endParaRPr lang="ru-RU" sz="2400" b="1" dirty="0">
              <a:solidFill>
                <a:srgbClr val="002060"/>
              </a:solidFill>
              <a:latin typeface="+mj-lt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477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36104"/>
          </a:xfrm>
        </p:spPr>
        <p:txBody>
          <a:bodyPr>
            <a:normAutofit/>
          </a:bodyPr>
          <a:lstStyle/>
          <a:p>
            <a:pPr algn="ctr"/>
            <a:r>
              <a:rPr lang="ru-RU" sz="2600" b="1" spc="-15" dirty="0">
                <a:solidFill>
                  <a:srgbClr val="7030A0"/>
                </a:solidFill>
                <a:ea typeface="Times New Roman"/>
              </a:rPr>
              <a:t>Основные задачи Белорусской торгово-промышленной палаты: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893308"/>
              </p:ext>
            </p:extLst>
          </p:nvPr>
        </p:nvGraphicFramePr>
        <p:xfrm>
          <a:off x="0" y="1196750"/>
          <a:ext cx="9144000" cy="5888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1984275">
                <a:tc>
                  <a:txBody>
                    <a:bodyPr/>
                    <a:lstStyle/>
                    <a:p>
                      <a:pPr marL="342900" indent="-342900" algn="just">
                        <a:buFont typeface="Wingdings" pitchFamily="2" charset="2"/>
                        <a:buChar char="Ø"/>
                      </a:pPr>
                      <a:r>
                        <a:rPr lang="ru-RU" sz="2400" b="0" dirty="0" smtClean="0">
                          <a:solidFill>
                            <a:srgbClr val="002060"/>
                          </a:solidFill>
                          <a:latin typeface="+mj-lt"/>
                        </a:rPr>
                        <a:t>содействие развитию внешнеэкономических связей субъектов предпринимательской деятельности с иностранными партнерами, привлечению в национальную экономику иностранных инвестиций;</a:t>
                      </a:r>
                    </a:p>
                    <a:p>
                      <a:pPr marL="342900" indent="-342900" algn="just">
                        <a:buFont typeface="Wingdings" pitchFamily="2" charset="2"/>
                        <a:buChar char="Ø"/>
                      </a:pPr>
                      <a:endParaRPr lang="ru-RU" sz="2400" b="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984275">
                <a:tc>
                  <a:txBody>
                    <a:bodyPr/>
                    <a:lstStyle/>
                    <a:p>
                      <a:pPr marL="342900" indent="-342900" algn="just" defTabSz="265113">
                        <a:buFont typeface="Wingdings" pitchFamily="2" charset="2"/>
                        <a:buChar char="Ø"/>
                        <a:tabLst>
                          <a:tab pos="354013" algn="l"/>
                        </a:tabLst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оказание практической помощи субъектам предпринимательской деятельности в развитии производства конкурентоспособной продукции, проведении торговых операций на внешних рынках;</a:t>
                      </a:r>
                    </a:p>
                    <a:p>
                      <a:pPr marL="0" indent="0" algn="just" defTabSz="265113">
                        <a:buFont typeface="Wingdings" pitchFamily="2" charset="2"/>
                        <a:buNone/>
                        <a:tabLst>
                          <a:tab pos="354013" algn="l"/>
                        </a:tabLst>
                      </a:pPr>
                      <a:endParaRPr lang="ru-RU" sz="24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6927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Franklin Gothic Medium"/>
                          <a:ea typeface="+mn-ea"/>
                          <a:cs typeface="+mn-cs"/>
                        </a:rPr>
                        <a:t>развитие и укрепление связей с торгово-промышленными палатами, ассоциациями, союзами предпринимателей и другими неправительственными организациями иностранных государств;</a:t>
                      </a:r>
                    </a:p>
                    <a:p>
                      <a:pPr marL="342900" indent="-342900" algn="just">
                        <a:buFont typeface="Wingdings" pitchFamily="2" charset="2"/>
                        <a:buChar char="Ø"/>
                      </a:pPr>
                      <a:endParaRPr lang="ru-RU" sz="24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034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 marL="0" indent="442913" algn="just">
              <a:buNone/>
            </a:pPr>
            <a:endParaRPr lang="ru-RU" sz="4500" dirty="0" smtClean="0"/>
          </a:p>
          <a:p>
            <a:pPr marL="0" indent="442913" algn="just">
              <a:buNone/>
            </a:pPr>
            <a:r>
              <a:rPr lang="ru-RU" sz="7000" dirty="0" smtClean="0"/>
              <a:t> </a:t>
            </a:r>
          </a:p>
          <a:p>
            <a:pPr marL="0" indent="442913" algn="just">
              <a:buNone/>
            </a:pPr>
            <a:endParaRPr lang="ru-RU" sz="7000" b="1" dirty="0">
              <a:solidFill>
                <a:srgbClr val="002060"/>
              </a:solidFill>
            </a:endParaRPr>
          </a:p>
          <a:p>
            <a:pPr marL="0" indent="442913" algn="just">
              <a:buNone/>
            </a:pPr>
            <a:endParaRPr lang="ru-RU" sz="7000" b="1" dirty="0" smtClean="0">
              <a:solidFill>
                <a:srgbClr val="002060"/>
              </a:solidFill>
            </a:endParaRPr>
          </a:p>
          <a:p>
            <a:pPr marL="0" indent="442913" algn="just">
              <a:buNone/>
            </a:pPr>
            <a:endParaRPr lang="ru-RU" sz="7000" b="1" dirty="0">
              <a:solidFill>
                <a:srgbClr val="002060"/>
              </a:solidFill>
            </a:endParaRPr>
          </a:p>
          <a:p>
            <a:pPr marL="0" lvl="0" indent="442913" algn="just">
              <a:buClr>
                <a:srgbClr val="F0A22E"/>
              </a:buClr>
              <a:buNone/>
            </a:pPr>
            <a:r>
              <a:rPr lang="ru-RU" sz="9600" b="1" dirty="0" smtClean="0">
                <a:solidFill>
                  <a:srgbClr val="7030A0"/>
                </a:solidFill>
                <a:latin typeface="Franklin Gothic Medium"/>
              </a:rPr>
              <a:t>6</a:t>
            </a:r>
            <a:r>
              <a:rPr lang="ru-RU" sz="11200" b="1" dirty="0" smtClean="0">
                <a:solidFill>
                  <a:srgbClr val="7030A0"/>
                </a:solidFill>
                <a:latin typeface="Franklin Gothic Medium"/>
              </a:rPr>
              <a:t>. Ассоциация </a:t>
            </a:r>
            <a:r>
              <a:rPr lang="ru-RU" sz="11200" b="1" dirty="0">
                <a:solidFill>
                  <a:srgbClr val="7030A0"/>
                </a:solidFill>
                <a:latin typeface="Franklin Gothic Medium"/>
              </a:rPr>
              <a:t>или </a:t>
            </a:r>
            <a:r>
              <a:rPr lang="ru-RU" sz="11200" b="1" dirty="0" smtClean="0">
                <a:solidFill>
                  <a:srgbClr val="7030A0"/>
                </a:solidFill>
                <a:latin typeface="Franklin Gothic Medium"/>
              </a:rPr>
              <a:t>союз </a:t>
            </a:r>
            <a:r>
              <a:rPr lang="ru-RU" sz="11200" b="1" dirty="0" smtClean="0">
                <a:solidFill>
                  <a:srgbClr val="002060"/>
                </a:solidFill>
                <a:latin typeface="Franklin Gothic Medium"/>
              </a:rPr>
              <a:t>- к</a:t>
            </a:r>
            <a:r>
              <a:rPr lang="ru-RU" sz="11200" b="1" dirty="0" smtClean="0">
                <a:solidFill>
                  <a:srgbClr val="002060"/>
                </a:solidFill>
              </a:rPr>
              <a:t>оммерческие </a:t>
            </a:r>
            <a:r>
              <a:rPr lang="ru-RU" sz="11200" b="1" dirty="0">
                <a:solidFill>
                  <a:srgbClr val="002060"/>
                </a:solidFill>
              </a:rPr>
              <a:t>организации и (или) индивидуальные предприниматели, а также коммерческие и (или) </a:t>
            </a:r>
            <a:r>
              <a:rPr lang="ru-RU" sz="11200" b="1" dirty="0" smtClean="0">
                <a:solidFill>
                  <a:srgbClr val="002060"/>
                </a:solidFill>
              </a:rPr>
              <a:t>некоммерческие организации.</a:t>
            </a:r>
          </a:p>
          <a:p>
            <a:pPr marL="0" lvl="0" indent="442913" algn="just">
              <a:buClr>
                <a:srgbClr val="F0A22E"/>
              </a:buClr>
              <a:buNone/>
            </a:pPr>
            <a:endParaRPr lang="ru-RU" sz="11200" b="1" dirty="0" smtClean="0">
              <a:solidFill>
                <a:srgbClr val="002060"/>
              </a:solidFill>
            </a:endParaRPr>
          </a:p>
          <a:p>
            <a:pPr marL="0" lvl="0" indent="442913" algn="just">
              <a:buClr>
                <a:srgbClr val="F0A22E"/>
              </a:buClr>
              <a:buNone/>
            </a:pPr>
            <a:r>
              <a:rPr lang="ru-RU" sz="11200" b="1" dirty="0" smtClean="0">
                <a:solidFill>
                  <a:srgbClr val="7030A0"/>
                </a:solidFill>
                <a:latin typeface="+mj-lt"/>
              </a:rPr>
              <a:t>Цель</a:t>
            </a:r>
            <a:r>
              <a:rPr lang="ru-RU" sz="11200" b="1" dirty="0" smtClean="0">
                <a:solidFill>
                  <a:srgbClr val="002060"/>
                </a:solidFill>
              </a:rPr>
              <a:t>  -  координация, представление и защита </a:t>
            </a:r>
            <a:r>
              <a:rPr lang="ru-RU" sz="11200" b="1" dirty="0">
                <a:solidFill>
                  <a:srgbClr val="002060"/>
                </a:solidFill>
              </a:rPr>
              <a:t>общих </a:t>
            </a:r>
            <a:r>
              <a:rPr lang="ru-RU" sz="11200" b="1" dirty="0" smtClean="0">
                <a:solidFill>
                  <a:srgbClr val="002060"/>
                </a:solidFill>
              </a:rPr>
              <a:t>интересов. </a:t>
            </a:r>
          </a:p>
          <a:p>
            <a:pPr marL="0" lvl="0" indent="442913" algn="just">
              <a:buClr>
                <a:srgbClr val="F0A22E"/>
              </a:buClr>
              <a:buNone/>
            </a:pPr>
            <a:endParaRPr lang="ru-RU" sz="7000" b="1" dirty="0">
              <a:solidFill>
                <a:srgbClr val="002060"/>
              </a:solidFill>
              <a:latin typeface="+mj-lt"/>
            </a:endParaRPr>
          </a:p>
          <a:p>
            <a:pPr marL="0" lvl="0" indent="530225" algn="just">
              <a:lnSpc>
                <a:spcPct val="120000"/>
              </a:lnSpc>
              <a:buClr>
                <a:srgbClr val="F0A22E"/>
              </a:buClr>
              <a:buNone/>
            </a:pPr>
            <a:r>
              <a:rPr lang="ru-RU" sz="9600" b="1" dirty="0" smtClean="0">
                <a:solidFill>
                  <a:srgbClr val="002060"/>
                </a:solidFill>
              </a:rPr>
              <a:t>Ассоциация </a:t>
            </a:r>
            <a:r>
              <a:rPr lang="ru-RU" sz="9600" b="1" dirty="0">
                <a:solidFill>
                  <a:srgbClr val="002060"/>
                </a:solidFill>
              </a:rPr>
              <a:t>(союз) может заниматься предпринимательской деятельностью только посредством создания коммерческих организаций и (или) участия в них</a:t>
            </a:r>
            <a:r>
              <a:rPr lang="ru-RU" sz="9600" b="1" dirty="0" smtClean="0">
                <a:solidFill>
                  <a:srgbClr val="002060"/>
                </a:solidFill>
              </a:rPr>
              <a:t>.</a:t>
            </a:r>
          </a:p>
          <a:p>
            <a:pPr marL="0" lvl="0" indent="530225" algn="just">
              <a:lnSpc>
                <a:spcPct val="120000"/>
              </a:lnSpc>
              <a:buClr>
                <a:srgbClr val="F0A22E"/>
              </a:buClr>
              <a:buNone/>
            </a:pPr>
            <a:endParaRPr lang="ru-RU" sz="9600" b="1" dirty="0">
              <a:solidFill>
                <a:srgbClr val="002060"/>
              </a:solidFill>
            </a:endParaRPr>
          </a:p>
          <a:p>
            <a:pPr marL="0" indent="530225" algn="just">
              <a:lnSpc>
                <a:spcPct val="120000"/>
              </a:lnSpc>
              <a:buNone/>
            </a:pPr>
            <a:r>
              <a:rPr lang="ru-RU" sz="9600" b="1" dirty="0" smtClean="0">
                <a:solidFill>
                  <a:srgbClr val="002060"/>
                </a:solidFill>
              </a:rPr>
              <a:t>Ассоциация </a:t>
            </a:r>
            <a:r>
              <a:rPr lang="ru-RU" sz="9600" b="1" dirty="0">
                <a:solidFill>
                  <a:srgbClr val="002060"/>
                </a:solidFill>
              </a:rPr>
              <a:t>(союз) не отвечает по обязательствам своих </a:t>
            </a:r>
            <a:r>
              <a:rPr lang="ru-RU" sz="9600" b="1" dirty="0" smtClean="0">
                <a:solidFill>
                  <a:srgbClr val="002060"/>
                </a:solidFill>
              </a:rPr>
              <a:t>членов и  они  </a:t>
            </a:r>
            <a:r>
              <a:rPr lang="ru-RU" sz="9600" b="1" dirty="0">
                <a:solidFill>
                  <a:srgbClr val="002060"/>
                </a:solidFill>
              </a:rPr>
              <a:t>несут субсидиарную ответственность по ее обязательствам в размере и порядке, предусмотренных </a:t>
            </a:r>
            <a:r>
              <a:rPr lang="ru-RU" sz="9600" b="1" dirty="0" smtClean="0">
                <a:solidFill>
                  <a:srgbClr val="002060"/>
                </a:solidFill>
              </a:rPr>
              <a:t>уставом.</a:t>
            </a:r>
            <a:endParaRPr lang="ru-RU" sz="9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99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08112"/>
          </a:xfrm>
        </p:spPr>
        <p:txBody>
          <a:bodyPr>
            <a:normAutofit fontScale="90000"/>
          </a:bodyPr>
          <a:lstStyle/>
          <a:p>
            <a:pPr marL="176213" lvl="0" indent="457200" algn="ctr">
              <a:spcBef>
                <a:spcPct val="20000"/>
              </a:spcBef>
            </a:pPr>
            <a:r>
              <a:rPr lang="ru-RU" sz="3000" b="1" dirty="0" smtClean="0">
                <a:solidFill>
                  <a:schemeClr val="bg2">
                    <a:lumMod val="50000"/>
                  </a:schemeClr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ru-RU" sz="3000" b="1" dirty="0" smtClean="0">
                <a:solidFill>
                  <a:schemeClr val="bg2">
                    <a:lumMod val="50000"/>
                  </a:schemeClr>
                </a:solidFill>
                <a:latin typeface="Times New Roman"/>
                <a:ea typeface="+mn-ea"/>
                <a:cs typeface="+mn-cs"/>
              </a:rPr>
            </a:br>
            <a:r>
              <a:rPr lang="ru-RU" sz="3000" b="1" dirty="0" smtClean="0">
                <a:solidFill>
                  <a:srgbClr val="7030A0"/>
                </a:solidFill>
                <a:ea typeface="+mn-ea"/>
                <a:cs typeface="+mn-cs"/>
              </a:rPr>
              <a:t>1</a:t>
            </a:r>
            <a:r>
              <a:rPr lang="ru-RU" sz="2700" b="1" dirty="0" smtClean="0">
                <a:solidFill>
                  <a:srgbClr val="7030A0"/>
                </a:solidFill>
                <a:ea typeface="+mn-ea"/>
                <a:cs typeface="+mn-cs"/>
              </a:rPr>
              <a:t>. Сущность</a:t>
            </a:r>
            <a:r>
              <a:rPr lang="ru-RU" sz="2700" b="1" dirty="0">
                <a:solidFill>
                  <a:srgbClr val="7030A0"/>
                </a:solidFill>
                <a:ea typeface="+mn-ea"/>
                <a:cs typeface="+mn-cs"/>
              </a:rPr>
              <a:t>, задачи и элементы инфраструктуры поддержки малого бизнеса.</a:t>
            </a:r>
            <a:r>
              <a:rPr lang="ru-RU" sz="3000" b="1" dirty="0">
                <a:solidFill>
                  <a:schemeClr val="bg2">
                    <a:lumMod val="50000"/>
                  </a:schemeClr>
                </a:solidFill>
                <a:ea typeface="+mn-ea"/>
                <a:cs typeface="+mn-cs"/>
              </a:rPr>
              <a:t/>
            </a:r>
            <a:br>
              <a:rPr lang="ru-RU" sz="3000" b="1" dirty="0">
                <a:solidFill>
                  <a:schemeClr val="bg2">
                    <a:lumMod val="50000"/>
                  </a:schemeClr>
                </a:solidFill>
                <a:ea typeface="+mn-ea"/>
                <a:cs typeface="+mn-cs"/>
              </a:rPr>
            </a:b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27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Инфраструктура </a:t>
            </a:r>
            <a:r>
              <a:rPr lang="ru-RU" sz="27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поддержки </a:t>
            </a:r>
            <a:r>
              <a:rPr lang="ru-RU" sz="27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малого бизнеса</a:t>
            </a:r>
            <a:r>
              <a:rPr lang="ru-RU" dirty="0">
                <a:solidFill>
                  <a:srgbClr val="333333"/>
                </a:solidFill>
                <a:latin typeface="+mj-lt"/>
                <a:ea typeface="Times New Roman"/>
              </a:rPr>
              <a:t> </a:t>
            </a:r>
            <a:r>
              <a:rPr lang="ru-RU" dirty="0" smtClean="0">
                <a:solidFill>
                  <a:srgbClr val="333333"/>
                </a:solidFill>
                <a:latin typeface="+mj-lt"/>
                <a:ea typeface="Times New Roman"/>
              </a:rPr>
              <a:t>- </a:t>
            </a:r>
            <a:r>
              <a:rPr lang="ru-RU" sz="2800" b="1" dirty="0" smtClean="0">
                <a:solidFill>
                  <a:srgbClr val="002060"/>
                </a:solidFill>
                <a:ea typeface="Times New Roman"/>
              </a:rPr>
              <a:t>совокупность </a:t>
            </a:r>
            <a:r>
              <a:rPr lang="ru-RU" sz="2800" b="1" dirty="0">
                <a:solidFill>
                  <a:srgbClr val="002060"/>
                </a:solidFill>
                <a:ea typeface="Times New Roman"/>
              </a:rPr>
              <a:t>организационно-правовых форм, обеспечивающих и сопровождающих рыночные процессы, опосредующих деловые отношения и увязывающих эти отношения в одно целое. </a:t>
            </a:r>
            <a:endParaRPr lang="ru-RU" sz="2800" b="1" dirty="0" smtClean="0">
              <a:solidFill>
                <a:srgbClr val="002060"/>
              </a:solidFill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ru-RU" sz="2800" b="1" dirty="0">
              <a:solidFill>
                <a:srgbClr val="002060"/>
              </a:solidFill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+mj-lt"/>
                <a:ea typeface="Times New Roman"/>
              </a:rPr>
              <a:t>Основная цель </a:t>
            </a:r>
            <a:r>
              <a:rPr lang="ru-RU" sz="2800" b="1" dirty="0" smtClean="0">
                <a:solidFill>
                  <a:srgbClr val="002060"/>
                </a:solidFill>
                <a:ea typeface="Times New Roman"/>
              </a:rPr>
              <a:t>- </a:t>
            </a:r>
            <a:r>
              <a:rPr lang="ru-RU" sz="2800" b="1" dirty="0">
                <a:solidFill>
                  <a:srgbClr val="002060"/>
                </a:solidFill>
                <a:ea typeface="Times New Roman"/>
              </a:rPr>
              <a:t>обеспечение и сопровождение рыночных процессов, направленных на достижение максимального эффекта субъектами предпринимательства от производственно-хозяйственной деятельности. </a:t>
            </a:r>
          </a:p>
          <a:p>
            <a:pPr marL="0" indent="0"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51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7030A0"/>
                </a:solidFill>
                <a:latin typeface="+mj-lt"/>
                <a:ea typeface="Calibri"/>
                <a:cs typeface="Times New Roman"/>
              </a:rPr>
              <a:t>Правовое регулирование: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 smtClean="0">
                <a:latin typeface="+mj-lt"/>
                <a:ea typeface="Calibri"/>
                <a:cs typeface="Times New Roman"/>
              </a:rPr>
              <a:t>В </a:t>
            </a:r>
            <a:r>
              <a:rPr lang="ru-RU" b="1" dirty="0">
                <a:latin typeface="+mj-lt"/>
                <a:ea typeface="Calibri"/>
                <a:cs typeface="Times New Roman"/>
              </a:rPr>
              <a:t>Республике Беларусь порядок образования и функциони­рования таких объединений регламентируется статьями 121, 122 и 123 </a:t>
            </a:r>
            <a:r>
              <a:rPr lang="ru-RU" b="1" dirty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Гражданского Кодекса Республики Беларусь.</a:t>
            </a:r>
            <a:endParaRPr lang="ru-RU" sz="2400" b="1" dirty="0">
              <a:solidFill>
                <a:srgbClr val="002060"/>
              </a:solidFill>
              <a:latin typeface="+mj-lt"/>
              <a:ea typeface="Calibri"/>
              <a:cs typeface="Times New Roman"/>
            </a:endParaRPr>
          </a:p>
          <a:p>
            <a:endParaRPr lang="ru-RU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026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530225" algn="just"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+mj-lt"/>
                <a:ea typeface="Times New Roman"/>
              </a:rPr>
              <a:t>ИННОВАЦИОННАЯ ИНФРАСТРУКТУРА БИЗНЕСА</a:t>
            </a:r>
          </a:p>
          <a:p>
            <a:pPr marL="0" indent="530225" algn="just">
              <a:spcAft>
                <a:spcPts val="0"/>
              </a:spcAft>
              <a:buNone/>
            </a:pPr>
            <a:endParaRPr lang="ru-RU" sz="2800" b="1" dirty="0" smtClean="0">
              <a:solidFill>
                <a:srgbClr val="002060"/>
              </a:solidFill>
              <a:ea typeface="Times New Roman"/>
            </a:endParaRPr>
          </a:p>
          <a:p>
            <a:pPr marL="0" indent="530225" algn="just">
              <a:spcAft>
                <a:spcPts val="0"/>
              </a:spcAft>
              <a:buNone/>
            </a:pPr>
            <a:endParaRPr lang="ru-RU" sz="2800" b="1" dirty="0" smtClean="0">
              <a:solidFill>
                <a:srgbClr val="002060"/>
              </a:solidFill>
              <a:ea typeface="Times New Roman"/>
            </a:endParaRPr>
          </a:p>
          <a:p>
            <a:pPr marL="0" indent="530225" algn="just">
              <a:spcAft>
                <a:spcPts val="0"/>
              </a:spcAft>
              <a:buNone/>
            </a:pPr>
            <a:endParaRPr lang="ru-RU" sz="2800" b="1" dirty="0">
              <a:solidFill>
                <a:srgbClr val="002060"/>
              </a:solidFill>
              <a:ea typeface="Times New Roman"/>
            </a:endParaRPr>
          </a:p>
          <a:p>
            <a:pPr marL="0" indent="530225" algn="just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ea typeface="Times New Roman"/>
              </a:rPr>
              <a:t>Большое </a:t>
            </a:r>
            <a:r>
              <a:rPr lang="ru-RU" b="1" dirty="0">
                <a:solidFill>
                  <a:srgbClr val="002060"/>
                </a:solidFill>
                <a:ea typeface="Times New Roman"/>
              </a:rPr>
              <a:t>внимание государством уделяется созданию благоприятных условий для привлечения инвестиций в инновационную сферу, что в целом призвано способствовать развитию производства, основанного на новых и высоких технологиях. </a:t>
            </a:r>
          </a:p>
        </p:txBody>
      </p:sp>
    </p:spTree>
    <p:extLst>
      <p:ext uri="{BB962C8B-B14F-4D97-AF65-F5344CB8AC3E}">
        <p14:creationId xmlns:p14="http://schemas.microsoft.com/office/powerpoint/2010/main" val="133033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036496" cy="6858000"/>
          </a:xfrm>
        </p:spPr>
        <p:txBody>
          <a:bodyPr>
            <a:normAutofit fontScale="70000" lnSpcReduction="20000"/>
          </a:bodyPr>
          <a:lstStyle/>
          <a:p>
            <a:pPr marL="0" indent="900113" algn="just">
              <a:lnSpc>
                <a:spcPct val="120000"/>
              </a:lnSpc>
              <a:spcAft>
                <a:spcPts val="0"/>
              </a:spcAft>
              <a:buNone/>
            </a:pPr>
            <a:endParaRPr lang="ru-RU" sz="4600" b="1" dirty="0" smtClean="0">
              <a:solidFill>
                <a:srgbClr val="7030A0"/>
              </a:solidFill>
              <a:latin typeface="+mj-lt"/>
              <a:ea typeface="Times New Roman"/>
            </a:endParaRPr>
          </a:p>
          <a:p>
            <a:pPr marL="0" indent="900113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4600" b="1" dirty="0" smtClean="0">
                <a:solidFill>
                  <a:srgbClr val="7030A0"/>
                </a:solidFill>
                <a:latin typeface="+mj-lt"/>
                <a:ea typeface="Times New Roman"/>
              </a:rPr>
              <a:t>Инновационная </a:t>
            </a:r>
            <a:r>
              <a:rPr lang="ru-RU" sz="4600" b="1" dirty="0">
                <a:solidFill>
                  <a:srgbClr val="7030A0"/>
                </a:solidFill>
                <a:latin typeface="+mj-lt"/>
                <a:ea typeface="Times New Roman"/>
              </a:rPr>
              <a:t>инфраструктура </a:t>
            </a:r>
            <a:r>
              <a:rPr lang="ru-RU" sz="3400" b="1" dirty="0" smtClean="0">
                <a:solidFill>
                  <a:srgbClr val="333333"/>
                </a:solidFill>
                <a:ea typeface="Times New Roman"/>
              </a:rPr>
              <a:t>- </a:t>
            </a:r>
            <a:r>
              <a:rPr lang="ru-RU" sz="3400" b="1" dirty="0" smtClean="0">
                <a:solidFill>
                  <a:srgbClr val="002060"/>
                </a:solidFill>
                <a:ea typeface="Times New Roman"/>
              </a:rPr>
              <a:t>совокупность </a:t>
            </a:r>
            <a:r>
              <a:rPr lang="ru-RU" sz="3400" b="1" dirty="0">
                <a:solidFill>
                  <a:srgbClr val="002060"/>
                </a:solidFill>
                <a:ea typeface="Times New Roman"/>
              </a:rPr>
              <a:t>субъектов инновационной инфраструктуры, осуществляющих материально-техническое, финансовое, организационно-методическое, информационное</a:t>
            </a:r>
            <a:r>
              <a:rPr lang="ru-RU" sz="3400" b="1" dirty="0" smtClean="0">
                <a:solidFill>
                  <a:srgbClr val="002060"/>
                </a:solidFill>
                <a:ea typeface="Times New Roman"/>
              </a:rPr>
              <a:t>, консультационное </a:t>
            </a:r>
            <a:r>
              <a:rPr lang="ru-RU" sz="3400" b="1" dirty="0">
                <a:solidFill>
                  <a:srgbClr val="002060"/>
                </a:solidFill>
                <a:ea typeface="Times New Roman"/>
              </a:rPr>
              <a:t>и иное обеспечение инновационной деятельности.</a:t>
            </a:r>
          </a:p>
          <a:p>
            <a:pPr marL="0" indent="354013" algn="just">
              <a:lnSpc>
                <a:spcPct val="120000"/>
              </a:lnSpc>
              <a:spcAft>
                <a:spcPts val="0"/>
              </a:spcAft>
              <a:buNone/>
            </a:pPr>
            <a:endParaRPr lang="ru-RU" sz="3400" b="1" dirty="0" smtClean="0">
              <a:solidFill>
                <a:srgbClr val="333333"/>
              </a:solidFill>
              <a:ea typeface="Times New Roman"/>
            </a:endParaRPr>
          </a:p>
          <a:p>
            <a:pPr marL="0" indent="354013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3400" b="1" dirty="0" smtClean="0">
                <a:solidFill>
                  <a:srgbClr val="333333"/>
                </a:solidFill>
                <a:ea typeface="Times New Roman"/>
              </a:rPr>
              <a:t>Статус </a:t>
            </a:r>
            <a:r>
              <a:rPr lang="ru-RU" sz="3400" b="1" dirty="0">
                <a:solidFill>
                  <a:srgbClr val="333333"/>
                </a:solidFill>
                <a:ea typeface="Times New Roman"/>
              </a:rPr>
              <a:t>субъекта инновационной инфраструктуры подтверждается соответствующим </a:t>
            </a:r>
            <a:r>
              <a:rPr lang="ru-RU" sz="3400" b="1" u="sng" dirty="0">
                <a:solidFill>
                  <a:srgbClr val="002060"/>
                </a:solidFill>
                <a:ea typeface="Times New Roman"/>
              </a:rPr>
              <a:t>свидетельством</a:t>
            </a:r>
            <a:r>
              <a:rPr lang="ru-RU" sz="3400" b="1" dirty="0">
                <a:solidFill>
                  <a:srgbClr val="333333"/>
                </a:solidFill>
                <a:ea typeface="Times New Roman"/>
              </a:rPr>
              <a:t> о регистрации юридического лица в качестве такового. Присвоение статуса осуществляется в рамках административной процедуры в соответствии с </a:t>
            </a:r>
            <a:r>
              <a:rPr lang="ru-RU" sz="3400" b="1" dirty="0" smtClean="0">
                <a:solidFill>
                  <a:srgbClr val="002060"/>
                </a:solidFill>
                <a:ea typeface="Times New Roman"/>
              </a:rPr>
              <a:t>Постановлением </a:t>
            </a:r>
            <a:r>
              <a:rPr lang="ru-RU" sz="3400" b="1" dirty="0">
                <a:solidFill>
                  <a:srgbClr val="002060"/>
                </a:solidFill>
                <a:ea typeface="Times New Roman"/>
              </a:rPr>
              <a:t>Совета Министров Республики Беларусь от 17 февраля 2012 года № </a:t>
            </a:r>
            <a:r>
              <a:rPr lang="ru-RU" sz="3400" b="1" dirty="0" smtClean="0">
                <a:solidFill>
                  <a:srgbClr val="002060"/>
                </a:solidFill>
                <a:ea typeface="Times New Roman"/>
              </a:rPr>
              <a:t>156 «Об </a:t>
            </a:r>
            <a:r>
              <a:rPr lang="ru-RU" sz="3400" b="1" dirty="0">
                <a:solidFill>
                  <a:srgbClr val="002060"/>
                </a:solidFill>
                <a:ea typeface="Times New Roman"/>
              </a:rPr>
              <a:t>утверждении единого перечня административных процедур, осуществляемых государственными органами и иными организациями в отношении юридических лиц и индивидуальных </a:t>
            </a:r>
            <a:r>
              <a:rPr lang="ru-RU" sz="3400" b="1" dirty="0" smtClean="0">
                <a:solidFill>
                  <a:srgbClr val="002060"/>
                </a:solidFill>
                <a:ea typeface="Times New Roman"/>
              </a:rPr>
              <a:t>предпринимателей».</a:t>
            </a:r>
            <a:endParaRPr lang="ru-RU" sz="3400" b="1" dirty="0">
              <a:solidFill>
                <a:srgbClr val="002060"/>
              </a:solidFill>
              <a:ea typeface="Times New Roman"/>
            </a:endParaRP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062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864096"/>
          </a:xfrm>
        </p:spPr>
        <p:txBody>
          <a:bodyPr/>
          <a:lstStyle/>
          <a:p>
            <a:r>
              <a:rPr lang="ru-RU" sz="2900" b="1" dirty="0">
                <a:solidFill>
                  <a:srgbClr val="7030A0"/>
                </a:solidFill>
              </a:rPr>
              <a:t>Инновационная инфраструктура бизнеса: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2856190"/>
              </p:ext>
            </p:extLst>
          </p:nvPr>
        </p:nvGraphicFramePr>
        <p:xfrm>
          <a:off x="323528" y="1196752"/>
          <a:ext cx="8686800" cy="5390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95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442913" algn="just">
              <a:spcAft>
                <a:spcPts val="0"/>
              </a:spcAft>
              <a:buNone/>
            </a:pPr>
            <a:endParaRPr lang="ru-RU" b="1" dirty="0" smtClean="0">
              <a:solidFill>
                <a:srgbClr val="7030A0"/>
              </a:solidFill>
              <a:ea typeface="Times New Roman"/>
            </a:endParaRPr>
          </a:p>
          <a:p>
            <a:pPr marL="0" indent="442913" algn="just">
              <a:spcAft>
                <a:spcPts val="0"/>
              </a:spcAft>
              <a:buNone/>
            </a:pPr>
            <a:endParaRPr lang="ru-RU" b="1" dirty="0">
              <a:solidFill>
                <a:srgbClr val="7030A0"/>
              </a:solidFill>
              <a:ea typeface="Times New Roman"/>
            </a:endParaRPr>
          </a:p>
          <a:p>
            <a:pPr marL="0" indent="442913" algn="just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7030A0"/>
                </a:solidFill>
                <a:latin typeface="+mj-lt"/>
                <a:ea typeface="Times New Roman"/>
              </a:rPr>
              <a:t>1. Технопарк</a:t>
            </a:r>
            <a:r>
              <a:rPr lang="ru-RU" sz="2800" b="1" dirty="0" smtClean="0">
                <a:solidFill>
                  <a:srgbClr val="7030A0"/>
                </a:solidFill>
                <a:ea typeface="Times New Roman"/>
              </a:rPr>
              <a:t> -</a:t>
            </a:r>
            <a:r>
              <a:rPr lang="ru-RU" sz="2800" dirty="0" smtClean="0">
                <a:solidFill>
                  <a:srgbClr val="333333"/>
                </a:solidFill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ea typeface="Times New Roman"/>
              </a:rPr>
              <a:t>организация со среднесписочной численностью работников до 100 человек, целью которой является содействие развитию предпринимательства в научной, научно-технической, инновационной сферах и создание условий для осуществления юридическими лицами и индивидуальными предпринимателями, являющимися резидентами технопарка, инновационной деятельности от поиска (разработки) нововведения до его реализации.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242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9036496" cy="129614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</a:rPr>
              <a:t>СУБЪЕКТЫ ИННОВАЦИОННОЙ ИНФРАСТРУКТУРЫ РЕСПУБЛИКИ </a:t>
            </a:r>
            <a:r>
              <a:rPr lang="ru-RU" sz="2800" b="1" dirty="0" smtClean="0">
                <a:solidFill>
                  <a:srgbClr val="7030A0"/>
                </a:solidFill>
              </a:rPr>
              <a:t>БЕЛАРУСЬ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ТЕХНОПАРКИ 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3197710"/>
              </p:ext>
            </p:extLst>
          </p:nvPr>
        </p:nvGraphicFramePr>
        <p:xfrm>
          <a:off x="29496" y="1526442"/>
          <a:ext cx="9114504" cy="5331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8488"/>
                <a:gridCol w="4716016"/>
              </a:tblGrid>
              <a:tr h="43540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Название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Место расположения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015943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РЕСПУБЛИКАНСКОЕ ИННОВАЦИОННОЕ УНИТАРНОЕ ПРЕДПРИЯТИЕ «НАУЧНО-ТЕХНОЛОГИЧЕСКИЙ ПАРК БНТУ “ПОЛИТЕХНИК”»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Г. МИНСК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248159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БРЕСТСКОЕ ОБЛАСТНОЕ КОММУНАЛЬНОЕ УНИТАРНОЕ ПРЕДПРИЯТИЕ «ЦЕНТР ВНЕДРЕНИЯ НАУЧНО-ТЕХНИЧЕСКИХ РАЗРАБОТОК» (НАУЧНО-ТЕХНОЛОГИЧЕСКИЙ ПАРК)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Г. БРЕСТ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783728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КОММУНАЛЬНОЕ УНИТАРНОЕ ПРЕДПРИЯТИЕ «ГОМЕЛЬСКИЙ НАУЧНО-ТЕХНОЛОГИЧЕСКИЙ ПАРК»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Г. ГОМЕЛЬ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83697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ГОСУДАРСТВЕННОЕ ПРЕДПРИЯТИЕ «МИНСКИЙ ОБЛАСТНОЙ ТЕХНОПАРК»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МИНСКАЯ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  <a:latin typeface="+mj-lt"/>
                        </a:rPr>
                        <a:t> ОБЛАСТЬ, СМОЛЕВИЧСКИЙ РАЙОН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83697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ЗАКРЫТОЕ АКЦИОНЕРНОЕ ОБЩЕСТВО «ТЕХНОЛОГИЧЕСКИЙ ПАРК “МОГИЛЕВ”»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Г. МОГИЛЕВ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118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</a:rPr>
              <a:t>СУБЪЕКТЫ ИННОВАЦИОННОЙ ИНФРАСТРУКТУРЫ РЕСПУБЛИКИ БЕЛАРУСЬ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1895279"/>
              </p:ext>
            </p:extLst>
          </p:nvPr>
        </p:nvGraphicFramePr>
        <p:xfrm>
          <a:off x="0" y="1124743"/>
          <a:ext cx="9144000" cy="5616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9817"/>
                <a:gridCol w="4554183"/>
              </a:tblGrid>
              <a:tr h="180954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РЕСПУБЛИКАНСКОЕ ИННОВАЦИОННОЕ УНИТАРНОЕ ПРЕДПРИЯТИЕ «НАУЧНО-ТЕХНОЛОГИЧЕСКИЙ ПАРК ВИТЕБСКОГО ГОСУДАРСТВЕННОГО ТЕХНОЛОГИЧЕСКОГО УНИВЕРСИТЕТА»</a:t>
                      </a:r>
                      <a:endParaRPr lang="ru-RU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Г.ВИТЕБСК</a:t>
                      </a:r>
                      <a:endParaRPr lang="ru-RU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13096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ОБЩЕСТВО С ОГРАНИЧЕННОЙ ОТВЕТСТВЕННОСТЬЮ «МИНСКИЙ ГОРОДСКОЙ ТЕХНОПАРК»</a:t>
                      </a:r>
                      <a:endParaRPr lang="ru-RU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Г.МИНСК</a:t>
                      </a:r>
                      <a:endParaRPr lang="ru-RU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13096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ОБЩЕСТВО С ОГРАНИЧЕННОЙ ОТВЕТСТВЕННОСТЬЮ «ТЕХНОПАРК “ПОЛЕСЬЕ”»</a:t>
                      </a:r>
                      <a:endParaRPr lang="ru-RU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Г.ПИНСК</a:t>
                      </a:r>
                      <a:endParaRPr lang="ru-RU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545145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+mn-lt"/>
                        </a:rPr>
                        <a:t>РЕСПУБЛИКАНСКОЕ ИННОВАЦИОННОЕ УНИТАРНОЕ ПРЕДПРИЯТИЕ «НАУЧНО-ТЕХНОЛОГИЧЕСКИЙ ПАРК ПОЛОЦКОГО ГОСУДАРСТВЕННОГО УНИВЕРСИТЕТА»</a:t>
                      </a:r>
                      <a:endParaRPr lang="ru-RU" b="1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Г.НОВОПОЛОЦК</a:t>
                      </a:r>
                      <a:endParaRPr lang="ru-RU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53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442913" algn="just"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2. Центр </a:t>
            </a:r>
            <a:r>
              <a:rPr lang="ru-RU" sz="2800" b="1" dirty="0">
                <a:solidFill>
                  <a:srgbClr val="7030A0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трансфера </a:t>
            </a:r>
            <a:r>
              <a:rPr lang="ru-RU" sz="2800" b="1" dirty="0" smtClean="0">
                <a:solidFill>
                  <a:srgbClr val="7030A0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технологий </a:t>
            </a:r>
            <a:r>
              <a:rPr lang="ru-RU" b="1" i="1" dirty="0" smtClean="0">
                <a:solidFill>
                  <a:srgbClr val="333333"/>
                </a:solidFill>
                <a:ea typeface="Times New Roman"/>
              </a:rPr>
              <a:t>-</a:t>
            </a:r>
            <a:r>
              <a:rPr lang="ru-RU" dirty="0" smtClean="0">
                <a:solidFill>
                  <a:srgbClr val="333333"/>
                </a:solidFill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ea typeface="Times New Roman"/>
              </a:rPr>
              <a:t>организация со среднесписочной численностью работников до 100 человек, целью которой является обеспечение передачи инноваций из сферы их разработки в сферу практического </a:t>
            </a:r>
            <a:r>
              <a:rPr lang="ru-RU" sz="2800" b="1" dirty="0" smtClean="0">
                <a:solidFill>
                  <a:srgbClr val="002060"/>
                </a:solidFill>
                <a:ea typeface="Times New Roman"/>
              </a:rPr>
              <a:t>использования. 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2600" b="1" dirty="0" smtClean="0">
              <a:solidFill>
                <a:srgbClr val="002060"/>
              </a:solidFill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2600" b="1" dirty="0" smtClean="0">
                <a:solidFill>
                  <a:srgbClr val="002060"/>
                </a:solidFill>
                <a:ea typeface="Times New Roman"/>
              </a:rPr>
              <a:t>По </a:t>
            </a:r>
            <a:r>
              <a:rPr lang="ru-RU" sz="2600" b="1" dirty="0">
                <a:solidFill>
                  <a:srgbClr val="002060"/>
                </a:solidFill>
                <a:ea typeface="Times New Roman"/>
              </a:rPr>
              <a:t>аналогии с технопарком в соответствии с </a:t>
            </a:r>
            <a:r>
              <a:rPr lang="ru-RU" sz="2600" b="1" dirty="0">
                <a:solidFill>
                  <a:schemeClr val="accent3">
                    <a:lumMod val="75000"/>
                  </a:schemeClr>
                </a:solidFill>
                <a:ea typeface="Times New Roman"/>
              </a:rPr>
              <a:t>Указом </a:t>
            </a:r>
            <a:r>
              <a:rPr lang="ru-RU" sz="2600" b="1" dirty="0" smtClean="0">
                <a:solidFill>
                  <a:schemeClr val="accent3">
                    <a:lumMod val="75000"/>
                  </a:schemeClr>
                </a:solidFill>
                <a:ea typeface="Times New Roman"/>
              </a:rPr>
              <a:t> Президента </a:t>
            </a:r>
            <a:r>
              <a:rPr lang="ru-RU" sz="2600" b="1" dirty="0">
                <a:solidFill>
                  <a:schemeClr val="accent3">
                    <a:lumMod val="75000"/>
                  </a:schemeClr>
                </a:solidFill>
                <a:ea typeface="Times New Roman"/>
              </a:rPr>
              <a:t>Республики Беларусь от </a:t>
            </a:r>
            <a:r>
              <a:rPr lang="ru-RU" sz="2600" b="1" dirty="0" smtClean="0">
                <a:solidFill>
                  <a:schemeClr val="accent3">
                    <a:lumMod val="75000"/>
                  </a:schemeClr>
                </a:solidFill>
                <a:ea typeface="Times New Roman"/>
              </a:rPr>
              <a:t>17.03.2014</a:t>
            </a:r>
            <a:r>
              <a:rPr lang="ru-RU" sz="2600" b="1" dirty="0" smtClean="0">
                <a:solidFill>
                  <a:srgbClr val="FF0000"/>
                </a:solidFill>
                <a:ea typeface="Times New Roman"/>
              </a:rPr>
              <a:t> </a:t>
            </a:r>
            <a:r>
              <a:rPr lang="ru-RU" sz="2600" b="1" dirty="0" smtClean="0">
                <a:solidFill>
                  <a:schemeClr val="accent3">
                    <a:lumMod val="75000"/>
                  </a:schemeClr>
                </a:solidFill>
                <a:ea typeface="Times New Roman"/>
              </a:rPr>
              <a:t>№ 126 «О </a:t>
            </a:r>
            <a:r>
              <a:rPr lang="ru-RU" sz="2600" b="1" dirty="0">
                <a:solidFill>
                  <a:schemeClr val="accent3">
                    <a:lumMod val="75000"/>
                  </a:schemeClr>
                </a:solidFill>
                <a:ea typeface="Times New Roman"/>
              </a:rPr>
              <a:t>внесении дополнения и изменения в Указ Президента Республики Беларусь </a:t>
            </a:r>
            <a:r>
              <a:rPr lang="ru-RU" sz="2600" b="1" dirty="0" smtClean="0">
                <a:solidFill>
                  <a:schemeClr val="accent3">
                    <a:lumMod val="75000"/>
                  </a:schemeClr>
                </a:solidFill>
                <a:ea typeface="Times New Roman"/>
              </a:rPr>
              <a:t>«О </a:t>
            </a:r>
            <a:r>
              <a:rPr lang="ru-RU" sz="2600" b="1" dirty="0">
                <a:solidFill>
                  <a:schemeClr val="accent3">
                    <a:lumMod val="75000"/>
                  </a:schemeClr>
                </a:solidFill>
                <a:ea typeface="Times New Roman"/>
              </a:rPr>
              <a:t>некоторых мерах государственной поддержки малого предпринимательства </a:t>
            </a:r>
            <a:r>
              <a:rPr lang="ru-RU" sz="2600" b="1" dirty="0" smtClean="0">
                <a:solidFill>
                  <a:schemeClr val="accent3">
                    <a:lumMod val="75000"/>
                  </a:schemeClr>
                </a:solidFill>
                <a:ea typeface="Times New Roman"/>
              </a:rPr>
              <a:t>от </a:t>
            </a:r>
            <a:r>
              <a:rPr lang="ru-RU" sz="2600" b="1" dirty="0">
                <a:solidFill>
                  <a:schemeClr val="accent3">
                    <a:lumMod val="75000"/>
                  </a:schemeClr>
                </a:solidFill>
                <a:ea typeface="Times New Roman"/>
              </a:rPr>
              <a:t>21 мая 2009 г. № </a:t>
            </a:r>
            <a:r>
              <a:rPr lang="ru-RU" sz="2600" b="1" dirty="0" smtClean="0">
                <a:solidFill>
                  <a:schemeClr val="accent3">
                    <a:lumMod val="75000"/>
                  </a:schemeClr>
                </a:solidFill>
                <a:ea typeface="Times New Roman"/>
              </a:rPr>
              <a:t>255» </a:t>
            </a:r>
            <a:r>
              <a:rPr lang="ru-RU" sz="2600" b="1" dirty="0" smtClean="0">
                <a:solidFill>
                  <a:srgbClr val="002060"/>
                </a:solidFill>
                <a:ea typeface="Times New Roman"/>
              </a:rPr>
              <a:t>центр </a:t>
            </a:r>
            <a:r>
              <a:rPr lang="ru-RU" sz="2600" b="1" dirty="0">
                <a:solidFill>
                  <a:srgbClr val="002060"/>
                </a:solidFill>
                <a:ea typeface="Times New Roman"/>
              </a:rPr>
              <a:t>трансфера технологий может относиться к </a:t>
            </a:r>
            <a:r>
              <a:rPr lang="ru-RU" sz="2600" b="1" dirty="0" err="1">
                <a:solidFill>
                  <a:srgbClr val="002060"/>
                </a:solidFill>
                <a:ea typeface="Times New Roman"/>
              </a:rPr>
              <a:t>микроорганизациям</a:t>
            </a:r>
            <a:r>
              <a:rPr lang="ru-RU" sz="2600" b="1" dirty="0">
                <a:solidFill>
                  <a:srgbClr val="002060"/>
                </a:solidFill>
                <a:ea typeface="Times New Roman"/>
              </a:rPr>
              <a:t> или малым организациям, но в случае если центр трансфера технологий создается как коммерческая организация.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249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10676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7030A0"/>
                </a:solidFill>
              </a:rPr>
              <a:t>ЦЕНТРЫ ТРАНСФЕРА ТЕХНОЛОГИЙ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4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+mj-lt"/>
              </a:rPr>
              <a:t>1.РУП 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«Центр научно-технической и деловой информации</a:t>
            </a:r>
            <a:r>
              <a:rPr lang="ru-RU" dirty="0" smtClean="0">
                <a:solidFill>
                  <a:srgbClr val="002060"/>
                </a:solidFill>
                <a:latin typeface="+mj-lt"/>
              </a:rPr>
              <a:t>» (г. Гомель)</a:t>
            </a:r>
          </a:p>
          <a:p>
            <a:pPr marL="514350" indent="-514350">
              <a:buAutoNum type="arabicPeriod"/>
            </a:pPr>
            <a:endParaRPr lang="ru-RU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+mj-lt"/>
              </a:rPr>
              <a:t>2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. </a:t>
            </a:r>
            <a:r>
              <a:rPr lang="ru-RU" dirty="0">
                <a:solidFill>
                  <a:srgbClr val="002060"/>
                </a:solidFill>
                <a:latin typeface="Franklin Gothic Medium"/>
              </a:rPr>
              <a:t>РУСП</a:t>
            </a:r>
            <a:r>
              <a:rPr lang="ru-RU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«Агентство развития и содействия инвестициям</a:t>
            </a:r>
            <a:r>
              <a:rPr lang="ru-RU" dirty="0" smtClean="0">
                <a:solidFill>
                  <a:srgbClr val="002060"/>
                </a:solidFill>
                <a:latin typeface="+mj-lt"/>
              </a:rPr>
              <a:t>» (г. Гомель)</a:t>
            </a:r>
          </a:p>
          <a:p>
            <a:pPr marL="0" indent="0">
              <a:buNone/>
            </a:pPr>
            <a:endParaRPr lang="ru-RU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+mj-lt"/>
              </a:rPr>
              <a:t>3. ОДО 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«Витебский бизнес-центр</a:t>
            </a:r>
            <a:r>
              <a:rPr lang="ru-RU" dirty="0" smtClean="0">
                <a:solidFill>
                  <a:srgbClr val="002060"/>
                </a:solidFill>
                <a:latin typeface="+mj-lt"/>
              </a:rPr>
              <a:t>» (г. Витебск)</a:t>
            </a:r>
          </a:p>
          <a:p>
            <a:pPr marL="0" indent="0">
              <a:buNone/>
            </a:pPr>
            <a:endParaRPr lang="ru-RU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  <a:latin typeface="+mj-lt"/>
              </a:rPr>
              <a:t>4. РУП «Международный инновационный экологический парк </a:t>
            </a:r>
            <a:r>
              <a:rPr lang="ru-RU" dirty="0" smtClean="0">
                <a:solidFill>
                  <a:srgbClr val="002060"/>
                </a:solidFill>
                <a:latin typeface="+mj-lt"/>
              </a:rPr>
              <a:t>«Волма» (Минский район)</a:t>
            </a:r>
          </a:p>
          <a:p>
            <a:pPr marL="0" indent="0">
              <a:buNone/>
            </a:pPr>
            <a:endParaRPr lang="ru-RU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  <a:latin typeface="+mj-lt"/>
              </a:rPr>
              <a:t>5. </a:t>
            </a:r>
            <a:r>
              <a:rPr lang="ru-RU" dirty="0" smtClean="0">
                <a:solidFill>
                  <a:srgbClr val="002060"/>
                </a:solidFill>
                <a:latin typeface="+mj-lt"/>
              </a:rPr>
              <a:t>РНПУП </a:t>
            </a:r>
            <a:r>
              <a:rPr lang="ru-RU" dirty="0">
                <a:solidFill>
                  <a:srgbClr val="002060"/>
                </a:solidFill>
                <a:latin typeface="+mj-lt"/>
              </a:rPr>
              <a:t>«Институт нефти и химии</a:t>
            </a:r>
            <a:r>
              <a:rPr lang="ru-RU" dirty="0" smtClean="0">
                <a:solidFill>
                  <a:srgbClr val="002060"/>
                </a:solidFill>
                <a:latin typeface="+mj-lt"/>
              </a:rPr>
              <a:t>» (г. Минск)</a:t>
            </a:r>
            <a:endParaRPr lang="ru-RU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1437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00201"/>
            <a:ext cx="7704856" cy="3989039"/>
          </a:xfrm>
        </p:spPr>
        <p:txBody>
          <a:bodyPr/>
          <a:lstStyle/>
          <a:p>
            <a:pPr marL="0" indent="530225" algn="just">
              <a:spcAft>
                <a:spcPts val="0"/>
              </a:spcAft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+mj-lt"/>
                <a:ea typeface="Times New Roman"/>
              </a:rPr>
              <a:t>3. Венчурная организация </a:t>
            </a:r>
            <a:r>
              <a:rPr lang="ru-RU" b="1" dirty="0" smtClean="0">
                <a:solidFill>
                  <a:srgbClr val="002060"/>
                </a:solidFill>
                <a:ea typeface="Times New Roman"/>
              </a:rPr>
              <a:t>- </a:t>
            </a:r>
            <a:r>
              <a:rPr lang="ru-RU" b="1" dirty="0">
                <a:solidFill>
                  <a:srgbClr val="002060"/>
                </a:solidFill>
                <a:ea typeface="Times New Roman"/>
              </a:rPr>
              <a:t>коммерческая организация, создаваемая для осуществления инвестиционной деятельности в сфере создания и реализации инноваций, а также финансирования венчурных проектов.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09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2200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/>
            </a:r>
            <a:br>
              <a:rPr lang="ru-RU" sz="2200" b="1" dirty="0" smtClean="0">
                <a:solidFill>
                  <a:srgbClr val="7030A0"/>
                </a:solidFill>
                <a:latin typeface="Times New Roman"/>
                <a:ea typeface="Times New Roman"/>
              </a:rPr>
            </a:br>
            <a:r>
              <a:rPr lang="ru-RU" sz="2400" b="1" dirty="0" smtClean="0">
                <a:solidFill>
                  <a:srgbClr val="7030A0"/>
                </a:solidFill>
                <a:ea typeface="Times New Roman"/>
              </a:rPr>
              <a:t>Задачи </a:t>
            </a:r>
            <a:r>
              <a:rPr lang="ru-RU" sz="2400" b="1" dirty="0">
                <a:solidFill>
                  <a:srgbClr val="7030A0"/>
                </a:solidFill>
                <a:ea typeface="Times New Roman"/>
              </a:rPr>
              <a:t>создания, развития и функционирования инфраструктуры малого </a:t>
            </a:r>
            <a:r>
              <a:rPr lang="ru-RU" sz="2400" b="1" dirty="0" smtClean="0">
                <a:solidFill>
                  <a:srgbClr val="7030A0"/>
                </a:solidFill>
                <a:ea typeface="Times New Roman"/>
              </a:rPr>
              <a:t>бизнеса:</a:t>
            </a:r>
            <a:r>
              <a:rPr lang="ru-RU" sz="2400" b="1" dirty="0">
                <a:solidFill>
                  <a:srgbClr val="7030A0"/>
                </a:solidFill>
                <a:ea typeface="Times New Roman"/>
              </a:rPr>
              <a:t/>
            </a:r>
            <a:br>
              <a:rPr lang="ru-RU" sz="2400" b="1" dirty="0">
                <a:solidFill>
                  <a:srgbClr val="7030A0"/>
                </a:solidFill>
                <a:ea typeface="Times New Roman"/>
              </a:rPr>
            </a:b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07504" y="1124744"/>
            <a:ext cx="9036496" cy="5733256"/>
          </a:xfrm>
        </p:spPr>
        <p:txBody>
          <a:bodyPr>
            <a:noAutofit/>
          </a:bodyPr>
          <a:lstStyle/>
          <a:p>
            <a:pPr lvl="0" algn="just">
              <a:buFont typeface="Symbol"/>
              <a:buChar char="-"/>
              <a:tabLst>
                <a:tab pos="588645" algn="l"/>
              </a:tabLst>
            </a:pPr>
            <a:r>
              <a:rPr lang="ru-RU" sz="2600" b="1" dirty="0">
                <a:solidFill>
                  <a:srgbClr val="002060"/>
                </a:solidFill>
                <a:ea typeface="Times New Roman"/>
              </a:rPr>
              <a:t>обеспечение системы расчетов субъектов малого бизнеса с контрагентами</a:t>
            </a:r>
            <a:r>
              <a:rPr lang="ru-RU" sz="2600" b="1" dirty="0" smtClean="0">
                <a:solidFill>
                  <a:srgbClr val="002060"/>
                </a:solidFill>
                <a:ea typeface="Times New Roman"/>
              </a:rPr>
              <a:t>;</a:t>
            </a:r>
          </a:p>
          <a:p>
            <a:pPr lvl="0" algn="just">
              <a:buFont typeface="Symbol"/>
              <a:buChar char="-"/>
              <a:tabLst>
                <a:tab pos="588645" algn="l"/>
              </a:tabLst>
            </a:pPr>
            <a:r>
              <a:rPr lang="ru-RU" sz="2600" b="1" dirty="0" smtClean="0">
                <a:solidFill>
                  <a:srgbClr val="002060"/>
                </a:solidFill>
                <a:ea typeface="Times New Roman"/>
              </a:rPr>
              <a:t>обеспечение </a:t>
            </a:r>
            <a:r>
              <a:rPr lang="ru-RU" sz="2600" b="1" dirty="0">
                <a:solidFill>
                  <a:srgbClr val="002060"/>
                </a:solidFill>
                <a:ea typeface="Times New Roman"/>
              </a:rPr>
              <a:t>системы их кредитования и финансирования</a:t>
            </a:r>
            <a:r>
              <a:rPr lang="ru-RU" sz="2600" b="1" dirty="0" smtClean="0">
                <a:solidFill>
                  <a:srgbClr val="002060"/>
                </a:solidFill>
                <a:ea typeface="Times New Roman"/>
              </a:rPr>
              <a:t>;</a:t>
            </a:r>
          </a:p>
          <a:p>
            <a:pPr lvl="0" algn="just">
              <a:buFont typeface="Symbol"/>
              <a:buChar char="-"/>
              <a:tabLst>
                <a:tab pos="588645" algn="l"/>
              </a:tabLst>
            </a:pPr>
            <a:r>
              <a:rPr lang="ru-RU" sz="2600" b="1" dirty="0" smtClean="0">
                <a:solidFill>
                  <a:srgbClr val="002060"/>
                </a:solidFill>
                <a:ea typeface="Times New Roman"/>
              </a:rPr>
              <a:t>обеспечение </a:t>
            </a:r>
            <a:r>
              <a:rPr lang="ru-RU" sz="2600" b="1" dirty="0">
                <a:solidFill>
                  <a:srgbClr val="002060"/>
                </a:solidFill>
                <a:ea typeface="Times New Roman"/>
              </a:rPr>
              <a:t>и сопровождение системы снабжения и сбыта</a:t>
            </a:r>
            <a:r>
              <a:rPr lang="ru-RU" sz="2600" b="1" dirty="0" smtClean="0">
                <a:solidFill>
                  <a:srgbClr val="002060"/>
                </a:solidFill>
                <a:ea typeface="Times New Roman"/>
              </a:rPr>
              <a:t>;</a:t>
            </a:r>
          </a:p>
          <a:p>
            <a:pPr lvl="0" algn="just">
              <a:buFont typeface="Symbol"/>
              <a:buChar char="-"/>
              <a:tabLst>
                <a:tab pos="588645" algn="l"/>
              </a:tabLst>
            </a:pPr>
            <a:r>
              <a:rPr lang="ru-RU" sz="2600" b="1" dirty="0" smtClean="0">
                <a:solidFill>
                  <a:srgbClr val="002060"/>
                </a:solidFill>
                <a:ea typeface="Times New Roman"/>
              </a:rPr>
              <a:t>обеспечение </a:t>
            </a:r>
            <a:r>
              <a:rPr lang="ru-RU" sz="2600" b="1" dirty="0">
                <a:solidFill>
                  <a:srgbClr val="002060"/>
                </a:solidFill>
                <a:ea typeface="Times New Roman"/>
              </a:rPr>
              <a:t>системы страхования и снижения рисков</a:t>
            </a:r>
            <a:r>
              <a:rPr lang="ru-RU" sz="2600" b="1" dirty="0" smtClean="0">
                <a:solidFill>
                  <a:srgbClr val="002060"/>
                </a:solidFill>
                <a:ea typeface="Times New Roman"/>
              </a:rPr>
              <a:t>;</a:t>
            </a:r>
          </a:p>
          <a:p>
            <a:pPr lvl="0" algn="just">
              <a:buFont typeface="Symbol"/>
              <a:buChar char="-"/>
              <a:tabLst>
                <a:tab pos="588645" algn="l"/>
              </a:tabLst>
            </a:pPr>
            <a:r>
              <a:rPr lang="ru-RU" sz="2600" b="1" dirty="0" smtClean="0">
                <a:solidFill>
                  <a:srgbClr val="002060"/>
                </a:solidFill>
                <a:ea typeface="Times New Roman"/>
              </a:rPr>
              <a:t>организация </a:t>
            </a:r>
            <a:r>
              <a:rPr lang="ru-RU" sz="2600" b="1" dirty="0">
                <a:solidFill>
                  <a:srgbClr val="002060"/>
                </a:solidFill>
                <a:ea typeface="Times New Roman"/>
              </a:rPr>
              <a:t>системы содействия занятости населения и создания новых рабочих мест</a:t>
            </a:r>
            <a:r>
              <a:rPr lang="ru-RU" sz="2600" b="1" dirty="0" smtClean="0">
                <a:solidFill>
                  <a:srgbClr val="002060"/>
                </a:solidFill>
                <a:ea typeface="Times New Roman"/>
              </a:rPr>
              <a:t>;</a:t>
            </a:r>
          </a:p>
          <a:p>
            <a:pPr lvl="0" algn="just">
              <a:buFont typeface="Symbol"/>
              <a:buChar char="-"/>
              <a:tabLst>
                <a:tab pos="588645" algn="l"/>
              </a:tabLst>
            </a:pPr>
            <a:r>
              <a:rPr lang="ru-RU" sz="2600" b="1" dirty="0" smtClean="0">
                <a:solidFill>
                  <a:srgbClr val="002060"/>
                </a:solidFill>
                <a:ea typeface="Times New Roman"/>
              </a:rPr>
              <a:t>обеспечение </a:t>
            </a:r>
            <a:r>
              <a:rPr lang="ru-RU" sz="2600" b="1" dirty="0">
                <a:solidFill>
                  <a:srgbClr val="002060"/>
                </a:solidFill>
                <a:ea typeface="Times New Roman"/>
              </a:rPr>
              <a:t>системы государственного регулирования деятельности субъектов малого бизнеса</a:t>
            </a:r>
            <a:r>
              <a:rPr lang="ru-RU" sz="2600" b="1" dirty="0" smtClean="0">
                <a:solidFill>
                  <a:srgbClr val="002060"/>
                </a:solidFill>
                <a:ea typeface="Times New Roman"/>
              </a:rPr>
              <a:t>;</a:t>
            </a:r>
          </a:p>
          <a:p>
            <a:pPr lvl="0" algn="just">
              <a:buFont typeface="Symbol"/>
              <a:buChar char="-"/>
              <a:tabLst>
                <a:tab pos="588645" algn="l"/>
              </a:tabLst>
            </a:pPr>
            <a:r>
              <a:rPr lang="ru-RU" sz="2600" b="1" dirty="0" smtClean="0">
                <a:solidFill>
                  <a:srgbClr val="002060"/>
                </a:solidFill>
                <a:ea typeface="Times New Roman"/>
              </a:rPr>
              <a:t>информационное </a:t>
            </a:r>
            <a:r>
              <a:rPr lang="ru-RU" sz="2600" b="1" dirty="0">
                <a:solidFill>
                  <a:srgbClr val="002060"/>
                </a:solidFill>
                <a:ea typeface="Times New Roman"/>
              </a:rPr>
              <a:t>обеспечение </a:t>
            </a:r>
            <a:r>
              <a:rPr lang="ru-RU" sz="2600" b="1" dirty="0" smtClean="0">
                <a:solidFill>
                  <a:srgbClr val="002060"/>
                </a:solidFill>
                <a:ea typeface="Times New Roman"/>
              </a:rPr>
              <a:t>малого бизнеса;</a:t>
            </a:r>
          </a:p>
          <a:p>
            <a:pPr lvl="0" algn="just">
              <a:buFont typeface="Symbol"/>
              <a:buChar char="-"/>
              <a:tabLst>
                <a:tab pos="588645" algn="l"/>
              </a:tabLst>
            </a:pPr>
            <a:r>
              <a:rPr lang="ru-RU" sz="2600" b="1" dirty="0" smtClean="0">
                <a:solidFill>
                  <a:srgbClr val="002060"/>
                </a:solidFill>
                <a:ea typeface="Times New Roman"/>
              </a:rPr>
              <a:t>развитие </a:t>
            </a:r>
            <a:r>
              <a:rPr lang="ru-RU" sz="2600" b="1" dirty="0">
                <a:solidFill>
                  <a:srgbClr val="002060"/>
                </a:solidFill>
                <a:ea typeface="Times New Roman"/>
              </a:rPr>
              <a:t>и поддержка малого бизнеса.</a:t>
            </a:r>
          </a:p>
          <a:p>
            <a:endParaRPr lang="ru-RU" sz="2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21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476672"/>
            <a:ext cx="8686800" cy="560345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+mj-lt"/>
                <a:ea typeface="Times New Roman"/>
              </a:rPr>
              <a:t>4. Парк </a:t>
            </a:r>
            <a:r>
              <a:rPr lang="ru-RU" sz="2800" b="1" dirty="0">
                <a:solidFill>
                  <a:srgbClr val="7030A0"/>
                </a:solidFill>
                <a:latin typeface="+mj-lt"/>
                <a:ea typeface="Times New Roman"/>
              </a:rPr>
              <a:t>высоких технологий</a:t>
            </a:r>
            <a:r>
              <a:rPr lang="ru-RU" sz="2800" dirty="0">
                <a:solidFill>
                  <a:srgbClr val="7030A0"/>
                </a:solidFill>
                <a:latin typeface="+mj-lt"/>
                <a:ea typeface="Times New Roman"/>
              </a:rPr>
              <a:t> (ПВТ) </a:t>
            </a:r>
            <a:r>
              <a:rPr lang="ru-RU" sz="2800" b="1" dirty="0">
                <a:solidFill>
                  <a:srgbClr val="002060"/>
                </a:solidFill>
                <a:latin typeface="+mj-lt"/>
                <a:ea typeface="Times New Roman"/>
              </a:rPr>
              <a:t>создан для разработки в Республике Беларусь программного обеспечения, информационно-коммуникационных, иных новых и высоких технологий, направленных на повышение конкурентоспособности национальной экономики</a:t>
            </a:r>
            <a:r>
              <a:rPr lang="ru-RU" sz="2800" b="1" dirty="0" smtClean="0">
                <a:solidFill>
                  <a:srgbClr val="002060"/>
                </a:solidFill>
                <a:latin typeface="+mj-lt"/>
                <a:ea typeface="Times New Roman"/>
              </a:rPr>
              <a:t>.</a:t>
            </a:r>
          </a:p>
          <a:p>
            <a:pPr marL="0" indent="0" algn="just">
              <a:buNone/>
            </a:pPr>
            <a:endParaRPr lang="ru-RU" sz="2800" dirty="0" smtClean="0">
              <a:solidFill>
                <a:srgbClr val="002060"/>
              </a:solidFill>
              <a:latin typeface="+mj-lt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2800" b="1" dirty="0">
                <a:solidFill>
                  <a:srgbClr val="7030A0"/>
                </a:solidFill>
                <a:latin typeface="+mj-lt"/>
                <a:ea typeface="Times New Roman"/>
              </a:rPr>
              <a:t>Правовое регулирование</a:t>
            </a:r>
            <a:r>
              <a:rPr lang="ru-RU" sz="2800" dirty="0">
                <a:solidFill>
                  <a:srgbClr val="7030A0"/>
                </a:solidFill>
                <a:latin typeface="+mj-lt"/>
                <a:ea typeface="Times New Roman"/>
              </a:rPr>
              <a:t>: </a:t>
            </a:r>
            <a:r>
              <a:rPr lang="ru-RU" sz="2400" b="1" dirty="0">
                <a:solidFill>
                  <a:srgbClr val="002060"/>
                </a:solidFill>
                <a:latin typeface="+mj-lt"/>
                <a:ea typeface="Times New Roman"/>
              </a:rPr>
              <a:t>Декрет Президента Республики Беларусь от 22.09.2005 №12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  <a:ea typeface="Times New Roman"/>
              </a:rPr>
              <a:t>«О </a:t>
            </a:r>
            <a:r>
              <a:rPr lang="ru-RU" sz="2400" b="1" dirty="0">
                <a:solidFill>
                  <a:srgbClr val="002060"/>
                </a:solidFill>
                <a:latin typeface="+mj-lt"/>
                <a:ea typeface="Times New Roman"/>
              </a:rPr>
              <a:t>Парке высоких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  <a:ea typeface="Times New Roman"/>
              </a:rPr>
              <a:t>технологий» (с измен. и </a:t>
            </a:r>
            <a:r>
              <a:rPr lang="ru-RU" sz="2400" b="1" dirty="0" err="1" smtClean="0">
                <a:solidFill>
                  <a:srgbClr val="002060"/>
                </a:solidFill>
                <a:latin typeface="+mj-lt"/>
                <a:ea typeface="Times New Roman"/>
              </a:rPr>
              <a:t>дополн</a:t>
            </a:r>
            <a:r>
              <a:rPr lang="ru-RU" sz="2400" b="1" dirty="0">
                <a:solidFill>
                  <a:srgbClr val="002060"/>
                </a:solidFill>
                <a:latin typeface="+mj-lt"/>
                <a:ea typeface="Times New Roman"/>
              </a:rPr>
              <a:t>. от 3 ноября 2014 г. № 4 ).</a:t>
            </a:r>
          </a:p>
          <a:p>
            <a:pPr marL="0" indent="0" algn="just">
              <a:buNone/>
            </a:pPr>
            <a:endParaRPr lang="ru-R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0001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47500" lnSpcReduction="20000"/>
          </a:bodyPr>
          <a:lstStyle/>
          <a:p>
            <a:pPr marL="0" indent="722313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400" dirty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В целях создания благоприятных условий для повышения конкурентоспособности отраслей экономики Республики Беларусь, основанных на новых и высоких технологиях, совершенствования условий для проведения разработок современных технологий и увеличения их экспорта, привлечения в эту сферу отечественных и иностранных инвестиций в Беларуси был создан Парк высоких технологий (ПВТ).</a:t>
            </a:r>
          </a:p>
          <a:p>
            <a:pPr marL="0" indent="722313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400" dirty="0" smtClean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Первые компании-резиденты были зарегистрированы в Парке в июне 2006 года. Сегодня ПВТ - один из ведущих инновационных ИТ-кластеров в Центральной и Восточной Европе. В ПВТ создана уникальная благоприятная среда для развития бизнеса в области информационных технологий, в которой беспрецедентные налоговые льготы сочетаются с наличием хорошо подготовленных специалистов для ИТ-отрасли.</a:t>
            </a:r>
          </a:p>
          <a:p>
            <a:pPr marL="0" indent="722313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400" b="1" dirty="0" smtClean="0">
                <a:solidFill>
                  <a:srgbClr val="002060"/>
                </a:solidFill>
                <a:ea typeface="Calibri"/>
                <a:cs typeface="Times New Roman"/>
              </a:rPr>
              <a:t>Белорусские специалисты участвуют в ИT-проектах любой сложности, начиная с системного анализа, консалтинга, подбора аппаратных средств и заканчивая конструированием и разработкой сложных систем.</a:t>
            </a:r>
          </a:p>
          <a:p>
            <a:pPr marL="0" indent="722313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200" b="1" dirty="0" smtClean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Потребителями </a:t>
            </a:r>
            <a:r>
              <a:rPr lang="ru-RU" sz="4200" b="1" dirty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белорусского программного обеспечения, созданного резидентами ПВТ, являются известные мировые корпорации, такие как </a:t>
            </a:r>
            <a:r>
              <a:rPr lang="ru-RU" sz="4200" b="1" dirty="0" err="1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Microsoft</a:t>
            </a:r>
            <a:r>
              <a:rPr lang="ru-RU" sz="4200" b="1" dirty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, HP, </a:t>
            </a:r>
            <a:r>
              <a:rPr lang="ru-RU" sz="4200" b="1" dirty="0" err="1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Coca-Cola</a:t>
            </a:r>
            <a:r>
              <a:rPr lang="ru-RU" sz="4200" b="1" dirty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, </a:t>
            </a:r>
            <a:r>
              <a:rPr lang="ru-RU" sz="4200" b="1" dirty="0" err="1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Colgate-Palmolive</a:t>
            </a:r>
            <a:r>
              <a:rPr lang="ru-RU" sz="4200" b="1" dirty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, </a:t>
            </a:r>
            <a:r>
              <a:rPr lang="ru-RU" sz="4200" b="1" dirty="0" err="1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Google</a:t>
            </a:r>
            <a:r>
              <a:rPr lang="ru-RU" sz="4200" b="1" dirty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, </a:t>
            </a:r>
            <a:r>
              <a:rPr lang="ru-RU" sz="4200" b="1" dirty="0" err="1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Toyota</a:t>
            </a:r>
            <a:r>
              <a:rPr lang="ru-RU" sz="4200" b="1" dirty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, </a:t>
            </a:r>
            <a:r>
              <a:rPr lang="ru-RU" sz="4200" b="1" dirty="0" err="1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Citibank</a:t>
            </a:r>
            <a:r>
              <a:rPr lang="ru-RU" sz="4200" b="1" dirty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, MTV, </a:t>
            </a:r>
            <a:r>
              <a:rPr lang="ru-RU" sz="4200" b="1" dirty="0" err="1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Expedia</a:t>
            </a:r>
            <a:r>
              <a:rPr lang="ru-RU" sz="4200" b="1" dirty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, </a:t>
            </a:r>
            <a:r>
              <a:rPr lang="ru-RU" sz="4200" b="1" dirty="0" err="1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Reuters</a:t>
            </a:r>
            <a:r>
              <a:rPr lang="ru-RU" sz="4200" b="1" dirty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, </a:t>
            </a:r>
            <a:r>
              <a:rPr lang="ru-RU" sz="4200" b="1" dirty="0" err="1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Samsung</a:t>
            </a:r>
            <a:r>
              <a:rPr lang="ru-RU" sz="4200" b="1" dirty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, HTC, </a:t>
            </a:r>
            <a:r>
              <a:rPr lang="ru-RU" sz="4200" b="1" dirty="0" err="1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Mitsubishi</a:t>
            </a:r>
            <a:r>
              <a:rPr lang="ru-RU" sz="4200" b="1" dirty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, </a:t>
            </a:r>
            <a:r>
              <a:rPr lang="ru-RU" sz="4200" b="1" dirty="0" err="1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British</a:t>
            </a:r>
            <a:r>
              <a:rPr lang="ru-RU" sz="4200" b="1" dirty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ru-RU" sz="4200" b="1" dirty="0" err="1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Petroleum</a:t>
            </a:r>
            <a:r>
              <a:rPr lang="ru-RU" sz="4200" b="1" dirty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, </a:t>
            </a:r>
            <a:r>
              <a:rPr lang="ru-RU" sz="4200" b="1" dirty="0" err="1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British</a:t>
            </a:r>
            <a:r>
              <a:rPr lang="ru-RU" sz="4200" b="1" dirty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ru-RU" sz="4200" b="1" dirty="0" err="1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Telecom</a:t>
            </a:r>
            <a:r>
              <a:rPr lang="ru-RU" sz="4200" b="1" dirty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, Лондонская фондовая биржа, Всемирный банк и другие.</a:t>
            </a:r>
          </a:p>
          <a:p>
            <a:pPr marL="0" indent="722313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400" dirty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В 2011 году шесть компаний-резидентов ПВТ вошли в сотню лучших мировых поставщиков ИТ-услуг по данным одного из крупнейших ИТ-изданий «</a:t>
            </a:r>
            <a:r>
              <a:rPr lang="ru-RU" sz="3400" dirty="0" err="1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Global</a:t>
            </a:r>
            <a:r>
              <a:rPr lang="ru-RU" sz="3400" dirty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ru-RU" sz="3400" dirty="0" err="1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Services</a:t>
            </a:r>
            <a:r>
              <a:rPr lang="ru-RU" sz="3400" dirty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», публикующего ежегодный список ведущих провайдеров услуг ИТ-аутсорсинга и аутсорсинга бизнес-процессов.</a:t>
            </a:r>
          </a:p>
          <a:p>
            <a:pPr marL="0" indent="722313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400" dirty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Пятый год подряд компании-резиденты ПВТ входят в список крупнейших разработчиков и поставщиков программного обеспечения «</a:t>
            </a:r>
            <a:r>
              <a:rPr lang="ru-RU" sz="3400" dirty="0" err="1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Software</a:t>
            </a:r>
            <a:r>
              <a:rPr lang="ru-RU" sz="3400" dirty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 500», публикуемый влиятельным изданием мировой ИТ-индустрии </a:t>
            </a:r>
            <a:r>
              <a:rPr lang="ru-RU" sz="3400" dirty="0" err="1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Software</a:t>
            </a:r>
            <a:r>
              <a:rPr lang="ru-RU" sz="3400" dirty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 </a:t>
            </a:r>
            <a:r>
              <a:rPr lang="ru-RU" sz="3400" dirty="0" err="1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Magazine</a:t>
            </a:r>
            <a:r>
              <a:rPr lang="ru-RU" sz="3400" dirty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. Компании-резиденты ПВТ успешно конкурируют на высокотехнологичных рынках Северной Америки и Западной Европы</a:t>
            </a:r>
            <a:r>
              <a:rPr lang="ru-RU" sz="3400" dirty="0" smtClean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.</a:t>
            </a:r>
            <a:r>
              <a:rPr lang="ru-RU" sz="3400" dirty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  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882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F0A22E"/>
              </a:buClr>
            </a:pPr>
            <a:r>
              <a:rPr lang="ru-RU" b="1" dirty="0">
                <a:solidFill>
                  <a:srgbClr val="002060"/>
                </a:solidFill>
                <a:latin typeface="+mj-lt"/>
              </a:rPr>
              <a:t>БЕЛОРУССКО-КИТАЙСКИЙ НАУЧНО-ТЕХНОЛОГИЧЕСКИЙ ПАРК В Г. ЧАНЧУНЬ (КНР</a:t>
            </a:r>
            <a:r>
              <a:rPr lang="ru-RU" b="1" dirty="0" smtClean="0">
                <a:solidFill>
                  <a:srgbClr val="002060"/>
                </a:solidFill>
                <a:latin typeface="+mj-lt"/>
              </a:rPr>
              <a:t>)</a:t>
            </a:r>
          </a:p>
          <a:p>
            <a:pPr lvl="0">
              <a:buClr>
                <a:srgbClr val="F0A22E"/>
              </a:buClr>
            </a:pPr>
            <a:endParaRPr lang="ru-RU" b="1" dirty="0">
              <a:solidFill>
                <a:srgbClr val="002060"/>
              </a:solidFill>
              <a:latin typeface="+mj-lt"/>
            </a:endParaRPr>
          </a:p>
          <a:p>
            <a:pPr marL="1798638" lvl="0" indent="-279400">
              <a:buClr>
                <a:srgbClr val="F0A22E"/>
              </a:buClr>
            </a:pPr>
            <a:r>
              <a:rPr lang="ru-RU" b="1" dirty="0">
                <a:solidFill>
                  <a:srgbClr val="002060"/>
                </a:solidFill>
                <a:latin typeface="+mj-lt"/>
              </a:rPr>
              <a:t>КИТАЙСКО-БЕЛОРУССКИЙ </a:t>
            </a:r>
            <a:r>
              <a:rPr lang="ru-RU" b="1" dirty="0" smtClean="0">
                <a:solidFill>
                  <a:srgbClr val="002060"/>
                </a:solidFill>
                <a:latin typeface="+mj-lt"/>
              </a:rPr>
              <a:t> ИНДУСТРИАЛЬНЫЙ ПАРК</a:t>
            </a:r>
          </a:p>
          <a:p>
            <a:pPr marL="1798638" lvl="0" indent="-279400">
              <a:buClr>
                <a:srgbClr val="F0A22E"/>
              </a:buClr>
            </a:pPr>
            <a:endParaRPr lang="ru-RU" b="1" dirty="0">
              <a:solidFill>
                <a:srgbClr val="002060"/>
              </a:solidFill>
              <a:latin typeface="+mj-lt"/>
            </a:endParaRPr>
          </a:p>
          <a:p>
            <a:pPr lvl="0">
              <a:buClr>
                <a:srgbClr val="F0A22E"/>
              </a:buClr>
            </a:pPr>
            <a:r>
              <a:rPr lang="ru-RU" b="1" dirty="0">
                <a:solidFill>
                  <a:srgbClr val="002060"/>
                </a:solidFill>
                <a:latin typeface="+mj-lt"/>
              </a:rPr>
              <a:t>ПАРК ВЫСОКИХ ТЕХНОЛОГИЙ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286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7" y="116632"/>
            <a:ext cx="9143203" cy="792088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sz="2700" b="1" dirty="0" smtClean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2700" b="1" dirty="0" smtClean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</a:br>
            <a:r>
              <a:rPr lang="ru-RU" sz="2700" b="1" dirty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2700" b="1" dirty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</a:br>
            <a:r>
              <a:rPr lang="ru-RU" sz="2700" b="1" dirty="0">
                <a:solidFill>
                  <a:srgbClr val="7030A0"/>
                </a:solidFill>
                <a:effectLst/>
                <a:ea typeface="Times New Roman"/>
              </a:rPr>
              <a:t>3</a:t>
            </a:r>
            <a:r>
              <a:rPr lang="ru-RU" sz="2700" b="1" dirty="0" smtClean="0">
                <a:solidFill>
                  <a:srgbClr val="7030A0"/>
                </a:solidFill>
                <a:effectLst/>
                <a:ea typeface="Times New Roman"/>
              </a:rPr>
              <a:t>. Банки и биржи в системе инфраструктуры поддержки малого бизнеса</a:t>
            </a:r>
            <a:r>
              <a:rPr lang="ru-RU" dirty="0" smtClean="0">
                <a:effectLst/>
                <a:ea typeface="Times New Roman"/>
              </a:rPr>
              <a:t/>
            </a:r>
            <a:br>
              <a:rPr lang="ru-RU" dirty="0" smtClean="0">
                <a:effectLst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616624"/>
          </a:xfrm>
        </p:spPr>
        <p:txBody>
          <a:bodyPr/>
          <a:lstStyle/>
          <a:p>
            <a:pPr marL="0" indent="442913" algn="just">
              <a:spcAft>
                <a:spcPts val="0"/>
              </a:spcAft>
              <a:buNone/>
            </a:pPr>
            <a:r>
              <a:rPr lang="ru-RU" b="1" dirty="0">
                <a:solidFill>
                  <a:srgbClr val="7030A0"/>
                </a:solidFill>
                <a:latin typeface="+mj-lt"/>
                <a:ea typeface="Times New Roman"/>
              </a:rPr>
              <a:t>Банк</a:t>
            </a:r>
            <a:r>
              <a:rPr lang="ru-RU" dirty="0">
                <a:solidFill>
                  <a:srgbClr val="333333"/>
                </a:solidFill>
                <a:ea typeface="Times New Roman"/>
              </a:rPr>
              <a:t> </a:t>
            </a:r>
            <a:r>
              <a:rPr lang="ru-RU" b="1" dirty="0">
                <a:solidFill>
                  <a:srgbClr val="002060"/>
                </a:solidFill>
                <a:ea typeface="Times New Roman"/>
              </a:rPr>
              <a:t>– это финансовая организация, учреждение, производящее разнообразные виды операций с деньгами и ценными бумагами и оказывающее финансовые услуги правительству, предприятиям, гражданам и друг другу. </a:t>
            </a:r>
          </a:p>
          <a:p>
            <a:pPr marL="0" indent="442913" algn="just">
              <a:spcAft>
                <a:spcPts val="0"/>
              </a:spcAft>
              <a:buNone/>
            </a:pPr>
            <a:r>
              <a:rPr lang="ru-RU" b="1" dirty="0">
                <a:solidFill>
                  <a:srgbClr val="7030A0"/>
                </a:solidFill>
                <a:latin typeface="+mj-lt"/>
                <a:ea typeface="Times New Roman"/>
              </a:rPr>
              <a:t>Банковская система </a:t>
            </a:r>
            <a:r>
              <a:rPr lang="ru-RU" b="1" dirty="0">
                <a:solidFill>
                  <a:srgbClr val="002060"/>
                </a:solidFill>
                <a:ea typeface="Times New Roman"/>
              </a:rPr>
              <a:t>представляет собой совокупность разных видов взаимосвязанных банков и других кредитных учреждений, действующих в рамках единого финансово-кредитного механизма.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521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839200" cy="86409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  <a:effectLst/>
                <a:ea typeface="Times New Roman"/>
              </a:rPr>
              <a:t>Банковская система в рыночной экономике играет триединую </a:t>
            </a:r>
            <a:r>
              <a:rPr lang="ru-RU" sz="2400" b="1" dirty="0" smtClean="0">
                <a:solidFill>
                  <a:srgbClr val="7030A0"/>
                </a:solidFill>
                <a:effectLst/>
                <a:ea typeface="Times New Roman"/>
              </a:rPr>
              <a:t>роль</a:t>
            </a:r>
            <a:r>
              <a:rPr lang="ru-RU" sz="2400" b="1" dirty="0">
                <a:solidFill>
                  <a:srgbClr val="7030A0"/>
                </a:solidFill>
                <a:effectLst/>
                <a:ea typeface="Times New Roman"/>
              </a:rPr>
              <a:t>: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252520" cy="5661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1</a:t>
            </a:r>
            <a:r>
              <a:rPr lang="ru-RU" dirty="0" smtClean="0"/>
              <a:t>. У</a:t>
            </a:r>
            <a:r>
              <a:rPr lang="ru-RU" b="1" dirty="0" smtClean="0">
                <a:solidFill>
                  <a:srgbClr val="333333"/>
                </a:solidFill>
                <a:ea typeface="Times New Roman"/>
              </a:rPr>
              <a:t>правляет платежами.</a:t>
            </a:r>
          </a:p>
          <a:p>
            <a:endParaRPr lang="ru-RU" b="1" dirty="0" smtClean="0">
              <a:solidFill>
                <a:srgbClr val="333333"/>
              </a:solidFill>
              <a:ea typeface="Times New Roman"/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333333"/>
                </a:solidFill>
              </a:rPr>
              <a:t>2.</a:t>
            </a:r>
            <a:r>
              <a:rPr lang="ru-RU" b="1" dirty="0" smtClean="0">
                <a:solidFill>
                  <a:srgbClr val="333333"/>
                </a:solidFill>
                <a:ea typeface="Times New Roman"/>
              </a:rPr>
              <a:t> Предоставляет </a:t>
            </a:r>
            <a:r>
              <a:rPr lang="ru-RU" b="1" dirty="0">
                <a:solidFill>
                  <a:srgbClr val="333333"/>
                </a:solidFill>
                <a:ea typeface="Times New Roman"/>
              </a:rPr>
              <a:t>займы фирмам и деловым предприятиям, гарантирующим их оптимальное использование</a:t>
            </a:r>
            <a:r>
              <a:rPr lang="ru-RU" b="1" dirty="0" smtClean="0">
                <a:solidFill>
                  <a:srgbClr val="333333"/>
                </a:solidFill>
                <a:ea typeface="Times New Roman"/>
              </a:rPr>
              <a:t>.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333333"/>
                </a:solidFill>
                <a:ea typeface="Times New Roman"/>
              </a:rPr>
              <a:t>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333333"/>
                </a:solidFill>
              </a:rPr>
              <a:t>3. Р</a:t>
            </a:r>
            <a:r>
              <a:rPr lang="ru-RU" b="1" dirty="0" smtClean="0">
                <a:solidFill>
                  <a:srgbClr val="333333"/>
                </a:solidFill>
                <a:ea typeface="Times New Roman"/>
              </a:rPr>
              <a:t>егулирует </a:t>
            </a:r>
            <a:r>
              <a:rPr lang="ru-RU" b="1" dirty="0">
                <a:solidFill>
                  <a:srgbClr val="333333"/>
                </a:solidFill>
                <a:ea typeface="Times New Roman"/>
              </a:rPr>
              <a:t>количество денег, находящихся в обращении </a:t>
            </a:r>
            <a:r>
              <a:rPr lang="ru-RU" b="1" dirty="0" smtClean="0">
                <a:solidFill>
                  <a:srgbClr val="333333"/>
                </a:solidFill>
                <a:ea typeface="Times New Roman"/>
              </a:rPr>
              <a:t>. </a:t>
            </a:r>
            <a:endParaRPr lang="ru-RU" b="1" dirty="0">
              <a:ea typeface="Times New Roman"/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00358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  <a:effectLst/>
                <a:ea typeface="Times New Roman"/>
              </a:rPr>
              <a:t>В </a:t>
            </a:r>
            <a:r>
              <a:rPr lang="ru-RU" sz="2400" b="1" dirty="0" smtClean="0">
                <a:solidFill>
                  <a:srgbClr val="7030A0"/>
                </a:solidFill>
                <a:effectLst/>
                <a:ea typeface="Times New Roman"/>
              </a:rPr>
              <a:t>Республике Беларусь </a:t>
            </a:r>
            <a:r>
              <a:rPr lang="ru-RU" sz="2400" b="1" dirty="0">
                <a:solidFill>
                  <a:srgbClr val="7030A0"/>
                </a:solidFill>
                <a:effectLst/>
                <a:ea typeface="Times New Roman"/>
              </a:rPr>
              <a:t>функционирует двухуровневая банковская </a:t>
            </a:r>
            <a:r>
              <a:rPr lang="ru-RU" sz="2400" b="1" dirty="0" smtClean="0">
                <a:solidFill>
                  <a:srgbClr val="7030A0"/>
                </a:solidFill>
                <a:effectLst/>
                <a:ea typeface="Times New Roman"/>
              </a:rPr>
              <a:t>система: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ea typeface="Times New Roman"/>
              </a:rPr>
              <a:t>Национальный банк.</a:t>
            </a:r>
          </a:p>
          <a:p>
            <a:pPr marL="2419350" indent="-531813" algn="just">
              <a:spcAft>
                <a:spcPts val="0"/>
              </a:spcAft>
              <a:buFont typeface="Wingdings" pitchFamily="2" charset="2"/>
              <a:buChar char="Ø"/>
              <a:tabLst>
                <a:tab pos="1341438" algn="l"/>
              </a:tabLst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ea typeface="Times New Roman"/>
              </a:rPr>
              <a:t>Сеть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j-lt"/>
                <a:ea typeface="Times New Roman"/>
              </a:rPr>
              <a:t>коммерческих банков и других расчетно-кредитных учреждений. 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endParaRPr lang="ru-RU" sz="2800" b="1" dirty="0" smtClean="0">
              <a:solidFill>
                <a:schemeClr val="accent3">
                  <a:lumMod val="75000"/>
                </a:schemeClr>
              </a:solidFill>
              <a:latin typeface="+mj-lt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Times New Roman"/>
              </a:rPr>
              <a:t>По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+mj-lt"/>
                <a:ea typeface="Times New Roman"/>
              </a:rPr>
              <a:t>отношению к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+mj-lt"/>
                <a:ea typeface="Times New Roman"/>
              </a:rPr>
              <a:t>субъектам малого бизнеса банковская система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+mj-lt"/>
                <a:ea typeface="Times New Roman"/>
              </a:rPr>
              <a:t>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+mj-lt"/>
                <a:ea typeface="Times New Roman"/>
              </a:rPr>
              <a:t>представляет собой финансово-коммуникационную инфраструктуру, состоящую из двух основных составляющих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Times New Roman"/>
              </a:rPr>
              <a:t>:</a:t>
            </a:r>
          </a:p>
          <a:p>
            <a:pPr marL="0" lvl="0" indent="0" algn="just">
              <a:buNone/>
              <a:tabLst>
                <a:tab pos="588645" algn="l"/>
              </a:tabLst>
            </a:pPr>
            <a:r>
              <a:rPr lang="ru-RU" b="1" dirty="0" smtClean="0">
                <a:solidFill>
                  <a:srgbClr val="333333"/>
                </a:solidFill>
                <a:latin typeface="+mj-lt"/>
                <a:ea typeface="Times New Roman"/>
              </a:rPr>
              <a:t>1. Системы </a:t>
            </a:r>
            <a:r>
              <a:rPr lang="ru-RU" b="1" dirty="0">
                <a:solidFill>
                  <a:srgbClr val="333333"/>
                </a:solidFill>
                <a:latin typeface="+mj-lt"/>
                <a:ea typeface="Times New Roman"/>
              </a:rPr>
              <a:t>обеспечения </a:t>
            </a:r>
            <a:r>
              <a:rPr lang="ru-RU" b="1" dirty="0" smtClean="0">
                <a:solidFill>
                  <a:srgbClr val="333333"/>
                </a:solidFill>
                <a:latin typeface="+mj-lt"/>
                <a:ea typeface="Times New Roman"/>
              </a:rPr>
              <a:t>платежей.</a:t>
            </a:r>
            <a:endParaRPr lang="ru-RU" b="1" dirty="0">
              <a:latin typeface="+mj-lt"/>
              <a:ea typeface="Times New Roman"/>
            </a:endParaRPr>
          </a:p>
          <a:p>
            <a:pPr marL="0" lvl="0" indent="0" algn="just">
              <a:buNone/>
              <a:tabLst>
                <a:tab pos="588645" algn="l"/>
              </a:tabLst>
            </a:pPr>
            <a:r>
              <a:rPr lang="ru-RU" b="1" dirty="0" smtClean="0">
                <a:solidFill>
                  <a:srgbClr val="333333"/>
                </a:solidFill>
                <a:latin typeface="+mj-lt"/>
                <a:ea typeface="Times New Roman"/>
              </a:rPr>
              <a:t>2. Системы </a:t>
            </a:r>
            <a:r>
              <a:rPr lang="ru-RU" b="1" dirty="0">
                <a:solidFill>
                  <a:srgbClr val="333333"/>
                </a:solidFill>
                <a:latin typeface="+mj-lt"/>
                <a:ea typeface="Times New Roman"/>
              </a:rPr>
              <a:t>кредитования.</a:t>
            </a:r>
            <a:endParaRPr lang="ru-RU" b="1" dirty="0">
              <a:latin typeface="+mj-lt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ru-RU" sz="2800" b="1" dirty="0">
              <a:solidFill>
                <a:schemeClr val="accent3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360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>
            <a:normAutofit/>
          </a:bodyPr>
          <a:lstStyle/>
          <a:p>
            <a:pPr marL="0" indent="633413" algn="just">
              <a:spcAft>
                <a:spcPts val="0"/>
              </a:spcAft>
              <a:buNone/>
            </a:pPr>
            <a:r>
              <a:rPr lang="ru-RU" sz="3000" b="1" dirty="0">
                <a:solidFill>
                  <a:srgbClr val="333333"/>
                </a:solidFill>
                <a:ea typeface="Times New Roman"/>
              </a:rPr>
              <a:t>В настоящее время коммерческие банки в </a:t>
            </a:r>
            <a:r>
              <a:rPr lang="ru-RU" sz="3000" b="1" dirty="0" smtClean="0">
                <a:solidFill>
                  <a:schemeClr val="bg2">
                    <a:lumMod val="10000"/>
                  </a:schemeClr>
                </a:solidFill>
                <a:ea typeface="Times New Roman"/>
              </a:rPr>
              <a:t>Республике </a:t>
            </a:r>
            <a:r>
              <a:rPr lang="ru-RU" sz="3000" b="1" dirty="0">
                <a:solidFill>
                  <a:schemeClr val="bg2">
                    <a:lumMod val="10000"/>
                  </a:schemeClr>
                </a:solidFill>
                <a:ea typeface="Times New Roman"/>
              </a:rPr>
              <a:t>Беларусь</a:t>
            </a:r>
            <a:r>
              <a:rPr lang="ru-RU" sz="3000" b="1" dirty="0" smtClean="0">
                <a:solidFill>
                  <a:schemeClr val="bg2">
                    <a:lumMod val="10000"/>
                  </a:schemeClr>
                </a:solidFill>
                <a:ea typeface="Times New Roman"/>
              </a:rPr>
              <a:t> </a:t>
            </a:r>
            <a:r>
              <a:rPr lang="ru-RU" sz="3000" b="1" u="sng" dirty="0">
                <a:solidFill>
                  <a:srgbClr val="333333"/>
                </a:solidFill>
                <a:ea typeface="Times New Roman"/>
              </a:rPr>
              <a:t>занимаются также вопросами кредитования </a:t>
            </a:r>
            <a:r>
              <a:rPr lang="ru-RU" sz="3000" b="1" dirty="0">
                <a:solidFill>
                  <a:srgbClr val="333333"/>
                </a:solidFill>
                <a:ea typeface="Times New Roman"/>
              </a:rPr>
              <a:t>субъектов хозяйствования. При этом применяется следующая система оценки степени обеспечения гарантий возврата кредитов</a:t>
            </a:r>
            <a:r>
              <a:rPr lang="ru-RU" sz="3000" b="1" dirty="0" smtClean="0">
                <a:solidFill>
                  <a:srgbClr val="333333"/>
                </a:solidFill>
                <a:ea typeface="Times New Roman"/>
              </a:rPr>
              <a:t>:</a:t>
            </a:r>
          </a:p>
          <a:p>
            <a:pPr marL="0" indent="633413" algn="just">
              <a:spcAft>
                <a:spcPts val="0"/>
              </a:spcAft>
              <a:buNone/>
            </a:pPr>
            <a:endParaRPr lang="ru-RU" sz="3000" b="1" dirty="0">
              <a:ea typeface="Times New Roman"/>
            </a:endParaRPr>
          </a:p>
          <a:p>
            <a:pPr lvl="0" algn="just">
              <a:buFont typeface="Symbol"/>
              <a:buChar char="-"/>
              <a:tabLst>
                <a:tab pos="588645" algn="l"/>
              </a:tabLst>
            </a:pPr>
            <a:r>
              <a:rPr lang="ru-RU" b="1" dirty="0">
                <a:solidFill>
                  <a:srgbClr val="002060"/>
                </a:solidFill>
                <a:ea typeface="Times New Roman"/>
              </a:rPr>
              <a:t>на сумму кредита предоставляется залог</a:t>
            </a:r>
            <a:r>
              <a:rPr lang="ru-RU" b="1" dirty="0" smtClean="0">
                <a:solidFill>
                  <a:srgbClr val="002060"/>
                </a:solidFill>
                <a:ea typeface="Times New Roman"/>
              </a:rPr>
              <a:t>;</a:t>
            </a:r>
          </a:p>
          <a:p>
            <a:pPr lvl="0" algn="just">
              <a:buFont typeface="Symbol"/>
              <a:buChar char="-"/>
              <a:tabLst>
                <a:tab pos="588645" algn="l"/>
              </a:tabLst>
            </a:pPr>
            <a:endParaRPr lang="ru-RU" b="1" dirty="0">
              <a:solidFill>
                <a:srgbClr val="002060"/>
              </a:solidFill>
              <a:ea typeface="Times New Roman"/>
            </a:endParaRPr>
          </a:p>
          <a:p>
            <a:pPr lvl="0" algn="just">
              <a:buFont typeface="Symbol"/>
              <a:buChar char="-"/>
              <a:tabLst>
                <a:tab pos="588645" algn="l"/>
              </a:tabLst>
            </a:pPr>
            <a:r>
              <a:rPr lang="ru-RU" b="1" dirty="0">
                <a:solidFill>
                  <a:srgbClr val="002060"/>
                </a:solidFill>
                <a:ea typeface="Times New Roman"/>
              </a:rPr>
              <a:t>альтернативой залога может выступать только гарантия Правительства </a:t>
            </a:r>
            <a:r>
              <a:rPr lang="ru-RU" b="1" dirty="0" smtClean="0">
                <a:solidFill>
                  <a:srgbClr val="002060"/>
                </a:solidFill>
                <a:ea typeface="Times New Roman"/>
              </a:rPr>
              <a:t>Республики Беларусь;</a:t>
            </a:r>
            <a:endParaRPr lang="ru-RU" b="1" dirty="0">
              <a:solidFill>
                <a:srgbClr val="002060"/>
              </a:solidFill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068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Коммерческие банки в Республике Беларусь также могут осуществлять: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5328592"/>
          </a:xfrm>
        </p:spPr>
        <p:txBody>
          <a:bodyPr>
            <a:normAutofit/>
          </a:bodyPr>
          <a:lstStyle/>
          <a:p>
            <a:pPr marL="0" lvl="0" indent="0" algn="just">
              <a:buNone/>
              <a:tabLst>
                <a:tab pos="588645" algn="l"/>
              </a:tabLst>
            </a:pPr>
            <a:r>
              <a:rPr lang="ru-RU" b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1. </a:t>
            </a:r>
            <a:r>
              <a:rPr lang="ru-RU" b="1" dirty="0" smtClean="0">
                <a:solidFill>
                  <a:srgbClr val="333333"/>
                </a:solidFill>
                <a:latin typeface="Franklin Gothic Book" pitchFamily="34" charset="0"/>
                <a:ea typeface="Times New Roman"/>
              </a:rPr>
              <a:t>Выдачу </a:t>
            </a:r>
            <a:r>
              <a:rPr lang="ru-RU" b="1" dirty="0">
                <a:solidFill>
                  <a:srgbClr val="333333"/>
                </a:solidFill>
                <a:latin typeface="Franklin Gothic Book" pitchFamily="34" charset="0"/>
                <a:ea typeface="Times New Roman"/>
              </a:rPr>
              <a:t>гарантий по контрактам (за плату</a:t>
            </a:r>
            <a:r>
              <a:rPr lang="ru-RU" b="1" dirty="0" smtClean="0">
                <a:solidFill>
                  <a:srgbClr val="333333"/>
                </a:solidFill>
                <a:latin typeface="Franklin Gothic Book" pitchFamily="34" charset="0"/>
                <a:ea typeface="Times New Roman"/>
              </a:rPr>
              <a:t>).</a:t>
            </a:r>
          </a:p>
          <a:p>
            <a:pPr marL="514350" lvl="0" indent="-514350" algn="just">
              <a:buAutoNum type="arabicPeriod"/>
              <a:tabLst>
                <a:tab pos="588645" algn="l"/>
              </a:tabLst>
            </a:pPr>
            <a:endParaRPr lang="ru-RU" b="1" dirty="0" smtClean="0">
              <a:solidFill>
                <a:srgbClr val="333333"/>
              </a:solidFill>
              <a:latin typeface="Franklin Gothic Book" pitchFamily="34" charset="0"/>
              <a:ea typeface="Times New Roman"/>
            </a:endParaRPr>
          </a:p>
          <a:p>
            <a:pPr marL="0" lvl="0" indent="0" algn="just">
              <a:buNone/>
              <a:tabLst>
                <a:tab pos="588645" algn="l"/>
              </a:tabLst>
            </a:pPr>
            <a:r>
              <a:rPr lang="ru-RU" b="1" dirty="0" smtClean="0">
                <a:solidFill>
                  <a:srgbClr val="333333"/>
                </a:solidFill>
                <a:latin typeface="Franklin Gothic Book" pitchFamily="34" charset="0"/>
                <a:ea typeface="Times New Roman"/>
              </a:rPr>
              <a:t>2. Операции своп и </a:t>
            </a:r>
            <a:r>
              <a:rPr lang="ru-RU" b="1" dirty="0" err="1" smtClean="0">
                <a:solidFill>
                  <a:srgbClr val="333333"/>
                </a:solidFill>
                <a:latin typeface="Franklin Gothic Book" pitchFamily="34" charset="0"/>
                <a:ea typeface="Times New Roman"/>
              </a:rPr>
              <a:t>репо</a:t>
            </a:r>
            <a:r>
              <a:rPr lang="ru-RU" b="1" dirty="0" smtClean="0">
                <a:solidFill>
                  <a:srgbClr val="333333"/>
                </a:solidFill>
                <a:latin typeface="Franklin Gothic Book" pitchFamily="34" charset="0"/>
                <a:ea typeface="Times New Roman"/>
              </a:rPr>
              <a:t>.</a:t>
            </a:r>
          </a:p>
          <a:p>
            <a:pPr marL="0" lvl="0" indent="0" algn="just">
              <a:buNone/>
              <a:tabLst>
                <a:tab pos="588645" algn="l"/>
              </a:tabLst>
            </a:pPr>
            <a:endParaRPr lang="ru-RU" b="1" dirty="0" smtClean="0">
              <a:solidFill>
                <a:srgbClr val="333333"/>
              </a:solidFill>
              <a:latin typeface="Franklin Gothic Book" pitchFamily="34" charset="0"/>
              <a:ea typeface="Times New Roman"/>
            </a:endParaRPr>
          </a:p>
          <a:p>
            <a:pPr marL="0" lvl="0" indent="0" algn="just">
              <a:buNone/>
              <a:tabLst>
                <a:tab pos="588645" algn="l"/>
              </a:tabLst>
            </a:pPr>
            <a:r>
              <a:rPr lang="ru-RU" b="1" dirty="0" smtClean="0">
                <a:solidFill>
                  <a:srgbClr val="333333"/>
                </a:solidFill>
                <a:latin typeface="Franklin Gothic Book" pitchFamily="34" charset="0"/>
                <a:ea typeface="Times New Roman"/>
              </a:rPr>
              <a:t>3. Инкассовые операции, аккредитив, чековые операции.</a:t>
            </a:r>
          </a:p>
          <a:p>
            <a:pPr marL="0" lvl="0" indent="0" algn="just">
              <a:buNone/>
              <a:tabLst>
                <a:tab pos="588645" algn="l"/>
              </a:tabLst>
            </a:pPr>
            <a:endParaRPr lang="ru-RU" b="1" dirty="0" smtClean="0">
              <a:solidFill>
                <a:srgbClr val="333333"/>
              </a:solidFill>
              <a:latin typeface="Franklin Gothic Book" pitchFamily="34" charset="0"/>
              <a:ea typeface="Times New Roman"/>
            </a:endParaRPr>
          </a:p>
          <a:p>
            <a:pPr marL="0" lvl="0" indent="0" algn="just">
              <a:buNone/>
              <a:tabLst>
                <a:tab pos="588645" algn="l"/>
              </a:tabLst>
            </a:pPr>
            <a:r>
              <a:rPr lang="ru-RU" b="1" dirty="0" smtClean="0">
                <a:solidFill>
                  <a:srgbClr val="333333"/>
                </a:solidFill>
                <a:latin typeface="Franklin Gothic Book" pitchFamily="34" charset="0"/>
                <a:ea typeface="Times New Roman"/>
              </a:rPr>
              <a:t>4. Информационные услуги. </a:t>
            </a:r>
            <a:endParaRPr lang="ru-RU" b="1" dirty="0">
              <a:latin typeface="Franklin Gothic Book" pitchFamily="34" charset="0"/>
              <a:ea typeface="Times New Roman"/>
            </a:endParaRPr>
          </a:p>
          <a:p>
            <a:endParaRPr lang="ru-RU" dirty="0"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1135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792088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sz="3100" b="1" dirty="0" smtClean="0">
                <a:solidFill>
                  <a:srgbClr val="7030A0"/>
                </a:solidFill>
              </a:rPr>
              <a:t/>
            </a:r>
            <a:br>
              <a:rPr lang="ru-RU" sz="3100" b="1" dirty="0" smtClean="0">
                <a:solidFill>
                  <a:srgbClr val="7030A0"/>
                </a:solidFill>
              </a:rPr>
            </a:br>
            <a:r>
              <a:rPr lang="ru-RU" dirty="0">
                <a:effectLst/>
                <a:latin typeface="Times New Roman"/>
                <a:ea typeface="Times New Roman"/>
              </a:rPr>
              <a:t/>
            </a:r>
            <a:br>
              <a:rPr lang="ru-RU" dirty="0">
                <a:effectLst/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640960" cy="5688632"/>
          </a:xfrm>
        </p:spPr>
        <p:txBody>
          <a:bodyPr/>
          <a:lstStyle/>
          <a:p>
            <a:pPr marL="0" indent="722313" algn="just">
              <a:spcAft>
                <a:spcPts val="0"/>
              </a:spcAft>
              <a:buNone/>
            </a:pPr>
            <a:r>
              <a:rPr lang="ru-RU" b="1" dirty="0">
                <a:solidFill>
                  <a:srgbClr val="7030A0"/>
                </a:solidFill>
                <a:latin typeface="+mj-lt"/>
                <a:ea typeface="Times New Roman"/>
              </a:rPr>
              <a:t>Биржа</a:t>
            </a:r>
            <a:r>
              <a:rPr lang="ru-RU" dirty="0">
                <a:solidFill>
                  <a:srgbClr val="333333"/>
                </a:solidFill>
                <a:latin typeface="+mj-lt"/>
                <a:ea typeface="Times New Roman"/>
              </a:rPr>
              <a:t> – </a:t>
            </a:r>
            <a:r>
              <a:rPr lang="ru-RU" sz="2800" b="1" dirty="0">
                <a:solidFill>
                  <a:srgbClr val="002060"/>
                </a:solidFill>
                <a:latin typeface="+mj-lt"/>
                <a:ea typeface="Times New Roman"/>
              </a:rPr>
              <a:t>регулярно функционирующий, организационно определенный оптовый рынок однородных товаров, на котором заключаются сделки купли-продажи крупных партий товара. </a:t>
            </a:r>
            <a:endParaRPr lang="ru-RU" sz="2800" b="1" dirty="0" smtClean="0">
              <a:solidFill>
                <a:srgbClr val="002060"/>
              </a:solidFill>
              <a:latin typeface="+mj-lt"/>
              <a:ea typeface="Times New Roman"/>
            </a:endParaRPr>
          </a:p>
          <a:p>
            <a:pPr marL="0" indent="722313" algn="just">
              <a:spcAft>
                <a:spcPts val="0"/>
              </a:spcAft>
              <a:buNone/>
            </a:pPr>
            <a:endParaRPr lang="ru-RU" sz="2800" b="1" dirty="0" smtClean="0">
              <a:solidFill>
                <a:srgbClr val="002060"/>
              </a:solidFill>
              <a:latin typeface="+mj-lt"/>
              <a:ea typeface="Times New Roman"/>
            </a:endParaRPr>
          </a:p>
          <a:p>
            <a:pPr marL="0" indent="722313" algn="just"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+mj-lt"/>
                <a:ea typeface="Times New Roman"/>
              </a:rPr>
              <a:t>Биржа</a:t>
            </a:r>
            <a:r>
              <a:rPr lang="ru-RU" sz="2800" b="1" dirty="0">
                <a:solidFill>
                  <a:srgbClr val="002060"/>
                </a:solidFill>
                <a:latin typeface="+mj-lt"/>
                <a:ea typeface="Times New Roman"/>
              </a:rPr>
              <a:t>, играя роль посредника в торговых операциях, способствует установлению контактов между продавцами и покупателями товара и формированию оптовых рыночных цен посредством биржевых торгов.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551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9036496" cy="86409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  <a:effectLst/>
                <a:ea typeface="Times New Roman"/>
              </a:rPr>
              <a:t>В зависимости от вида предоставляемых на бирже товаров различают: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472608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товарные биржи, торгующие материальными ценностями;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ea typeface="Times New Roman"/>
              </a:rPr>
              <a:t>фондовые </a:t>
            </a:r>
            <a:r>
              <a:rPr lang="ru-RU" b="1" dirty="0">
                <a:solidFill>
                  <a:srgbClr val="002060"/>
                </a:solidFill>
                <a:ea typeface="Times New Roman"/>
              </a:rPr>
              <a:t>биржи, торгующие ценными бумагами; </a:t>
            </a:r>
            <a:endParaRPr lang="ru-RU" b="1" dirty="0" smtClean="0">
              <a:solidFill>
                <a:srgbClr val="002060"/>
              </a:solidFill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валютные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биржи, торгующие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валютой;</a:t>
            </a:r>
          </a:p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ea typeface="Times New Roman"/>
              </a:rPr>
              <a:t>универсальные </a:t>
            </a:r>
            <a:r>
              <a:rPr lang="ru-RU" b="1" dirty="0">
                <a:solidFill>
                  <a:srgbClr val="002060"/>
                </a:solidFill>
                <a:ea typeface="Times New Roman"/>
              </a:rPr>
              <a:t>биржи, торгующие разнообразными товарами</a:t>
            </a:r>
            <a:r>
              <a:rPr lang="ru-RU" b="1" dirty="0" smtClean="0">
                <a:solidFill>
                  <a:srgbClr val="002060"/>
                </a:solidFill>
                <a:ea typeface="Times New Roman"/>
              </a:rPr>
              <a:t>;</a:t>
            </a:r>
          </a:p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биржи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труда, способствующие трудоустройству безработных и лиц, желающих сменить место работы.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096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solidFill>
                  <a:srgbClr val="7030A0"/>
                </a:solidFill>
                <a:ea typeface="Times New Roman"/>
              </a:rPr>
              <a:t>Основные элементы инфраструктуры малого бизнеса:</a:t>
            </a:r>
            <a:endParaRPr lang="ru-RU" sz="26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036496" cy="5661248"/>
          </a:xfrm>
        </p:spPr>
        <p:txBody>
          <a:bodyPr>
            <a:normAutofit/>
          </a:bodyPr>
          <a:lstStyle/>
          <a:p>
            <a:pPr lvl="0" algn="just">
              <a:buFont typeface="Symbol"/>
              <a:buChar char="-"/>
              <a:tabLst>
                <a:tab pos="588645" algn="l"/>
              </a:tabLst>
            </a:pPr>
            <a:r>
              <a:rPr lang="ru-RU" b="1" dirty="0">
                <a:solidFill>
                  <a:srgbClr val="002060"/>
                </a:solidFill>
                <a:ea typeface="Times New Roman"/>
              </a:rPr>
              <a:t>кредитная система и коммерческие банки;</a:t>
            </a:r>
          </a:p>
          <a:p>
            <a:pPr lvl="0" algn="just">
              <a:buFont typeface="Symbol"/>
              <a:buChar char="-"/>
              <a:tabLst>
                <a:tab pos="588645" algn="l"/>
              </a:tabLst>
            </a:pPr>
            <a:r>
              <a:rPr lang="ru-RU" b="1" dirty="0">
                <a:solidFill>
                  <a:srgbClr val="002060"/>
                </a:solidFill>
                <a:ea typeface="Times New Roman"/>
              </a:rPr>
              <a:t>эмиссионная система и эмиссионные банки;</a:t>
            </a:r>
          </a:p>
          <a:p>
            <a:pPr lvl="0" algn="just">
              <a:buFont typeface="Symbol"/>
              <a:buChar char="-"/>
              <a:tabLst>
                <a:tab pos="588645" algn="l"/>
              </a:tabLst>
            </a:pPr>
            <a:r>
              <a:rPr lang="ru-RU" b="1" dirty="0">
                <a:solidFill>
                  <a:srgbClr val="002060"/>
                </a:solidFill>
                <a:ea typeface="Times New Roman"/>
              </a:rPr>
              <a:t>организационно оформленное посредничество на товарных, сырьевых, фондовых и валютных биржах;</a:t>
            </a:r>
          </a:p>
          <a:p>
            <a:pPr lvl="0" algn="just">
              <a:buFont typeface="Symbol"/>
              <a:buChar char="-"/>
              <a:tabLst>
                <a:tab pos="588645" algn="l"/>
              </a:tabLst>
            </a:pPr>
            <a:r>
              <a:rPr lang="ru-RU" b="1" dirty="0">
                <a:solidFill>
                  <a:srgbClr val="002060"/>
                </a:solidFill>
                <a:ea typeface="Times New Roman"/>
              </a:rPr>
              <a:t>аукционы, ярмарки и другие формы организационного внебиржевого посредничества;</a:t>
            </a:r>
          </a:p>
          <a:p>
            <a:pPr lvl="0" algn="just">
              <a:buFont typeface="Symbol"/>
              <a:buChar char="-"/>
              <a:tabLst>
                <a:tab pos="588645" algn="l"/>
              </a:tabLst>
            </a:pPr>
            <a:r>
              <a:rPr lang="ru-RU" b="1" dirty="0">
                <a:solidFill>
                  <a:srgbClr val="002060"/>
                </a:solidFill>
                <a:ea typeface="Times New Roman"/>
              </a:rPr>
              <a:t>система регулирования занятости населения и центры содействия занятости (биржи труда);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852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бель, провод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739735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металлоизделия, металл, металлоконструкции, металлопрока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466" y="1427612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алюминий, латунь, медь, свинец, бронз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3120539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уголь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707976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древесина в заготовленном виде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267" y="5254749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7"/>
          </a:xfrm>
        </p:spPr>
        <p:txBody>
          <a:bodyPr>
            <a:normAutofit/>
          </a:bodyPr>
          <a:lstStyle/>
          <a:p>
            <a:pPr marL="0" indent="633413" algn="just">
              <a:buNone/>
            </a:pPr>
            <a:r>
              <a:rPr lang="ru-RU" sz="2400" b="1" dirty="0" smtClean="0">
                <a:latin typeface="Franklin Gothic Medium Cond" pitchFamily="34" charset="0"/>
              </a:rPr>
              <a:t>30 </a:t>
            </a:r>
            <a:r>
              <a:rPr lang="ru-RU" sz="2400" b="1" dirty="0">
                <a:latin typeface="Franklin Gothic Medium Cond" pitchFamily="34" charset="0"/>
              </a:rPr>
              <a:t>декабря 2003 г.</a:t>
            </a:r>
            <a:r>
              <a:rPr lang="ru-RU" sz="2800" b="1" dirty="0">
                <a:latin typeface="Franklin Gothic Medium Cond" pitchFamily="34" charset="0"/>
              </a:rPr>
              <a:t> в соответствии с постановлением Совета Министров Республики Беларусь от 30 декабря 2003 г. № 1719 «О Белорусской универсальной товарной бирже</a:t>
            </a:r>
            <a:r>
              <a:rPr lang="ru-RU" sz="2800" b="1" dirty="0" smtClean="0">
                <a:latin typeface="Franklin Gothic Medium Cond" pitchFamily="34" charset="0"/>
              </a:rPr>
              <a:t>» </a:t>
            </a:r>
            <a:r>
              <a:rPr lang="ru-RU" sz="2800" b="1" dirty="0">
                <a:latin typeface="Franklin Gothic Medium Cond" pitchFamily="34" charset="0"/>
              </a:rPr>
              <a:t>была создана </a:t>
            </a:r>
            <a:r>
              <a:rPr lang="ru-RU" b="1" dirty="0">
                <a:solidFill>
                  <a:srgbClr val="7030A0"/>
                </a:solidFill>
                <a:latin typeface="Franklin Gothic Medium Cond" pitchFamily="34" charset="0"/>
              </a:rPr>
              <a:t>ОАО «Белорусская </a:t>
            </a:r>
            <a:r>
              <a:rPr lang="ru-RU" b="1" dirty="0" smtClean="0">
                <a:solidFill>
                  <a:srgbClr val="7030A0"/>
                </a:solidFill>
                <a:latin typeface="Franklin Gothic Medium Cond" pitchFamily="34" charset="0"/>
              </a:rPr>
              <a:t>универсальная </a:t>
            </a:r>
            <a:r>
              <a:rPr lang="ru-RU" b="1" dirty="0">
                <a:solidFill>
                  <a:srgbClr val="7030A0"/>
                </a:solidFill>
                <a:latin typeface="Franklin Gothic Medium Cond" pitchFamily="34" charset="0"/>
              </a:rPr>
              <a:t>товарная биржа</a:t>
            </a:r>
            <a:r>
              <a:rPr lang="ru-RU" b="1" dirty="0" smtClean="0">
                <a:solidFill>
                  <a:srgbClr val="7030A0"/>
                </a:solidFill>
                <a:latin typeface="Franklin Gothic Medium Cond" pitchFamily="34" charset="0"/>
              </a:rPr>
              <a:t>».</a:t>
            </a:r>
          </a:p>
          <a:p>
            <a:pPr marL="0" indent="0" algn="ctr">
              <a:buNone/>
            </a:pPr>
            <a:endParaRPr lang="ru-RU" sz="2200" b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ru-RU" sz="2200" b="1" dirty="0" smtClean="0">
                <a:solidFill>
                  <a:srgbClr val="7030A0"/>
                </a:solidFill>
                <a:latin typeface="+mj-lt"/>
              </a:rPr>
              <a:t>ЦЕЛИ </a:t>
            </a:r>
            <a:r>
              <a:rPr lang="ru-RU" sz="2200" b="1" dirty="0">
                <a:solidFill>
                  <a:srgbClr val="7030A0"/>
                </a:solidFill>
                <a:latin typeface="+mj-lt"/>
              </a:rPr>
              <a:t>ДЕЯТЕЛЬНОСТИ </a:t>
            </a:r>
            <a:r>
              <a:rPr lang="ru-RU" sz="2200" b="1" dirty="0" smtClean="0">
                <a:solidFill>
                  <a:srgbClr val="7030A0"/>
                </a:solidFill>
                <a:latin typeface="+mj-lt"/>
              </a:rPr>
              <a:t>БИРЖИ :</a:t>
            </a:r>
          </a:p>
          <a:p>
            <a:pPr marL="811213" indent="-457200" algn="just">
              <a:buFont typeface="Wingdings" pitchFamily="2" charset="2"/>
              <a:buChar char="Ø"/>
            </a:pPr>
            <a:r>
              <a:rPr lang="ru-RU" sz="2200" b="1" dirty="0" smtClean="0">
                <a:solidFill>
                  <a:srgbClr val="002060"/>
                </a:solidFill>
                <a:latin typeface="+mj-lt"/>
              </a:rPr>
              <a:t>развитие </a:t>
            </a:r>
            <a:r>
              <a:rPr lang="ru-RU" sz="2200" b="1" dirty="0">
                <a:solidFill>
                  <a:srgbClr val="002060"/>
                </a:solidFill>
                <a:latin typeface="+mj-lt"/>
              </a:rPr>
              <a:t>оптового рынка </a:t>
            </a:r>
            <a:r>
              <a:rPr lang="ru-RU" sz="2200" b="1" dirty="0" smtClean="0">
                <a:solidFill>
                  <a:srgbClr val="002060"/>
                </a:solidFill>
                <a:latin typeface="+mj-lt"/>
              </a:rPr>
              <a:t>страны;</a:t>
            </a:r>
          </a:p>
          <a:p>
            <a:pPr marL="811213" indent="-457200" algn="just">
              <a:buFont typeface="Wingdings" pitchFamily="2" charset="2"/>
              <a:buChar char="Ø"/>
            </a:pPr>
            <a:endParaRPr lang="ru-RU" sz="2200" b="1" dirty="0" smtClean="0">
              <a:solidFill>
                <a:srgbClr val="002060"/>
              </a:solidFill>
              <a:latin typeface="+mj-lt"/>
            </a:endParaRPr>
          </a:p>
          <a:p>
            <a:pPr marL="811213" indent="-457200" algn="just">
              <a:buFont typeface="Wingdings" pitchFamily="2" charset="2"/>
              <a:buChar char="Ø"/>
            </a:pPr>
            <a:r>
              <a:rPr lang="ru-RU" sz="2200" b="1" dirty="0" smtClean="0">
                <a:solidFill>
                  <a:srgbClr val="002060"/>
                </a:solidFill>
                <a:latin typeface="+mj-lt"/>
              </a:rPr>
              <a:t>повышение </a:t>
            </a:r>
            <a:r>
              <a:rPr lang="ru-RU" sz="2200" b="1" dirty="0">
                <a:solidFill>
                  <a:srgbClr val="002060"/>
                </a:solidFill>
                <a:latin typeface="+mj-lt"/>
              </a:rPr>
              <a:t>эффективности </a:t>
            </a:r>
            <a:r>
              <a:rPr lang="ru-RU" sz="2200" b="1" dirty="0" smtClean="0">
                <a:solidFill>
                  <a:srgbClr val="002060"/>
                </a:solidFill>
                <a:latin typeface="+mj-lt"/>
              </a:rPr>
              <a:t>товарооборота;</a:t>
            </a:r>
          </a:p>
          <a:p>
            <a:pPr marL="811213" indent="-457200" algn="just">
              <a:buFont typeface="Wingdings" pitchFamily="2" charset="2"/>
              <a:buChar char="Ø"/>
            </a:pPr>
            <a:endParaRPr lang="ru-RU" sz="2200" b="1" dirty="0" smtClean="0">
              <a:solidFill>
                <a:srgbClr val="002060"/>
              </a:solidFill>
              <a:latin typeface="+mj-lt"/>
            </a:endParaRPr>
          </a:p>
          <a:p>
            <a:pPr marL="811213" indent="-457200" algn="just">
              <a:buFont typeface="Wingdings" pitchFamily="2" charset="2"/>
              <a:buChar char="Ø"/>
            </a:pPr>
            <a:r>
              <a:rPr lang="ru-RU" sz="2200" b="1" dirty="0" smtClean="0">
                <a:solidFill>
                  <a:srgbClr val="002060"/>
                </a:solidFill>
                <a:latin typeface="+mj-lt"/>
              </a:rPr>
              <a:t>повышение </a:t>
            </a:r>
            <a:r>
              <a:rPr lang="ru-RU" sz="2200" b="1" dirty="0">
                <a:solidFill>
                  <a:srgbClr val="002060"/>
                </a:solidFill>
                <a:latin typeface="+mj-lt"/>
              </a:rPr>
              <a:t>экономической стабильности и защищенности </a:t>
            </a:r>
            <a:r>
              <a:rPr lang="ru-RU" sz="2200" b="1" dirty="0" smtClean="0">
                <a:solidFill>
                  <a:srgbClr val="002060"/>
                </a:solidFill>
                <a:latin typeface="+mj-lt"/>
              </a:rPr>
              <a:t>республики; </a:t>
            </a:r>
          </a:p>
          <a:p>
            <a:pPr marL="811213" indent="-457200" algn="just">
              <a:buFont typeface="Wingdings" pitchFamily="2" charset="2"/>
              <a:buChar char="Ø"/>
            </a:pPr>
            <a:endParaRPr lang="ru-RU" sz="2200" b="1" dirty="0" smtClean="0">
              <a:solidFill>
                <a:srgbClr val="002060"/>
              </a:solidFill>
              <a:latin typeface="+mj-lt"/>
            </a:endParaRPr>
          </a:p>
          <a:p>
            <a:pPr marL="811213" indent="-457200" algn="just">
              <a:buFont typeface="Wingdings" pitchFamily="2" charset="2"/>
              <a:buChar char="Ø"/>
            </a:pPr>
            <a:r>
              <a:rPr lang="ru-RU" sz="2200" b="1" dirty="0" smtClean="0">
                <a:solidFill>
                  <a:srgbClr val="002060"/>
                </a:solidFill>
                <a:latin typeface="+mj-lt"/>
              </a:rPr>
              <a:t>рост </a:t>
            </a:r>
            <a:r>
              <a:rPr lang="ru-RU" sz="2200" b="1" dirty="0">
                <a:solidFill>
                  <a:srgbClr val="002060"/>
                </a:solidFill>
                <a:latin typeface="+mj-lt"/>
              </a:rPr>
              <a:t>ее экономического потенциала.</a:t>
            </a:r>
            <a:endParaRPr lang="ru-RU" sz="2200" b="1" dirty="0" smtClean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5000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991600" cy="86409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Функции товарной биржи: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9036496" cy="5688632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dirty="0" smtClean="0"/>
              <a:t>создание </a:t>
            </a:r>
            <a:r>
              <a:rPr lang="ru-RU" sz="2800" b="1" dirty="0"/>
              <a:t>условий для проведения биржевых </a:t>
            </a:r>
            <a:r>
              <a:rPr lang="ru-RU" sz="2800" b="1" dirty="0" smtClean="0"/>
              <a:t>торгов; </a:t>
            </a:r>
          </a:p>
          <a:p>
            <a:endParaRPr lang="ru-RU" sz="2800" b="1" dirty="0"/>
          </a:p>
          <a:p>
            <a:r>
              <a:rPr lang="ru-RU" sz="2800" b="1" dirty="0"/>
              <a:t>проведение биржевых </a:t>
            </a:r>
            <a:r>
              <a:rPr lang="ru-RU" sz="2800" b="1" dirty="0" smtClean="0"/>
              <a:t>торгов;</a:t>
            </a:r>
          </a:p>
          <a:p>
            <a:endParaRPr lang="ru-RU" sz="2800" b="1" dirty="0"/>
          </a:p>
          <a:p>
            <a:r>
              <a:rPr lang="ru-RU" sz="2800" b="1" dirty="0"/>
              <a:t>регистрация биржевых </a:t>
            </a:r>
            <a:r>
              <a:rPr lang="ru-RU" sz="2800" b="1" dirty="0" smtClean="0"/>
              <a:t>сделок; </a:t>
            </a:r>
          </a:p>
          <a:p>
            <a:endParaRPr lang="ru-RU" sz="2800" b="1" dirty="0"/>
          </a:p>
          <a:p>
            <a:r>
              <a:rPr lang="ru-RU" sz="2800" b="1" dirty="0"/>
              <a:t>организация экспертизы качества биржевого </a:t>
            </a:r>
            <a:r>
              <a:rPr lang="ru-RU" sz="2800" b="1" dirty="0" smtClean="0"/>
              <a:t>товара; </a:t>
            </a:r>
          </a:p>
          <a:p>
            <a:endParaRPr lang="ru-RU" sz="2800" b="1" dirty="0"/>
          </a:p>
          <a:p>
            <a:r>
              <a:rPr lang="ru-RU" sz="2800" b="1" dirty="0"/>
              <a:t>выявление спроса и предложения </a:t>
            </a:r>
            <a:r>
              <a:rPr lang="ru-RU" sz="2800" b="1" dirty="0" smtClean="0"/>
              <a:t>товаров; </a:t>
            </a:r>
          </a:p>
          <a:p>
            <a:endParaRPr lang="ru-RU" sz="2800" b="1" dirty="0"/>
          </a:p>
          <a:p>
            <a:r>
              <a:rPr lang="ru-RU" sz="2800" b="1" dirty="0"/>
              <a:t>котировка </a:t>
            </a:r>
            <a:r>
              <a:rPr lang="ru-RU" sz="2800" b="1" dirty="0" smtClean="0"/>
              <a:t>цен;</a:t>
            </a:r>
          </a:p>
          <a:p>
            <a:endParaRPr lang="ru-RU" sz="2800" b="1" dirty="0"/>
          </a:p>
          <a:p>
            <a:r>
              <a:rPr lang="ru-RU" sz="2800" b="1" dirty="0"/>
              <a:t>изучение факторов, влияющих на динамику биржевых цен.</a:t>
            </a:r>
          </a:p>
        </p:txBody>
      </p:sp>
    </p:spTree>
    <p:extLst>
      <p:ext uri="{BB962C8B-B14F-4D97-AF65-F5344CB8AC3E}">
        <p14:creationId xmlns:p14="http://schemas.microsoft.com/office/powerpoint/2010/main" val="107521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2330450" lvl="0" indent="-2330450" algn="just">
              <a:buClr>
                <a:srgbClr val="F0A22E"/>
              </a:buClr>
              <a:buNone/>
            </a:pPr>
            <a:r>
              <a:rPr lang="ru-RU" sz="2400" b="1" dirty="0">
                <a:solidFill>
                  <a:srgbClr val="002060"/>
                </a:solidFill>
                <a:latin typeface="Franklin Gothic Medium"/>
              </a:rPr>
              <a:t>Июнь 2005 г . - </a:t>
            </a:r>
            <a:r>
              <a:rPr lang="ru-RU" sz="2400" dirty="0">
                <a:solidFill>
                  <a:srgbClr val="002060"/>
                </a:solidFill>
                <a:latin typeface="Franklin Gothic Medium"/>
              </a:rPr>
              <a:t>первые торги </a:t>
            </a:r>
            <a:r>
              <a:rPr lang="ru-RU" sz="2400" dirty="0">
                <a:solidFill>
                  <a:srgbClr val="4E3B30"/>
                </a:solidFill>
              </a:rPr>
              <a:t>(</a:t>
            </a:r>
            <a:r>
              <a:rPr lang="ru-RU" sz="2400" b="1" dirty="0">
                <a:solidFill>
                  <a:srgbClr val="7030A0"/>
                </a:solidFill>
              </a:rPr>
              <a:t>экспорт </a:t>
            </a:r>
            <a:r>
              <a:rPr lang="ru-RU" sz="2400" b="1" dirty="0" err="1">
                <a:solidFill>
                  <a:srgbClr val="7030A0"/>
                </a:solidFill>
              </a:rPr>
              <a:t>лесопродукции</a:t>
            </a:r>
            <a:r>
              <a:rPr lang="ru-RU" sz="2400" dirty="0">
                <a:solidFill>
                  <a:srgbClr val="4E3B30"/>
                </a:solidFill>
              </a:rPr>
              <a:t>) </a:t>
            </a:r>
            <a:r>
              <a:rPr lang="ru-RU" sz="2400" dirty="0">
                <a:solidFill>
                  <a:srgbClr val="002060"/>
                </a:solidFill>
                <a:latin typeface="Franklin Gothic Medium"/>
              </a:rPr>
              <a:t>и торговля </a:t>
            </a:r>
            <a:r>
              <a:rPr lang="ru-RU" sz="2400" b="1" dirty="0">
                <a:solidFill>
                  <a:srgbClr val="7030A0"/>
                </a:solidFill>
              </a:rPr>
              <a:t>металлопродукцией.</a:t>
            </a:r>
            <a:r>
              <a:rPr lang="ru-RU" sz="2400" dirty="0">
                <a:solidFill>
                  <a:srgbClr val="4E3B30"/>
                </a:solidFill>
              </a:rPr>
              <a:t> </a:t>
            </a:r>
          </a:p>
          <a:p>
            <a:pPr marL="0" lvl="0" indent="0" algn="just">
              <a:buClr>
                <a:srgbClr val="F0A22E"/>
              </a:buClr>
              <a:buNone/>
            </a:pPr>
            <a:r>
              <a:rPr lang="ru-RU" sz="2400" b="1" dirty="0">
                <a:solidFill>
                  <a:srgbClr val="002060"/>
                </a:solidFill>
                <a:latin typeface="Franklin Gothic Medium"/>
              </a:rPr>
              <a:t>Январь 2006 г</a:t>
            </a:r>
            <a:r>
              <a:rPr lang="ru-RU" sz="2400" dirty="0">
                <a:solidFill>
                  <a:srgbClr val="4E3B30"/>
                </a:solidFill>
              </a:rPr>
              <a:t>. - </a:t>
            </a:r>
            <a:r>
              <a:rPr lang="ru-RU" sz="2400" b="1" dirty="0">
                <a:solidFill>
                  <a:srgbClr val="002060"/>
                </a:solidFill>
              </a:rPr>
              <a:t>торги сельхозпродукцией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</a:p>
          <a:p>
            <a:pPr marL="0" lvl="0" indent="0" algn="just">
              <a:buClr>
                <a:srgbClr val="F0A22E"/>
              </a:buClr>
              <a:buNone/>
            </a:pPr>
            <a:r>
              <a:rPr lang="ru-RU" sz="2400" b="1" dirty="0">
                <a:solidFill>
                  <a:srgbClr val="002060"/>
                </a:solidFill>
                <a:latin typeface="Franklin Gothic Medium"/>
              </a:rPr>
              <a:t>Май 2009 г.  </a:t>
            </a:r>
            <a:r>
              <a:rPr lang="ru-RU" sz="2400" b="1" dirty="0">
                <a:solidFill>
                  <a:srgbClr val="7030A0"/>
                </a:solidFill>
              </a:rPr>
              <a:t>-  </a:t>
            </a:r>
            <a:r>
              <a:rPr lang="ru-RU" sz="2400" b="1" dirty="0">
                <a:solidFill>
                  <a:srgbClr val="002060"/>
                </a:solidFill>
              </a:rPr>
              <a:t>торги  промышленными и потребительскими товарами</a:t>
            </a:r>
            <a:r>
              <a:rPr lang="ru-RU" sz="2400" b="1" dirty="0">
                <a:solidFill>
                  <a:srgbClr val="7030A0"/>
                </a:solidFill>
              </a:rPr>
              <a:t> .</a:t>
            </a:r>
          </a:p>
          <a:p>
            <a:pPr marL="0" lvl="0" indent="0" algn="just">
              <a:buClr>
                <a:srgbClr val="F0A22E"/>
              </a:buClr>
              <a:buNone/>
            </a:pPr>
            <a:r>
              <a:rPr lang="ru-RU" sz="2400" b="1" dirty="0">
                <a:solidFill>
                  <a:srgbClr val="002060"/>
                </a:solidFill>
                <a:latin typeface="Franklin Gothic Medium"/>
              </a:rPr>
              <a:t>Март 2011 г. </a:t>
            </a:r>
            <a:r>
              <a:rPr lang="ru-RU" sz="2400" b="1" dirty="0">
                <a:solidFill>
                  <a:srgbClr val="7030A0"/>
                </a:solidFill>
              </a:rPr>
              <a:t>- </a:t>
            </a:r>
            <a:r>
              <a:rPr lang="ru-RU" sz="2400" b="1" dirty="0">
                <a:solidFill>
                  <a:srgbClr val="002060"/>
                </a:solidFill>
              </a:rPr>
              <a:t>членом Ассоциации фьючерсных рынков.</a:t>
            </a:r>
          </a:p>
          <a:p>
            <a:pPr marL="0" lvl="0" indent="0" algn="just">
              <a:buClr>
                <a:srgbClr val="F0A22E"/>
              </a:buClr>
              <a:buNone/>
            </a:pPr>
            <a:r>
              <a:rPr lang="ru-RU" sz="2400" b="1" dirty="0">
                <a:solidFill>
                  <a:srgbClr val="002060"/>
                </a:solidFill>
                <a:latin typeface="Franklin Gothic Medium"/>
              </a:rPr>
              <a:t>Ноябрь 2012 г. </a:t>
            </a:r>
            <a:r>
              <a:rPr lang="ru-RU" sz="2400" b="1" dirty="0">
                <a:solidFill>
                  <a:srgbClr val="002060"/>
                </a:solidFill>
              </a:rPr>
              <a:t>начались регулярные торги </a:t>
            </a:r>
            <a:r>
              <a:rPr lang="ru-RU" sz="2400" b="1" dirty="0">
                <a:solidFill>
                  <a:srgbClr val="7030A0"/>
                </a:solidFill>
              </a:rPr>
              <a:t>товарными </a:t>
            </a:r>
            <a:r>
              <a:rPr lang="ru-RU" sz="2400" b="1" dirty="0" smtClean="0">
                <a:solidFill>
                  <a:srgbClr val="7030A0"/>
                </a:solidFill>
              </a:rPr>
              <a:t>фьючерсами  </a:t>
            </a:r>
            <a:r>
              <a:rPr lang="ru-RU" sz="2400" b="1" dirty="0" smtClean="0">
                <a:solidFill>
                  <a:srgbClr val="002060"/>
                </a:solidFill>
              </a:rPr>
              <a:t>в </a:t>
            </a:r>
            <a:r>
              <a:rPr lang="ru-RU" sz="2400" b="1" dirty="0">
                <a:solidFill>
                  <a:srgbClr val="002060"/>
                </a:solidFill>
              </a:rPr>
              <a:t>секции срочного рынка биржи</a:t>
            </a:r>
            <a:r>
              <a:rPr lang="ru-RU" sz="2400" b="1" dirty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.</a:t>
            </a:r>
          </a:p>
          <a:p>
            <a:pPr marL="0" lvl="0" indent="0" algn="just">
              <a:buClr>
                <a:srgbClr val="F0A22E"/>
              </a:buClr>
              <a:buNone/>
            </a:pPr>
            <a:endParaRPr lang="ru-RU" sz="2200" b="1" dirty="0">
              <a:solidFill>
                <a:srgbClr val="7030A0"/>
              </a:solidFill>
            </a:endParaRPr>
          </a:p>
          <a:p>
            <a:pPr marL="0" lvl="0" indent="0" algn="just">
              <a:buClr>
                <a:srgbClr val="F0A22E"/>
              </a:buClr>
              <a:buNone/>
            </a:pPr>
            <a:endParaRPr lang="ru-RU" sz="2200" b="1" dirty="0">
              <a:solidFill>
                <a:srgbClr val="7030A0"/>
              </a:solidFill>
            </a:endParaRPr>
          </a:p>
          <a:p>
            <a:pPr marL="0" lvl="0" indent="0" algn="just">
              <a:buClr>
                <a:srgbClr val="F0A22E"/>
              </a:buClr>
              <a:buNone/>
            </a:pPr>
            <a:r>
              <a:rPr lang="ru-RU" sz="2800" b="1" dirty="0">
                <a:solidFill>
                  <a:srgbClr val="002060"/>
                </a:solidFill>
              </a:rPr>
              <a:t>Первым инструментом, допущенным к обращению в секции, стал </a:t>
            </a:r>
            <a:r>
              <a:rPr lang="ru-RU" sz="2800" b="1" dirty="0">
                <a:solidFill>
                  <a:srgbClr val="7030A0"/>
                </a:solidFill>
              </a:rPr>
              <a:t>расчетный фьючерсный контракт на прокат сортовой стальной горячекатаный круглый.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4817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80" y="0"/>
            <a:ext cx="9126720" cy="83671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Направления биржевой торговли</a:t>
            </a:r>
            <a:endParaRPr lang="ru-RU" sz="32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3044303"/>
              </p:ext>
            </p:extLst>
          </p:nvPr>
        </p:nvGraphicFramePr>
        <p:xfrm>
          <a:off x="0" y="836712"/>
          <a:ext cx="9144000" cy="5930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2076"/>
                <a:gridCol w="4671924"/>
              </a:tblGrid>
              <a:tr h="44002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Внутренний рынок</a:t>
                      </a:r>
                      <a:endParaRPr lang="ru-RU" sz="24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+mj-lt"/>
                        </a:rPr>
                        <a:t>Внешний рынок</a:t>
                      </a:r>
                      <a:endParaRPr lang="ru-RU" sz="240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04106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электротехническая продукция</a:t>
                      </a:r>
                      <a:endParaRPr lang="ru-RU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ctr" defTabSz="265113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	черные металлы</a:t>
                      </a:r>
                      <a:endParaRPr lang="ru-RU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381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	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продукция Белорусского</a:t>
                      </a:r>
                      <a:endParaRPr lang="ru-RU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381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металлургического завода</a:t>
                      </a:r>
                      <a:endParaRPr lang="ru-RU" sz="2000" dirty="0"/>
                    </a:p>
                  </a:txBody>
                  <a:tcPr/>
                </a:tc>
              </a:tr>
              <a:tr h="1469856">
                <a:tc>
                  <a:txBody>
                    <a:bodyPr/>
                    <a:lstStyle/>
                    <a:p>
                      <a:pPr indent="4381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цветные металлы</a:t>
                      </a:r>
                      <a:endParaRPr lang="ru-RU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381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лом цветных металлов</a:t>
                      </a:r>
                      <a:r>
                        <a:rPr lang="ru-RU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20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кокс</a:t>
                      </a:r>
                      <a:endParaRPr lang="ru-RU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381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древесина в заготовленном виде</a:t>
                      </a:r>
                      <a:endParaRPr lang="ru-RU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381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	лом и отходы черных металлов, изделия из черных металлов, лом и отходы цветных металлов</a:t>
                      </a:r>
                      <a:endParaRPr lang="ru-RU" sz="2000" dirty="0"/>
                    </a:p>
                  </a:txBody>
                  <a:tcPr/>
                </a:tc>
              </a:tr>
              <a:tr h="108444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</a:rPr>
                        <a:t>древесина на корню,</a:t>
                      </a:r>
                      <a:r>
                        <a:rPr lang="ru-RU" sz="2000" b="1" baseline="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пиломатериалы</a:t>
                      </a:r>
                      <a:endParaRPr lang="ru-RU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/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</a:rPr>
                        <a:t>фанера, ДСП, ДВП, MDF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381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	лесоматериалы круглые,</a:t>
                      </a:r>
                      <a:endParaRPr lang="ru-RU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381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масло рапсовое и подсолнечное</a:t>
                      </a:r>
                      <a:endParaRPr lang="ru-RU" sz="2000" dirty="0"/>
                    </a:p>
                  </a:txBody>
                  <a:tcPr/>
                </a:tc>
              </a:tr>
              <a:tr h="170619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бумага, картон</a:t>
                      </a:r>
                      <a:r>
                        <a:rPr lang="ru-RU" sz="20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2000" b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молоко сухое</a:t>
                      </a:r>
                      <a:r>
                        <a:rPr lang="ru-RU" sz="20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обезжиренное</a:t>
                      </a:r>
                      <a:endParaRPr lang="ru-RU" sz="2000" b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сырье кожевенное</a:t>
                      </a:r>
                      <a:endParaRPr lang="ru-RU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381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	молоко сухое, сыворотка сухая, масло сливочное, сыры</a:t>
                      </a:r>
                      <a:endParaRPr lang="ru-RU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381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	казеин технический, мясо,</a:t>
                      </a:r>
                      <a:endParaRPr lang="ru-RU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381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мука, крупа</a:t>
                      </a:r>
                      <a:endParaRPr lang="ru-RU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149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>
            <a:normAutofit/>
          </a:bodyPr>
          <a:lstStyle/>
          <a:p>
            <a:pPr indent="438150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7030A0"/>
                </a:solidFill>
                <a:effectLst/>
                <a:ea typeface="Calibri"/>
                <a:cs typeface="Times New Roman"/>
              </a:rPr>
              <a:t>УЧАСТНИКИ БИРЖЕВОЙ ТОРГОВЛИ</a:t>
            </a:r>
            <a:r>
              <a:rPr lang="ru-RU" sz="2400" dirty="0">
                <a:solidFill>
                  <a:srgbClr val="7030A0"/>
                </a:solidFill>
                <a:effectLst/>
                <a:ea typeface="Calibri"/>
                <a:cs typeface="Times New Roman"/>
              </a:rPr>
              <a:t/>
            </a:r>
            <a:br>
              <a:rPr lang="ru-RU" sz="2400" dirty="0">
                <a:solidFill>
                  <a:srgbClr val="7030A0"/>
                </a:solidFill>
                <a:effectLst/>
                <a:ea typeface="Calibri"/>
                <a:cs typeface="Times New Roman"/>
              </a:rPr>
            </a:b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400600"/>
          </a:xfrm>
        </p:spPr>
        <p:txBody>
          <a:bodyPr>
            <a:normAutofit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- посетители 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торгов 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заключают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биржевые сделки от своего имени и за свой счет.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b="1" dirty="0" smtClean="0">
              <a:solidFill>
                <a:srgbClr val="002060"/>
              </a:solidFill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- биржевые брокеры 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заключают сделки </a:t>
            </a:r>
          </a:p>
          <a:p>
            <a:pPr marL="6858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ru-RU" sz="24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от своего имени за счет клиентов (по договору комиссии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);</a:t>
            </a:r>
            <a:endParaRPr lang="ru-RU" sz="18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6858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ru-RU" sz="24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от своего имени за свой счет.</a:t>
            </a:r>
            <a:endParaRPr lang="ru-RU" sz="18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38150" algn="just">
              <a:lnSpc>
                <a:spcPct val="115000"/>
              </a:lnSpc>
              <a:spcAft>
                <a:spcPts val="0"/>
              </a:spcAft>
            </a:pP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947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6531016"/>
              </p:ext>
            </p:extLst>
          </p:nvPr>
        </p:nvGraphicFramePr>
        <p:xfrm>
          <a:off x="107504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913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130688"/>
              </p:ext>
            </p:extLst>
          </p:nvPr>
        </p:nvGraphicFramePr>
        <p:xfrm>
          <a:off x="0" y="188640"/>
          <a:ext cx="9144000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113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>
                <a:latin typeface="+mj-lt"/>
              </a:rPr>
              <a:t>04.03.1993 года</a:t>
            </a:r>
            <a:r>
              <a:rPr lang="ru-RU" sz="2000" dirty="0" smtClean="0">
                <a:latin typeface="+mj-lt"/>
              </a:rPr>
              <a:t> - </a:t>
            </a:r>
            <a:r>
              <a:rPr lang="ru-RU" sz="2000" dirty="0">
                <a:solidFill>
                  <a:srgbClr val="333333"/>
                </a:solidFill>
                <a:latin typeface="+mj-lt"/>
                <a:ea typeface="Times New Roman"/>
              </a:rPr>
              <a:t>создана Межбанковская валютная биржа 18 ведущими коммерческими банками </a:t>
            </a:r>
            <a:r>
              <a:rPr lang="ru-RU" sz="2000" dirty="0" smtClean="0">
                <a:solidFill>
                  <a:srgbClr val="333333"/>
                </a:solidFill>
                <a:latin typeface="+mj-lt"/>
                <a:ea typeface="Times New Roman"/>
              </a:rPr>
              <a:t> Беларуси  в </a:t>
            </a:r>
            <a:r>
              <a:rPr lang="ru-RU" sz="2000" dirty="0">
                <a:solidFill>
                  <a:srgbClr val="333333"/>
                </a:solidFill>
                <a:latin typeface="+mj-lt"/>
                <a:ea typeface="Times New Roman"/>
              </a:rPr>
              <a:t>форме закрытого акционерного общества, основной задачей которого являлась организация торгов иностранными валютами. </a:t>
            </a:r>
            <a:endParaRPr lang="ru-RU" sz="2000" dirty="0" smtClean="0">
              <a:solidFill>
                <a:srgbClr val="333333"/>
              </a:solidFill>
              <a:latin typeface="+mj-lt"/>
              <a:ea typeface="Times New Roman"/>
            </a:endParaRPr>
          </a:p>
          <a:p>
            <a:pPr algn="just"/>
            <a:r>
              <a:rPr lang="ru-RU" sz="2000" b="1" dirty="0" smtClean="0">
                <a:solidFill>
                  <a:srgbClr val="333333"/>
                </a:solidFill>
                <a:latin typeface="+mj-lt"/>
              </a:rPr>
              <a:t>1995 года - </a:t>
            </a:r>
            <a:r>
              <a:rPr lang="ru-RU" sz="2000" dirty="0">
                <a:solidFill>
                  <a:srgbClr val="333333"/>
                </a:solidFill>
                <a:latin typeface="+mj-lt"/>
                <a:ea typeface="Times New Roman"/>
              </a:rPr>
              <a:t>Национальным банком Республики Беларусь бирже было предоставлено право на организацию операций по купле-продаже фьючерсных контрактов на поставку иностранной валюты и иных финансовых активов. </a:t>
            </a:r>
          </a:p>
          <a:p>
            <a:pPr algn="just"/>
            <a:r>
              <a:rPr lang="ru-RU" sz="2000" b="1" dirty="0" smtClean="0">
                <a:solidFill>
                  <a:srgbClr val="333333"/>
                </a:solidFill>
                <a:latin typeface="+mj-lt"/>
                <a:ea typeface="Times New Roman"/>
              </a:rPr>
              <a:t>24.09.1996 года </a:t>
            </a:r>
            <a:r>
              <a:rPr lang="ru-RU" sz="2000" dirty="0" smtClean="0">
                <a:solidFill>
                  <a:srgbClr val="333333"/>
                </a:solidFill>
                <a:latin typeface="+mj-lt"/>
                <a:ea typeface="Times New Roman"/>
              </a:rPr>
              <a:t>биржа была </a:t>
            </a:r>
            <a:r>
              <a:rPr lang="ru-RU" sz="2000" dirty="0">
                <a:solidFill>
                  <a:srgbClr val="333333"/>
                </a:solidFill>
                <a:latin typeface="+mj-lt"/>
                <a:ea typeface="Times New Roman"/>
              </a:rPr>
              <a:t>преобразована в Государственное учреждение Национального банка Республики Беларусь </a:t>
            </a:r>
            <a:r>
              <a:rPr lang="ru-RU" sz="2000" dirty="0" smtClean="0">
                <a:solidFill>
                  <a:srgbClr val="333333"/>
                </a:solidFill>
                <a:latin typeface="+mj-lt"/>
                <a:ea typeface="Times New Roman"/>
              </a:rPr>
              <a:t>«Межбанковская </a:t>
            </a:r>
            <a:r>
              <a:rPr lang="ru-RU" sz="2000" dirty="0">
                <a:solidFill>
                  <a:srgbClr val="333333"/>
                </a:solidFill>
                <a:latin typeface="+mj-lt"/>
                <a:ea typeface="Times New Roman"/>
              </a:rPr>
              <a:t>валютная </a:t>
            </a:r>
            <a:r>
              <a:rPr lang="ru-RU" sz="2000" dirty="0" smtClean="0">
                <a:solidFill>
                  <a:srgbClr val="333333"/>
                </a:solidFill>
                <a:latin typeface="+mj-lt"/>
                <a:ea typeface="Times New Roman"/>
              </a:rPr>
              <a:t>биржа» и на </a:t>
            </a:r>
            <a:r>
              <a:rPr lang="ru-RU" sz="2000" dirty="0">
                <a:solidFill>
                  <a:srgbClr val="333333"/>
                </a:solidFill>
                <a:latin typeface="+mj-lt"/>
                <a:ea typeface="Times New Roman"/>
              </a:rPr>
              <a:t>протяжении 2 лет </a:t>
            </a:r>
            <a:r>
              <a:rPr lang="ru-RU" sz="2000" dirty="0" smtClean="0">
                <a:solidFill>
                  <a:srgbClr val="333333"/>
                </a:solidFill>
                <a:latin typeface="+mj-lt"/>
                <a:ea typeface="Times New Roman"/>
              </a:rPr>
              <a:t>являлась его структурным подразделением; </a:t>
            </a:r>
            <a:r>
              <a:rPr lang="ru-RU" sz="2000" dirty="0">
                <a:solidFill>
                  <a:srgbClr val="333333"/>
                </a:solidFill>
                <a:latin typeface="+mj-lt"/>
                <a:ea typeface="Times New Roman"/>
              </a:rPr>
              <a:t>осуществляла функцию организации торгов иностранными валютами, а также </a:t>
            </a:r>
            <a:r>
              <a:rPr lang="ru-RU" sz="2000" dirty="0" smtClean="0">
                <a:solidFill>
                  <a:srgbClr val="333333"/>
                </a:solidFill>
                <a:latin typeface="+mj-lt"/>
                <a:ea typeface="Times New Roman"/>
              </a:rPr>
              <a:t>ей было </a:t>
            </a:r>
            <a:r>
              <a:rPr lang="ru-RU" sz="2000" dirty="0">
                <a:solidFill>
                  <a:srgbClr val="333333"/>
                </a:solidFill>
                <a:latin typeface="+mj-lt"/>
                <a:ea typeface="Times New Roman"/>
              </a:rPr>
              <a:t>предоставлено право осуществлять деятельность по организации вторичного рынка государственных ценных бумаг (за исключением именных приватизационных чеков) и ценных бумаг Национального банка. </a:t>
            </a:r>
            <a:endParaRPr lang="ru-RU" sz="2000" dirty="0" smtClean="0">
              <a:solidFill>
                <a:srgbClr val="333333"/>
              </a:solidFill>
              <a:latin typeface="+mj-lt"/>
              <a:ea typeface="Times New Roman"/>
            </a:endParaRPr>
          </a:p>
          <a:p>
            <a:pPr algn="just"/>
            <a:r>
              <a:rPr lang="ru-RU" sz="2000" b="1" dirty="0" smtClean="0">
                <a:solidFill>
                  <a:srgbClr val="333333"/>
                </a:solidFill>
                <a:latin typeface="+mj-lt"/>
              </a:rPr>
              <a:t>29.12.1998 года в </a:t>
            </a:r>
            <a:r>
              <a:rPr lang="ru-RU" sz="2000" dirty="0" smtClean="0">
                <a:solidFill>
                  <a:srgbClr val="333333"/>
                </a:solidFill>
                <a:latin typeface="+mj-lt"/>
                <a:ea typeface="Times New Roman"/>
              </a:rPr>
              <a:t>соответствии </a:t>
            </a:r>
            <a:r>
              <a:rPr lang="ru-RU" sz="2000" dirty="0">
                <a:solidFill>
                  <a:srgbClr val="333333"/>
                </a:solidFill>
                <a:latin typeface="+mj-lt"/>
                <a:ea typeface="Times New Roman"/>
              </a:rPr>
              <a:t>с Указом Президента Республики Беларусь от 20 июля 1998 г. №366 </a:t>
            </a:r>
            <a:r>
              <a:rPr lang="ru-RU" sz="2000" dirty="0" smtClean="0">
                <a:solidFill>
                  <a:srgbClr val="333333"/>
                </a:solidFill>
                <a:latin typeface="+mj-lt"/>
                <a:ea typeface="Times New Roman"/>
              </a:rPr>
              <a:t>«О </a:t>
            </a:r>
            <a:r>
              <a:rPr lang="ru-RU" sz="2000" dirty="0">
                <a:solidFill>
                  <a:srgbClr val="333333"/>
                </a:solidFill>
                <a:latin typeface="+mj-lt"/>
                <a:ea typeface="Times New Roman"/>
              </a:rPr>
              <a:t>совершенствовании системы государственного регулирования рынка ценных </a:t>
            </a:r>
            <a:r>
              <a:rPr lang="ru-RU" sz="2000" dirty="0" smtClean="0">
                <a:solidFill>
                  <a:srgbClr val="333333"/>
                </a:solidFill>
                <a:latin typeface="+mj-lt"/>
                <a:ea typeface="Times New Roman"/>
              </a:rPr>
              <a:t>бумаг»</a:t>
            </a:r>
            <a:r>
              <a:rPr lang="ru-RU" sz="2000" dirty="0">
                <a:solidFill>
                  <a:srgbClr val="333333"/>
                </a:solidFill>
                <a:latin typeface="+mj-lt"/>
                <a:ea typeface="Times New Roman"/>
              </a:rPr>
              <a:t> было создано открытое акционерное общество Белорусская валютно-фондовая </a:t>
            </a:r>
            <a:r>
              <a:rPr lang="ru-RU" sz="2000" dirty="0" smtClean="0">
                <a:solidFill>
                  <a:srgbClr val="333333"/>
                </a:solidFill>
                <a:latin typeface="+mj-lt"/>
                <a:ea typeface="Times New Roman"/>
              </a:rPr>
              <a:t>биржа (ОАО БВФБ). </a:t>
            </a:r>
            <a:endParaRPr lang="ru-RU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14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cap="all" dirty="0">
                <a:solidFill>
                  <a:srgbClr val="7030A0"/>
                </a:solidFill>
                <a:latin typeface="+mj-lt"/>
                <a:ea typeface="Times New Roman"/>
                <a:cs typeface="+mj-cs"/>
              </a:rPr>
              <a:t>ОАО </a:t>
            </a:r>
            <a:r>
              <a:rPr lang="ru-RU" sz="2400" b="1" cap="all" dirty="0" smtClean="0">
                <a:solidFill>
                  <a:srgbClr val="7030A0"/>
                </a:solidFill>
                <a:latin typeface="+mj-lt"/>
                <a:ea typeface="Times New Roman"/>
                <a:cs typeface="+mj-cs"/>
              </a:rPr>
              <a:t>БВФБ </a:t>
            </a:r>
            <a:r>
              <a:rPr lang="ru-RU" sz="2800" b="1" dirty="0">
                <a:solidFill>
                  <a:srgbClr val="7030A0"/>
                </a:solidFill>
                <a:latin typeface="+mj-lt"/>
                <a:ea typeface="Times New Roman"/>
              </a:rPr>
              <a:t>стала организатором торгов на основных сегментах финансового рынка Республики </a:t>
            </a:r>
            <a:r>
              <a:rPr lang="ru-RU" sz="2800" b="1" dirty="0" smtClean="0">
                <a:solidFill>
                  <a:srgbClr val="7030A0"/>
                </a:solidFill>
                <a:latin typeface="+mj-lt"/>
                <a:ea typeface="Times New Roman"/>
              </a:rPr>
              <a:t>Беларусь</a:t>
            </a:r>
            <a:r>
              <a:rPr lang="ru-RU" sz="2800" b="1" dirty="0" smtClean="0">
                <a:solidFill>
                  <a:srgbClr val="333333"/>
                </a:solidFill>
                <a:latin typeface="+mj-lt"/>
                <a:ea typeface="Times New Roman"/>
              </a:rPr>
              <a:t>: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333333"/>
                </a:solidFill>
                <a:latin typeface="+mj-lt"/>
                <a:ea typeface="Times New Roman"/>
              </a:rPr>
              <a:t>валютном рынке;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333333"/>
                </a:solidFill>
                <a:latin typeface="+mj-lt"/>
                <a:ea typeface="Times New Roman"/>
              </a:rPr>
              <a:t>рынке </a:t>
            </a:r>
            <a:r>
              <a:rPr lang="ru-RU" sz="2800" b="1" dirty="0">
                <a:solidFill>
                  <a:srgbClr val="333333"/>
                </a:solidFill>
                <a:latin typeface="+mj-lt"/>
                <a:ea typeface="Times New Roman"/>
              </a:rPr>
              <a:t>государственных ценных </a:t>
            </a:r>
            <a:r>
              <a:rPr lang="ru-RU" sz="2800" b="1" dirty="0" smtClean="0">
                <a:solidFill>
                  <a:srgbClr val="333333"/>
                </a:solidFill>
                <a:latin typeface="+mj-lt"/>
                <a:ea typeface="Times New Roman"/>
              </a:rPr>
              <a:t>бумаг;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333333"/>
                </a:solidFill>
                <a:latin typeface="+mj-lt"/>
                <a:ea typeface="Times New Roman"/>
              </a:rPr>
              <a:t>облигаций </a:t>
            </a:r>
            <a:r>
              <a:rPr lang="ru-RU" sz="2800" b="1" dirty="0">
                <a:solidFill>
                  <a:srgbClr val="333333"/>
                </a:solidFill>
                <a:latin typeface="+mj-lt"/>
                <a:ea typeface="Times New Roman"/>
              </a:rPr>
              <a:t>Национального банка Республики </a:t>
            </a:r>
            <a:r>
              <a:rPr lang="ru-RU" sz="2800" b="1" dirty="0" smtClean="0">
                <a:solidFill>
                  <a:srgbClr val="333333"/>
                </a:solidFill>
                <a:latin typeface="+mj-lt"/>
                <a:ea typeface="Times New Roman"/>
              </a:rPr>
              <a:t>Беларусь;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333333"/>
                </a:solidFill>
                <a:latin typeface="+mj-lt"/>
                <a:ea typeface="Times New Roman"/>
              </a:rPr>
              <a:t> корпоративных </a:t>
            </a:r>
            <a:r>
              <a:rPr lang="ru-RU" sz="2800" b="1" dirty="0">
                <a:solidFill>
                  <a:srgbClr val="333333"/>
                </a:solidFill>
                <a:latin typeface="+mj-lt"/>
                <a:ea typeface="Times New Roman"/>
              </a:rPr>
              <a:t>ценных </a:t>
            </a:r>
            <a:r>
              <a:rPr lang="ru-RU" sz="2800" b="1" dirty="0" smtClean="0">
                <a:solidFill>
                  <a:srgbClr val="333333"/>
                </a:solidFill>
                <a:latin typeface="+mj-lt"/>
                <a:ea typeface="Times New Roman"/>
              </a:rPr>
              <a:t>бумаг;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333333"/>
                </a:solidFill>
                <a:latin typeface="+mj-lt"/>
                <a:ea typeface="Times New Roman"/>
              </a:rPr>
              <a:t>облигаций </a:t>
            </a:r>
            <a:r>
              <a:rPr lang="ru-RU" sz="2800" b="1" dirty="0">
                <a:solidFill>
                  <a:srgbClr val="333333"/>
                </a:solidFill>
                <a:latin typeface="+mj-lt"/>
                <a:ea typeface="Times New Roman"/>
              </a:rPr>
              <a:t>местных займов и вексельном </a:t>
            </a:r>
            <a:r>
              <a:rPr lang="ru-RU" sz="2800" b="1" dirty="0" smtClean="0">
                <a:solidFill>
                  <a:srgbClr val="333333"/>
                </a:solidFill>
                <a:latin typeface="+mj-lt"/>
                <a:ea typeface="Times New Roman"/>
              </a:rPr>
              <a:t>рынке.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333333"/>
                </a:solidFill>
                <a:latin typeface="+mj-lt"/>
                <a:ea typeface="Times New Roman"/>
              </a:rPr>
              <a:t>С </a:t>
            </a:r>
            <a:r>
              <a:rPr lang="ru-RU" sz="2400" dirty="0">
                <a:solidFill>
                  <a:srgbClr val="333333"/>
                </a:solidFill>
                <a:latin typeface="+mj-lt"/>
                <a:ea typeface="Times New Roman"/>
              </a:rPr>
              <a:t>1999 г. биржа начала выполнять функции расчетного депозитария на рынке эмиссионных негосударственных ценных бумаг и осуществлять клиринг по всем заключенным на ее торгах сделкам</a:t>
            </a:r>
            <a:r>
              <a:rPr lang="ru-RU" sz="2800" dirty="0">
                <a:solidFill>
                  <a:srgbClr val="333333"/>
                </a:solidFill>
                <a:latin typeface="+mj-lt"/>
                <a:ea typeface="Times New Roman"/>
              </a:rPr>
              <a:t>. </a:t>
            </a:r>
            <a:endParaRPr lang="ru-RU" sz="2800" dirty="0" smtClean="0">
              <a:solidFill>
                <a:srgbClr val="333333"/>
              </a:solidFill>
              <a:latin typeface="+mj-lt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333333"/>
                </a:solidFill>
                <a:latin typeface="+mj-lt"/>
                <a:ea typeface="Times New Roman"/>
              </a:rPr>
              <a:t>В </a:t>
            </a:r>
            <a:r>
              <a:rPr lang="ru-RU" sz="2400" dirty="0">
                <a:solidFill>
                  <a:srgbClr val="333333"/>
                </a:solidFill>
                <a:latin typeface="+mj-lt"/>
                <a:ea typeface="Times New Roman"/>
              </a:rPr>
              <a:t>2007 г. был запущен </a:t>
            </a:r>
            <a:r>
              <a:rPr lang="ru-RU" sz="2800" dirty="0">
                <a:solidFill>
                  <a:srgbClr val="7030A0"/>
                </a:solidFill>
                <a:latin typeface="+mj-lt"/>
                <a:ea typeface="Times New Roman"/>
              </a:rPr>
              <a:t>сектор срочного рынка</a:t>
            </a:r>
            <a:r>
              <a:rPr lang="ru-RU" sz="2800" dirty="0">
                <a:solidFill>
                  <a:srgbClr val="333333"/>
                </a:solidFill>
                <a:latin typeface="+mj-lt"/>
                <a:ea typeface="Times New Roman"/>
              </a:rPr>
              <a:t>. Первыми инструментами стали </a:t>
            </a:r>
            <a:r>
              <a:rPr lang="ru-RU" sz="2800" dirty="0">
                <a:solidFill>
                  <a:srgbClr val="7030A0"/>
                </a:solidFill>
                <a:latin typeface="+mj-lt"/>
                <a:ea typeface="Times New Roman"/>
              </a:rPr>
              <a:t>фьючерсы на курс доллара.</a:t>
            </a:r>
            <a:endParaRPr lang="ru-RU" sz="2400" dirty="0">
              <a:solidFill>
                <a:srgbClr val="7030A0"/>
              </a:solidFill>
              <a:latin typeface="+mj-lt"/>
              <a:ea typeface="Times New Roman"/>
            </a:endParaRPr>
          </a:p>
          <a:p>
            <a:pPr marL="0" indent="0" algn="just">
              <a:buNone/>
            </a:pP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7221770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839200" cy="64807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effectLst/>
                <a:ea typeface="Times New Roman"/>
              </a:rPr>
              <a:t>задачи ОАО </a:t>
            </a:r>
            <a:r>
              <a:rPr lang="ru-RU" sz="2400" b="1" dirty="0">
                <a:solidFill>
                  <a:srgbClr val="7030A0"/>
                </a:solidFill>
                <a:effectLst/>
                <a:ea typeface="Times New Roman"/>
              </a:rPr>
              <a:t>«Белорусская валютно-фондовая биржа» </a:t>
            </a:r>
            <a:r>
              <a:rPr lang="ru-RU" sz="2400" b="1" dirty="0" smtClean="0">
                <a:solidFill>
                  <a:srgbClr val="7030A0"/>
                </a:solidFill>
                <a:effectLst/>
                <a:ea typeface="Times New Roman"/>
              </a:rPr>
              <a:t>на </a:t>
            </a:r>
            <a:r>
              <a:rPr lang="ru-RU" sz="2400" b="1" dirty="0">
                <a:solidFill>
                  <a:srgbClr val="7030A0"/>
                </a:solidFill>
                <a:effectLst/>
                <a:ea typeface="Times New Roman"/>
              </a:rPr>
              <a:t>валютном рынке </a:t>
            </a:r>
            <a:r>
              <a:rPr lang="ru-RU" sz="2400" b="1" dirty="0" smtClean="0">
                <a:solidFill>
                  <a:srgbClr val="7030A0"/>
                </a:solidFill>
                <a:effectLst/>
                <a:ea typeface="Times New Roman"/>
              </a:rPr>
              <a:t>: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964488" cy="5733256"/>
          </a:xfrm>
        </p:spPr>
        <p:txBody>
          <a:bodyPr>
            <a:normAutofit fontScale="85000" lnSpcReduction="20000"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+mj-lt"/>
                <a:ea typeface="Times New Roman"/>
              </a:rPr>
              <a:t>организация и проведение биржевых торгов иностранными валютами</a:t>
            </a:r>
            <a:r>
              <a:rPr lang="ru-RU" b="1" dirty="0" smtClean="0">
                <a:solidFill>
                  <a:srgbClr val="002060"/>
                </a:solidFill>
                <a:latin typeface="+mj-lt"/>
                <a:ea typeface="Times New Roman"/>
              </a:rPr>
              <a:t>;</a:t>
            </a:r>
          </a:p>
          <a:p>
            <a:pPr algn="just">
              <a:spcAft>
                <a:spcPts val="0"/>
              </a:spcAft>
            </a:pPr>
            <a:endParaRPr lang="ru-RU" sz="2800" b="1" dirty="0">
              <a:solidFill>
                <a:srgbClr val="002060"/>
              </a:solidFill>
              <a:latin typeface="+mj-lt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+mj-lt"/>
                <a:ea typeface="Times New Roman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+mj-lt"/>
                <a:ea typeface="Times New Roman"/>
              </a:rPr>
              <a:t>определение текущего рыночного курса белорусского рубля к иностранным валютам</a:t>
            </a:r>
            <a:r>
              <a:rPr lang="ru-RU" b="1" dirty="0" smtClean="0">
                <a:solidFill>
                  <a:srgbClr val="002060"/>
                </a:solidFill>
                <a:latin typeface="+mj-lt"/>
                <a:ea typeface="Times New Roman"/>
              </a:rPr>
              <a:t>;</a:t>
            </a:r>
          </a:p>
          <a:p>
            <a:pPr algn="just">
              <a:spcAft>
                <a:spcPts val="0"/>
              </a:spcAft>
            </a:pPr>
            <a:endParaRPr lang="ru-RU" sz="2800" b="1" dirty="0">
              <a:solidFill>
                <a:srgbClr val="002060"/>
              </a:solidFill>
              <a:latin typeface="+mj-lt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+mj-lt"/>
                <a:ea typeface="Times New Roman"/>
              </a:rPr>
              <a:t>осуществление </a:t>
            </a:r>
            <a:r>
              <a:rPr lang="ru-RU" b="1" dirty="0">
                <a:solidFill>
                  <a:srgbClr val="002060"/>
                </a:solidFill>
                <a:latin typeface="+mj-lt"/>
                <a:ea typeface="Times New Roman"/>
              </a:rPr>
              <a:t>расчета требований и обязательств участников торгов по результатам торгов</a:t>
            </a:r>
            <a:r>
              <a:rPr lang="ru-RU" b="1" dirty="0" smtClean="0">
                <a:solidFill>
                  <a:srgbClr val="002060"/>
                </a:solidFill>
                <a:latin typeface="+mj-lt"/>
                <a:ea typeface="Times New Roman"/>
              </a:rPr>
              <a:t>;</a:t>
            </a:r>
          </a:p>
          <a:p>
            <a:pPr algn="just">
              <a:spcAft>
                <a:spcPts val="0"/>
              </a:spcAft>
            </a:pPr>
            <a:endParaRPr lang="ru-RU" sz="2800" b="1" dirty="0">
              <a:solidFill>
                <a:srgbClr val="002060"/>
              </a:solidFill>
              <a:latin typeface="+mj-lt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+mj-lt"/>
                <a:ea typeface="Times New Roman"/>
              </a:rPr>
              <a:t>формирование </a:t>
            </a:r>
            <a:r>
              <a:rPr lang="ru-RU" b="1" dirty="0">
                <a:solidFill>
                  <a:srgbClr val="002060"/>
                </a:solidFill>
                <a:latin typeface="+mj-lt"/>
                <a:ea typeface="Times New Roman"/>
              </a:rPr>
              <a:t>документов, служащих основанием для проведения расчетов по результатам торгов</a:t>
            </a:r>
            <a:r>
              <a:rPr lang="ru-RU" b="1" dirty="0" smtClean="0">
                <a:solidFill>
                  <a:srgbClr val="002060"/>
                </a:solidFill>
                <a:latin typeface="+mj-lt"/>
                <a:ea typeface="Times New Roman"/>
              </a:rPr>
              <a:t>;</a:t>
            </a:r>
          </a:p>
          <a:p>
            <a:pPr algn="just">
              <a:spcAft>
                <a:spcPts val="0"/>
              </a:spcAft>
            </a:pPr>
            <a:endParaRPr lang="ru-RU" sz="2800" b="1" dirty="0">
              <a:solidFill>
                <a:srgbClr val="002060"/>
              </a:solidFill>
              <a:latin typeface="+mj-lt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+mj-lt"/>
                <a:ea typeface="Times New Roman"/>
              </a:rPr>
              <a:t>учет </a:t>
            </a:r>
            <a:r>
              <a:rPr lang="ru-RU" b="1" dirty="0">
                <a:solidFill>
                  <a:srgbClr val="002060"/>
                </a:solidFill>
                <a:latin typeface="+mj-lt"/>
                <a:ea typeface="Times New Roman"/>
              </a:rPr>
              <a:t>и контроль полномочий участников торгов и трейдеров</a:t>
            </a:r>
            <a:r>
              <a:rPr lang="ru-RU" b="1" dirty="0" smtClean="0">
                <a:solidFill>
                  <a:srgbClr val="002060"/>
                </a:solidFill>
                <a:latin typeface="+mj-lt"/>
                <a:ea typeface="Times New Roman"/>
              </a:rPr>
              <a:t>;</a:t>
            </a:r>
            <a:endParaRPr lang="ru-RU" sz="2800" b="1" dirty="0">
              <a:solidFill>
                <a:srgbClr val="002060"/>
              </a:solidFill>
              <a:latin typeface="+mj-lt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+mj-lt"/>
                <a:ea typeface="Times New Roman"/>
              </a:rPr>
              <a:t>информационное </a:t>
            </a:r>
            <a:r>
              <a:rPr lang="ru-RU" b="1" dirty="0">
                <a:solidFill>
                  <a:srgbClr val="002060"/>
                </a:solidFill>
                <a:latin typeface="+mj-lt"/>
                <a:ea typeface="Times New Roman"/>
              </a:rPr>
              <a:t>обслуживание участников торгов.</a:t>
            </a:r>
            <a:endParaRPr lang="ru-RU" sz="2800" b="1" dirty="0">
              <a:solidFill>
                <a:srgbClr val="002060"/>
              </a:solidFill>
              <a:latin typeface="+mj-lt"/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277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>
                <a:solidFill>
                  <a:srgbClr val="7030A0"/>
                </a:solidFill>
                <a:ea typeface="Times New Roman"/>
              </a:rPr>
              <a:t>Основные элементы инфраструктуры малого бизнеса:</a:t>
            </a:r>
            <a:endParaRPr lang="ru-RU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9036496" cy="5544616"/>
          </a:xfrm>
        </p:spPr>
        <p:txBody>
          <a:bodyPr>
            <a:normAutofit/>
          </a:bodyPr>
          <a:lstStyle/>
          <a:p>
            <a:pPr lvl="0" algn="just">
              <a:buFont typeface="Symbol"/>
              <a:buChar char="-"/>
              <a:tabLst>
                <a:tab pos="588645" algn="l"/>
              </a:tabLst>
            </a:pPr>
            <a:r>
              <a:rPr lang="ru-RU" b="1" dirty="0">
                <a:solidFill>
                  <a:srgbClr val="002060"/>
                </a:solidFill>
                <a:ea typeface="Times New Roman"/>
              </a:rPr>
              <a:t>информационные технологии и средства деловой коммуникации;</a:t>
            </a:r>
          </a:p>
          <a:p>
            <a:pPr lvl="0" algn="just">
              <a:buFont typeface="Symbol"/>
              <a:buChar char="-"/>
              <a:tabLst>
                <a:tab pos="588645" algn="l"/>
              </a:tabLst>
            </a:pPr>
            <a:r>
              <a:rPr lang="ru-RU" b="1" dirty="0">
                <a:solidFill>
                  <a:srgbClr val="002060"/>
                </a:solidFill>
                <a:ea typeface="Times New Roman"/>
              </a:rPr>
              <a:t>налоговая система и налоговые инспекции;</a:t>
            </a:r>
          </a:p>
          <a:p>
            <a:pPr lvl="0" algn="just">
              <a:buFont typeface="Symbol"/>
              <a:buChar char="-"/>
              <a:tabLst>
                <a:tab pos="588645" algn="l"/>
              </a:tabLst>
            </a:pPr>
            <a:r>
              <a:rPr lang="ru-RU" b="1" dirty="0">
                <a:solidFill>
                  <a:srgbClr val="002060"/>
                </a:solidFill>
                <a:ea typeface="Times New Roman"/>
              </a:rPr>
              <a:t>система страхования коммерческого, хозяйственного риска и страховые компании;</a:t>
            </a:r>
          </a:p>
          <a:p>
            <a:pPr lvl="0" algn="just">
              <a:buFont typeface="Symbol"/>
              <a:buChar char="-"/>
              <a:tabLst>
                <a:tab pos="588645" algn="l"/>
              </a:tabLst>
            </a:pPr>
            <a:r>
              <a:rPr lang="ru-RU" b="1" dirty="0">
                <a:solidFill>
                  <a:srgbClr val="002060"/>
                </a:solidFill>
                <a:ea typeface="Times New Roman"/>
              </a:rPr>
              <a:t>специальные рекламные, информационные агентства и СМИ;</a:t>
            </a:r>
          </a:p>
          <a:p>
            <a:pPr lvl="0" algn="just">
              <a:buFont typeface="Symbol"/>
              <a:buChar char="-"/>
              <a:tabLst>
                <a:tab pos="588645" algn="l"/>
              </a:tabLst>
            </a:pPr>
            <a:r>
              <a:rPr lang="ru-RU" b="1" dirty="0">
                <a:solidFill>
                  <a:srgbClr val="002060"/>
                </a:solidFill>
                <a:ea typeface="Times New Roman"/>
              </a:rPr>
              <a:t>торговые палаты, другие общественные и добровольные государственно-общественные объединения деловых кругов;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491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sz="3100" b="1" dirty="0" smtClean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3100" b="1" dirty="0" smtClean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</a:br>
            <a:r>
              <a:rPr lang="ru-RU" sz="3100" b="1" dirty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3100" b="1" dirty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</a:br>
            <a:r>
              <a:rPr lang="ru-RU" sz="2700" b="1" dirty="0" smtClean="0">
                <a:solidFill>
                  <a:srgbClr val="7030A0"/>
                </a:solidFill>
                <a:effectLst/>
                <a:ea typeface="Times New Roman"/>
              </a:rPr>
              <a:t>задачи ОАО </a:t>
            </a:r>
            <a:r>
              <a:rPr lang="ru-RU" sz="2700" b="1" dirty="0">
                <a:solidFill>
                  <a:srgbClr val="7030A0"/>
                </a:solidFill>
                <a:effectLst/>
                <a:ea typeface="Times New Roman"/>
              </a:rPr>
              <a:t>«Белорусская валютно-фондовая биржа» на рынке ценных </a:t>
            </a:r>
            <a:r>
              <a:rPr lang="ru-RU" sz="2700" b="1" dirty="0" smtClean="0">
                <a:solidFill>
                  <a:srgbClr val="7030A0"/>
                </a:solidFill>
                <a:effectLst/>
                <a:ea typeface="Times New Roman"/>
              </a:rPr>
              <a:t>бумаг:</a:t>
            </a:r>
            <a:r>
              <a:rPr lang="ru-RU" sz="3200" dirty="0">
                <a:effectLst/>
                <a:ea typeface="Times New Roman"/>
              </a:rPr>
              <a:t/>
            </a:r>
            <a:br>
              <a:rPr lang="ru-RU" sz="3200" dirty="0">
                <a:effectLst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8991600" cy="5544616"/>
          </a:xfrm>
        </p:spPr>
        <p:txBody>
          <a:bodyPr>
            <a:normAutofit fontScale="85000" lnSpcReduction="20000"/>
          </a:bodyPr>
          <a:lstStyle/>
          <a:p>
            <a:pPr algn="just">
              <a:spcAft>
                <a:spcPts val="0"/>
              </a:spcAft>
            </a:pPr>
            <a:r>
              <a:rPr lang="ru-RU" sz="2900" b="1" dirty="0" smtClean="0">
                <a:solidFill>
                  <a:srgbClr val="002060"/>
                </a:solidFill>
                <a:latin typeface="+mj-lt"/>
                <a:ea typeface="Times New Roman"/>
              </a:rPr>
              <a:t>учет </a:t>
            </a:r>
            <a:r>
              <a:rPr lang="ru-RU" sz="2900" b="1" dirty="0">
                <a:solidFill>
                  <a:srgbClr val="002060"/>
                </a:solidFill>
                <a:latin typeface="+mj-lt"/>
                <a:ea typeface="Times New Roman"/>
              </a:rPr>
              <a:t>и контроль полномочий участников, трейдеров, клиентов и </a:t>
            </a:r>
            <a:r>
              <a:rPr lang="ru-RU" sz="2900" b="1" dirty="0" smtClean="0">
                <a:solidFill>
                  <a:srgbClr val="002060"/>
                </a:solidFill>
                <a:latin typeface="+mj-lt"/>
                <a:ea typeface="Times New Roman"/>
              </a:rPr>
              <a:t>др.;</a:t>
            </a:r>
          </a:p>
          <a:p>
            <a:pPr algn="just">
              <a:spcAft>
                <a:spcPts val="0"/>
              </a:spcAft>
            </a:pPr>
            <a:endParaRPr lang="ru-RU" sz="2900" b="1" dirty="0">
              <a:solidFill>
                <a:srgbClr val="002060"/>
              </a:solidFill>
              <a:latin typeface="+mj-lt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900" b="1" dirty="0" smtClean="0">
                <a:solidFill>
                  <a:srgbClr val="002060"/>
                </a:solidFill>
                <a:latin typeface="+mj-lt"/>
                <a:ea typeface="Times New Roman"/>
              </a:rPr>
              <a:t>регистрация </a:t>
            </a:r>
            <a:r>
              <a:rPr lang="ru-RU" sz="2900" b="1" dirty="0">
                <a:solidFill>
                  <a:srgbClr val="002060"/>
                </a:solidFill>
                <a:latin typeface="+mj-lt"/>
                <a:ea typeface="Times New Roman"/>
              </a:rPr>
              <a:t>финансовых операций, подлежащих особому контролю</a:t>
            </a:r>
            <a:r>
              <a:rPr lang="ru-RU" sz="2900" b="1" dirty="0" smtClean="0">
                <a:solidFill>
                  <a:srgbClr val="002060"/>
                </a:solidFill>
                <a:latin typeface="+mj-lt"/>
                <a:ea typeface="Times New Roman"/>
              </a:rPr>
              <a:t>;</a:t>
            </a:r>
          </a:p>
          <a:p>
            <a:pPr algn="just">
              <a:spcAft>
                <a:spcPts val="0"/>
              </a:spcAft>
            </a:pPr>
            <a:endParaRPr lang="ru-RU" sz="2900" b="1" dirty="0">
              <a:solidFill>
                <a:srgbClr val="002060"/>
              </a:solidFill>
              <a:latin typeface="+mj-lt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900" b="1" dirty="0" smtClean="0">
                <a:solidFill>
                  <a:srgbClr val="002060"/>
                </a:solidFill>
                <a:latin typeface="+mj-lt"/>
                <a:ea typeface="Times New Roman"/>
              </a:rPr>
              <a:t>ведение </a:t>
            </a:r>
            <a:r>
              <a:rPr lang="ru-RU" sz="2900" b="1" dirty="0">
                <a:solidFill>
                  <a:srgbClr val="002060"/>
                </a:solidFill>
                <a:latin typeface="+mj-lt"/>
                <a:ea typeface="Times New Roman"/>
              </a:rPr>
              <a:t>и распространение статистической, информационной отчетности по результатам биржевых торгов и аукционов ценными бумагами</a:t>
            </a:r>
            <a:r>
              <a:rPr lang="ru-RU" sz="2900" b="1" dirty="0" smtClean="0">
                <a:solidFill>
                  <a:srgbClr val="002060"/>
                </a:solidFill>
                <a:latin typeface="+mj-lt"/>
                <a:ea typeface="Times New Roman"/>
              </a:rPr>
              <a:t>;</a:t>
            </a:r>
          </a:p>
          <a:p>
            <a:pPr algn="just">
              <a:spcAft>
                <a:spcPts val="0"/>
              </a:spcAft>
            </a:pPr>
            <a:endParaRPr lang="ru-RU" sz="2900" b="1" dirty="0">
              <a:solidFill>
                <a:srgbClr val="002060"/>
              </a:solidFill>
              <a:latin typeface="+mj-lt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900" b="1" dirty="0" smtClean="0">
                <a:solidFill>
                  <a:srgbClr val="002060"/>
                </a:solidFill>
                <a:latin typeface="+mj-lt"/>
                <a:ea typeface="Times New Roman"/>
              </a:rPr>
              <a:t>проведение </a:t>
            </a:r>
            <a:r>
              <a:rPr lang="ru-RU" sz="2900" b="1" dirty="0">
                <a:solidFill>
                  <a:srgbClr val="002060"/>
                </a:solidFill>
                <a:latin typeface="+mj-lt"/>
                <a:ea typeface="Times New Roman"/>
              </a:rPr>
              <a:t>процедуры допуска ценных бумаг к обращению на бирже</a:t>
            </a:r>
            <a:r>
              <a:rPr lang="ru-RU" sz="2900" b="1" dirty="0" smtClean="0">
                <a:solidFill>
                  <a:srgbClr val="002060"/>
                </a:solidFill>
                <a:latin typeface="+mj-lt"/>
                <a:ea typeface="Times New Roman"/>
              </a:rPr>
              <a:t>;</a:t>
            </a:r>
          </a:p>
          <a:p>
            <a:pPr algn="just">
              <a:spcAft>
                <a:spcPts val="0"/>
              </a:spcAft>
            </a:pPr>
            <a:endParaRPr lang="ru-RU" sz="2900" b="1" dirty="0">
              <a:solidFill>
                <a:srgbClr val="002060"/>
              </a:solidFill>
              <a:latin typeface="+mj-lt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900" b="1" dirty="0" smtClean="0">
                <a:solidFill>
                  <a:srgbClr val="002060"/>
                </a:solidFill>
                <a:latin typeface="+mj-lt"/>
                <a:ea typeface="Times New Roman"/>
              </a:rPr>
              <a:t>выполнение </a:t>
            </a:r>
            <a:r>
              <a:rPr lang="ru-RU" sz="2900" b="1" dirty="0">
                <a:solidFill>
                  <a:srgbClr val="002060"/>
                </a:solidFill>
                <a:latin typeface="+mj-lt"/>
                <a:ea typeface="Times New Roman"/>
              </a:rPr>
              <a:t>функций клиринга и расчетов по биржевым сделкам с ценными бумагами в части денежных </a:t>
            </a:r>
            <a:r>
              <a:rPr lang="ru-RU" sz="2900" b="1" dirty="0" smtClean="0">
                <a:solidFill>
                  <a:srgbClr val="002060"/>
                </a:solidFill>
                <a:latin typeface="+mj-lt"/>
                <a:ea typeface="Times New Roman"/>
              </a:rPr>
              <a:t>средств.</a:t>
            </a:r>
            <a:endParaRPr lang="ru-RU" sz="2900" b="1" dirty="0">
              <a:solidFill>
                <a:srgbClr val="002060"/>
              </a:solidFill>
              <a:latin typeface="+mj-lt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327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1484784"/>
          </a:xfrm>
        </p:spPr>
        <p:txBody>
          <a:bodyPr>
            <a:noAutofit/>
          </a:bodyPr>
          <a:lstStyle/>
          <a:p>
            <a:pPr algn="just">
              <a:spcAft>
                <a:spcPts val="0"/>
              </a:spcAft>
            </a:pPr>
            <a:r>
              <a:rPr lang="ru-RU" sz="2300" b="1" dirty="0">
                <a:solidFill>
                  <a:srgbClr val="7030A0"/>
                </a:solidFill>
                <a:effectLst/>
                <a:ea typeface="Times New Roman"/>
              </a:rPr>
              <a:t>Распределение всего объема операций между секторами биржевого рынка </a:t>
            </a:r>
            <a:r>
              <a:rPr lang="ru-RU" sz="2300" b="1" dirty="0" smtClean="0">
                <a:solidFill>
                  <a:srgbClr val="7030A0"/>
                </a:solidFill>
                <a:effectLst/>
                <a:ea typeface="Times New Roman"/>
              </a:rPr>
              <a:t>Республики Беларусь складывается </a:t>
            </a:r>
            <a:r>
              <a:rPr lang="ru-RU" sz="2300" b="1" dirty="0">
                <a:solidFill>
                  <a:srgbClr val="7030A0"/>
                </a:solidFill>
                <a:effectLst/>
                <a:ea typeface="Times New Roman"/>
              </a:rPr>
              <a:t>в соотношении: </a:t>
            </a:r>
            <a:br>
              <a:rPr lang="ru-RU" sz="2300" b="1" dirty="0">
                <a:solidFill>
                  <a:srgbClr val="7030A0"/>
                </a:solidFill>
                <a:effectLst/>
                <a:ea typeface="Times New Roman"/>
              </a:rPr>
            </a:br>
            <a:endParaRPr lang="ru-RU" sz="23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161336"/>
              </p:ext>
            </p:extLst>
          </p:nvPr>
        </p:nvGraphicFramePr>
        <p:xfrm>
          <a:off x="107504" y="1412776"/>
          <a:ext cx="9036496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077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530225" algn="just">
              <a:buNone/>
            </a:pPr>
            <a:r>
              <a:rPr lang="ru-RU" b="1" dirty="0">
                <a:solidFill>
                  <a:srgbClr val="7030A0"/>
                </a:solidFill>
                <a:latin typeface="+mj-lt"/>
                <a:ea typeface="Calibri"/>
              </a:rPr>
              <a:t>Биржа труда 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</a:rPr>
              <a:t>-</a:t>
            </a:r>
            <a:r>
              <a:rPr lang="ru-RU" dirty="0">
                <a:solidFill>
                  <a:srgbClr val="0070C0"/>
                </a:solidFill>
                <a:latin typeface="Times New Roman"/>
                <a:ea typeface="Calibri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Calibri"/>
              </a:rPr>
              <a:t>учреждение, осуществляющее посредничество между работниками и предпринимателями при осуществлении сделки купли - продажи </a:t>
            </a:r>
            <a:r>
              <a:rPr lang="ru-RU" sz="2800" dirty="0" smtClean="0">
                <a:solidFill>
                  <a:srgbClr val="002060"/>
                </a:solidFill>
                <a:latin typeface="+mj-lt"/>
                <a:ea typeface="Calibri"/>
              </a:rPr>
              <a:t>труда 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Calibri"/>
              </a:rPr>
              <a:t>и регистрации </a:t>
            </a:r>
            <a:r>
              <a:rPr lang="ru-RU" sz="2800" dirty="0" smtClean="0">
                <a:solidFill>
                  <a:srgbClr val="002060"/>
                </a:solidFill>
                <a:latin typeface="+mj-lt"/>
                <a:ea typeface="Calibri"/>
              </a:rPr>
              <a:t>безработных.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+mj-lt"/>
              </a:rPr>
              <a:t>Основные направления государственного регулирования рынка труда: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+mj-lt"/>
                <a:ea typeface="Calibri"/>
              </a:rPr>
              <a:t>разработка трудового законодательства;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+mj-lt"/>
                <a:ea typeface="Calibri"/>
              </a:rPr>
              <a:t>разработка </a:t>
            </a:r>
            <a:r>
              <a:rPr lang="ru-RU" sz="2800" dirty="0">
                <a:solidFill>
                  <a:srgbClr val="002060"/>
                </a:solidFill>
                <a:latin typeface="+mj-lt"/>
                <a:ea typeface="Calibri"/>
              </a:rPr>
              <a:t>и </a:t>
            </a:r>
            <a:r>
              <a:rPr lang="ru-RU" sz="2800" dirty="0" smtClean="0">
                <a:solidFill>
                  <a:srgbClr val="002060"/>
                </a:solidFill>
                <a:latin typeface="+mj-lt"/>
                <a:ea typeface="Calibri"/>
              </a:rPr>
              <a:t>реализация социальных программ;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+mj-lt"/>
                <a:ea typeface="Calibri"/>
              </a:rPr>
              <a:t>осуществление посреднических-вспомогательных функций: </a:t>
            </a:r>
          </a:p>
          <a:p>
            <a:pPr marL="722313" indent="0" algn="just">
              <a:buNone/>
              <a:tabLst>
                <a:tab pos="1165225" algn="l"/>
              </a:tabLst>
            </a:pPr>
            <a:r>
              <a:rPr lang="ru-RU" sz="2000" dirty="0" smtClean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частично </a:t>
            </a:r>
            <a:r>
              <a:rPr lang="ru-RU" sz="2000" dirty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поиск рабочих </a:t>
            </a:r>
            <a:r>
              <a:rPr lang="ru-RU" sz="2000" dirty="0" smtClean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мест; создание </a:t>
            </a:r>
            <a:r>
              <a:rPr lang="ru-RU" sz="2000" dirty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общенациональной информационной сети по </a:t>
            </a:r>
            <a:r>
              <a:rPr lang="ru-RU" sz="2000" dirty="0" smtClean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трудоустройству; организация </a:t>
            </a:r>
            <a:r>
              <a:rPr lang="ru-RU" sz="2000" dirty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курсов профессионального обучения и переквалификации</a:t>
            </a:r>
            <a:r>
              <a:rPr lang="ru-RU" sz="2000" dirty="0" smtClean="0">
                <a:solidFill>
                  <a:srgbClr val="002060"/>
                </a:solidFill>
                <a:latin typeface="+mj-lt"/>
                <a:ea typeface="Calibri"/>
                <a:cs typeface="Times New Roman"/>
              </a:rPr>
              <a:t>.</a:t>
            </a:r>
          </a:p>
          <a:p>
            <a:pPr algn="just">
              <a:buFont typeface="Wingdings" pitchFamily="2" charset="2"/>
              <a:buChar char="Ø"/>
              <a:tabLst>
                <a:tab pos="1165225" algn="l"/>
              </a:tabLst>
            </a:pPr>
            <a:r>
              <a:rPr lang="ru-RU" sz="2400" dirty="0">
                <a:solidFill>
                  <a:srgbClr val="002060"/>
                </a:solidFill>
                <a:latin typeface="+mj-lt"/>
                <a:ea typeface="Calibri"/>
              </a:rPr>
              <a:t>поддержка трудовой и предпринимательской инициативы граждан, осуществляемой в рамках </a:t>
            </a:r>
            <a:r>
              <a:rPr lang="ru-RU" sz="2400" dirty="0" smtClean="0">
                <a:solidFill>
                  <a:srgbClr val="002060"/>
                </a:solidFill>
                <a:latin typeface="+mj-lt"/>
                <a:ea typeface="Calibri"/>
              </a:rPr>
              <a:t>законности.</a:t>
            </a:r>
            <a:endParaRPr lang="ru-RU" sz="2400" dirty="0">
              <a:solidFill>
                <a:srgbClr val="002060"/>
              </a:solidFill>
              <a:latin typeface="+mj-lt"/>
              <a:ea typeface="Calibri"/>
              <a:cs typeface="Times New Roman"/>
            </a:endParaRPr>
          </a:p>
          <a:p>
            <a:pPr algn="just">
              <a:buFont typeface="Wingdings" pitchFamily="2" charset="2"/>
              <a:buChar char="Ø"/>
            </a:pPr>
            <a:endParaRPr lang="ru-RU" sz="2800" b="1" dirty="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5847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548680"/>
            <a:ext cx="8686800" cy="6048672"/>
          </a:xfrm>
        </p:spPr>
        <p:txBody>
          <a:bodyPr>
            <a:normAutofit fontScale="92500" lnSpcReduction="10000"/>
          </a:bodyPr>
          <a:lstStyle/>
          <a:p>
            <a:pPr marL="0" indent="530225" algn="just">
              <a:buNone/>
            </a:pPr>
            <a:r>
              <a:rPr lang="ru-RU" b="1" dirty="0">
                <a:solidFill>
                  <a:srgbClr val="333333"/>
                </a:solidFill>
                <a:ea typeface="Times New Roman"/>
              </a:rPr>
              <a:t>Для </a:t>
            </a:r>
            <a:r>
              <a:rPr lang="ru-RU" b="1" dirty="0">
                <a:solidFill>
                  <a:srgbClr val="7030A0"/>
                </a:solidFill>
                <a:ea typeface="Times New Roman"/>
              </a:rPr>
              <a:t>малого бизнеса </a:t>
            </a:r>
            <a:r>
              <a:rPr lang="ru-RU" b="1" dirty="0">
                <a:solidFill>
                  <a:srgbClr val="333333"/>
                </a:solidFill>
                <a:ea typeface="Times New Roman"/>
              </a:rPr>
              <a:t>участие в биржевой торговле существенно затруднено ввиду того, что к торгам допускается строго ограниченный контингент лиц – различные маклерские фирмы, или обособленные брокеры и </a:t>
            </a:r>
            <a:r>
              <a:rPr lang="ru-RU" b="1" dirty="0" smtClean="0">
                <a:solidFill>
                  <a:srgbClr val="333333"/>
                </a:solidFill>
                <a:ea typeface="Times New Roman"/>
              </a:rPr>
              <a:t>дилеры, а это, в свою очередь, вызывает </a:t>
            </a:r>
            <a:r>
              <a:rPr lang="ru-RU" b="1" dirty="0">
                <a:solidFill>
                  <a:srgbClr val="333333"/>
                </a:solidFill>
                <a:ea typeface="Times New Roman"/>
              </a:rPr>
              <a:t>необходимость значительного отвлечения средств на оплату их услуг. </a:t>
            </a:r>
            <a:endParaRPr lang="ru-RU" b="1" dirty="0" smtClean="0">
              <a:solidFill>
                <a:srgbClr val="333333"/>
              </a:solidFill>
              <a:ea typeface="Times New Roman"/>
            </a:endParaRPr>
          </a:p>
          <a:p>
            <a:pPr marL="0" indent="530225" algn="just">
              <a:buNone/>
            </a:pPr>
            <a:r>
              <a:rPr lang="ru-RU" b="1" dirty="0" smtClean="0">
                <a:solidFill>
                  <a:srgbClr val="333333"/>
                </a:solidFill>
                <a:ea typeface="Times New Roman"/>
              </a:rPr>
              <a:t>Поэтому </a:t>
            </a:r>
            <a:r>
              <a:rPr lang="ru-RU" b="1" dirty="0">
                <a:solidFill>
                  <a:srgbClr val="333333"/>
                </a:solidFill>
                <a:ea typeface="Times New Roman"/>
              </a:rPr>
              <a:t>в практике </a:t>
            </a:r>
            <a:r>
              <a:rPr lang="ru-RU" b="1" dirty="0" smtClean="0">
                <a:solidFill>
                  <a:srgbClr val="333333"/>
                </a:solidFill>
                <a:ea typeface="Times New Roman"/>
              </a:rPr>
              <a:t>малого бизнеса </a:t>
            </a:r>
            <a:r>
              <a:rPr lang="ru-RU" b="1" dirty="0">
                <a:solidFill>
                  <a:srgbClr val="333333"/>
                </a:solidFill>
                <a:ea typeface="Times New Roman"/>
              </a:rPr>
              <a:t>наиболее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ea typeface="Times New Roman"/>
              </a:rPr>
              <a:t>распространенной формой заключения договоров являются </a:t>
            </a:r>
            <a:r>
              <a:rPr lang="ru-RU" dirty="0">
                <a:solidFill>
                  <a:srgbClr val="7030A0"/>
                </a:solidFill>
                <a:latin typeface="+mj-lt"/>
                <a:ea typeface="Times New Roman"/>
              </a:rPr>
              <a:t>система прямых договоров и система сотрудничества с крупными компаниями по снабжению и </a:t>
            </a:r>
            <a:r>
              <a:rPr lang="ru-RU" dirty="0" smtClean="0">
                <a:solidFill>
                  <a:srgbClr val="7030A0"/>
                </a:solidFill>
                <a:latin typeface="+mj-lt"/>
                <a:ea typeface="Times New Roman"/>
              </a:rPr>
              <a:t>сбыту.</a:t>
            </a:r>
            <a:endParaRPr lang="ru-RU" dirty="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841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Рекомендуемая литература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6400" b="1" dirty="0" smtClean="0">
                <a:solidFill>
                  <a:srgbClr val="002060"/>
                </a:solidFill>
              </a:rPr>
              <a:t>1. О </a:t>
            </a:r>
            <a:r>
              <a:rPr lang="ru-RU" sz="6400" b="1" dirty="0">
                <a:solidFill>
                  <a:srgbClr val="002060"/>
                </a:solidFill>
              </a:rPr>
              <a:t>поддержке малого и среднего </a:t>
            </a:r>
            <a:r>
              <a:rPr lang="ru-RU" sz="6400" b="1" dirty="0" smtClean="0">
                <a:solidFill>
                  <a:srgbClr val="002060"/>
                </a:solidFill>
              </a:rPr>
              <a:t>предпринимательства: закон Республики Беларусь от </a:t>
            </a:r>
            <a:r>
              <a:rPr lang="ru-RU" sz="6400" b="1" dirty="0">
                <a:solidFill>
                  <a:srgbClr val="002060"/>
                </a:solidFill>
              </a:rPr>
              <a:t>1 июля 2010 года № 148-З  </a:t>
            </a:r>
            <a:r>
              <a:rPr lang="ru-RU" sz="6400" b="1" dirty="0" smtClean="0">
                <a:solidFill>
                  <a:srgbClr val="002060"/>
                </a:solidFill>
              </a:rPr>
              <a:t>(с измен. и </a:t>
            </a:r>
            <a:r>
              <a:rPr lang="ru-RU" sz="6400" b="1" dirty="0" err="1" smtClean="0">
                <a:solidFill>
                  <a:srgbClr val="002060"/>
                </a:solidFill>
              </a:rPr>
              <a:t>дополн</a:t>
            </a:r>
            <a:r>
              <a:rPr lang="ru-RU" sz="6400" b="1" dirty="0" smtClean="0">
                <a:solidFill>
                  <a:srgbClr val="002060"/>
                </a:solidFill>
              </a:rPr>
              <a:t>. от </a:t>
            </a:r>
            <a:r>
              <a:rPr lang="ru-RU" sz="6400" b="1" dirty="0">
                <a:solidFill>
                  <a:srgbClr val="002060"/>
                </a:solidFill>
              </a:rPr>
              <a:t>12 </a:t>
            </a:r>
            <a:r>
              <a:rPr lang="ru-RU" sz="6400" b="1" dirty="0" smtClean="0">
                <a:solidFill>
                  <a:srgbClr val="002060"/>
                </a:solidFill>
              </a:rPr>
              <a:t>.07. </a:t>
            </a:r>
            <a:r>
              <a:rPr lang="ru-RU" sz="6400" b="1" dirty="0">
                <a:solidFill>
                  <a:srgbClr val="002060"/>
                </a:solidFill>
              </a:rPr>
              <a:t>2013 г. № </a:t>
            </a:r>
            <a:r>
              <a:rPr lang="ru-RU" sz="6400" b="1" dirty="0" smtClean="0">
                <a:solidFill>
                  <a:srgbClr val="002060"/>
                </a:solidFill>
              </a:rPr>
              <a:t>57-З // Национальный реестр правовых актов </a:t>
            </a:r>
            <a:r>
              <a:rPr lang="ru-RU" sz="6400" b="1" dirty="0">
                <a:solidFill>
                  <a:srgbClr val="002060"/>
                </a:solidFill>
              </a:rPr>
              <a:t>Республики Беларусь </a:t>
            </a:r>
            <a:r>
              <a:rPr lang="ru-RU" sz="6400" b="1" dirty="0" smtClean="0">
                <a:solidFill>
                  <a:srgbClr val="002060"/>
                </a:solidFill>
              </a:rPr>
              <a:t>. - Национальный реестр правовых актов Республики Беларусь.- 2013., 2/2055.</a:t>
            </a:r>
          </a:p>
          <a:p>
            <a:pPr marL="457200" indent="-457200">
              <a:buAutoNum type="arabicPeriod"/>
            </a:pPr>
            <a:endParaRPr lang="ru-RU" sz="6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6400" b="1" dirty="0" smtClean="0">
                <a:solidFill>
                  <a:srgbClr val="002060"/>
                </a:solidFill>
              </a:rPr>
              <a:t>2. </a:t>
            </a:r>
            <a:r>
              <a:rPr lang="ru-RU" sz="6400" b="1" dirty="0">
                <a:solidFill>
                  <a:srgbClr val="002060"/>
                </a:solidFill>
                <a:ea typeface="Times New Roman"/>
              </a:rPr>
              <a:t>О Белорусском фонде </a:t>
            </a:r>
            <a:r>
              <a:rPr lang="ru-RU" sz="6400" b="1" dirty="0" smtClean="0">
                <a:solidFill>
                  <a:srgbClr val="002060"/>
                </a:solidFill>
                <a:ea typeface="Times New Roman"/>
              </a:rPr>
              <a:t>финансовой поддержки предпринимателей Указ Президента </a:t>
            </a:r>
            <a:r>
              <a:rPr lang="ru-RU" sz="6400" b="1" dirty="0">
                <a:solidFill>
                  <a:srgbClr val="002060"/>
                </a:solidFill>
                <a:ea typeface="Times New Roman"/>
              </a:rPr>
              <a:t>Республики Беларусь от 18.03.1998 № 136 </a:t>
            </a:r>
            <a:r>
              <a:rPr lang="ru-RU" sz="6400" b="1" dirty="0" smtClean="0">
                <a:solidFill>
                  <a:srgbClr val="002060"/>
                </a:solidFill>
                <a:ea typeface="Times New Roman"/>
              </a:rPr>
              <a:t> (</a:t>
            </a:r>
            <a:r>
              <a:rPr lang="ru-RU" sz="6400" b="1" dirty="0">
                <a:solidFill>
                  <a:srgbClr val="002060"/>
                </a:solidFill>
              </a:rPr>
              <a:t>с измен. и </a:t>
            </a:r>
            <a:r>
              <a:rPr lang="ru-RU" sz="6400" b="1" dirty="0" err="1">
                <a:solidFill>
                  <a:srgbClr val="002060"/>
                </a:solidFill>
              </a:rPr>
              <a:t>дополн</a:t>
            </a:r>
            <a:r>
              <a:rPr lang="ru-RU" sz="6400" b="1" dirty="0">
                <a:solidFill>
                  <a:srgbClr val="002060"/>
                </a:solidFill>
              </a:rPr>
              <a:t>. от </a:t>
            </a:r>
            <a:r>
              <a:rPr lang="ru-RU" sz="6400" b="1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6400" b="1" dirty="0">
                <a:solidFill>
                  <a:srgbClr val="002060"/>
                </a:solidFill>
                <a:ea typeface="Times New Roman"/>
              </a:rPr>
              <a:t>05.08.2013 № 341 </a:t>
            </a:r>
            <a:r>
              <a:rPr lang="ru-RU" sz="6400" b="1" dirty="0" smtClean="0">
                <a:solidFill>
                  <a:srgbClr val="002060"/>
                </a:solidFill>
                <a:ea typeface="Times New Roman"/>
              </a:rPr>
              <a:t>) //</a:t>
            </a:r>
            <a:r>
              <a:rPr lang="ru-RU" sz="6400" b="1" dirty="0" smtClean="0">
                <a:solidFill>
                  <a:srgbClr val="002060"/>
                </a:solidFill>
              </a:rPr>
              <a:t> </a:t>
            </a:r>
            <a:r>
              <a:rPr lang="ru-RU" sz="6400" b="1" dirty="0">
                <a:solidFill>
                  <a:srgbClr val="002060"/>
                </a:solidFill>
              </a:rPr>
              <a:t>Национальный реестр правовых актов Республики Беларусь . </a:t>
            </a:r>
            <a:r>
              <a:rPr lang="ru-RU" sz="6400" b="1" dirty="0" smtClean="0">
                <a:solidFill>
                  <a:srgbClr val="002060"/>
                </a:solidFill>
              </a:rPr>
              <a:t>- 2013.-</a:t>
            </a:r>
            <a:r>
              <a:rPr lang="ru-RU" sz="6400" b="1" dirty="0">
                <a:solidFill>
                  <a:srgbClr val="002060"/>
                </a:solidFill>
              </a:rPr>
              <a:t>№ </a:t>
            </a:r>
            <a:r>
              <a:rPr lang="ru-RU" sz="6400" b="1" dirty="0" smtClean="0">
                <a:solidFill>
                  <a:srgbClr val="002060"/>
                </a:solidFill>
              </a:rPr>
              <a:t> 1/14430. </a:t>
            </a:r>
          </a:p>
          <a:p>
            <a:pPr marL="0" indent="0">
              <a:buNone/>
            </a:pPr>
            <a:endParaRPr lang="ru-RU" sz="6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6400" b="1" dirty="0" smtClean="0">
                <a:solidFill>
                  <a:srgbClr val="002060"/>
                </a:solidFill>
              </a:rPr>
              <a:t>3. </a:t>
            </a:r>
            <a:r>
              <a:rPr lang="ru-RU" sz="6400" b="1" dirty="0">
                <a:solidFill>
                  <a:srgbClr val="002060"/>
                </a:solidFill>
                <a:ea typeface="Times New Roman"/>
              </a:rPr>
              <a:t>О некоторых мерах государственной поддержки малого </a:t>
            </a:r>
            <a:r>
              <a:rPr lang="ru-RU" sz="6400" b="1" dirty="0" smtClean="0">
                <a:solidFill>
                  <a:srgbClr val="002060"/>
                </a:solidFill>
                <a:ea typeface="Times New Roman"/>
              </a:rPr>
              <a:t>предпринимательства</a:t>
            </a:r>
            <a:r>
              <a:rPr lang="ru-RU" sz="6400" b="1" dirty="0">
                <a:solidFill>
                  <a:srgbClr val="002060"/>
                </a:solidFill>
                <a:ea typeface="Times New Roman"/>
              </a:rPr>
              <a:t> Указ Президента Республики Беларусь от 21 мая 2009 г. № </a:t>
            </a:r>
            <a:r>
              <a:rPr lang="ru-RU" sz="6400" b="1" dirty="0" smtClean="0">
                <a:solidFill>
                  <a:srgbClr val="002060"/>
                </a:solidFill>
                <a:ea typeface="Times New Roman"/>
              </a:rPr>
              <a:t>255</a:t>
            </a:r>
            <a:r>
              <a:rPr lang="ru-RU" sz="6400" b="1" dirty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sz="6400" b="1" dirty="0" smtClean="0">
                <a:solidFill>
                  <a:srgbClr val="002060"/>
                </a:solidFill>
                <a:ea typeface="Times New Roman"/>
              </a:rPr>
              <a:t>(с измен. и </a:t>
            </a:r>
            <a:r>
              <a:rPr lang="ru-RU" sz="6400" b="1" dirty="0" err="1" smtClean="0">
                <a:solidFill>
                  <a:srgbClr val="002060"/>
                </a:solidFill>
                <a:ea typeface="Times New Roman"/>
              </a:rPr>
              <a:t>дополн</a:t>
            </a:r>
            <a:r>
              <a:rPr lang="ru-RU" sz="6400" b="1" dirty="0" smtClean="0">
                <a:solidFill>
                  <a:srgbClr val="002060"/>
                </a:solidFill>
                <a:ea typeface="Times New Roman"/>
              </a:rPr>
              <a:t>. от 17.03.2014 </a:t>
            </a:r>
            <a:r>
              <a:rPr lang="ru-RU" sz="6400" b="1" dirty="0">
                <a:solidFill>
                  <a:srgbClr val="002060"/>
                </a:solidFill>
                <a:ea typeface="Times New Roman"/>
              </a:rPr>
              <a:t>№ </a:t>
            </a:r>
            <a:r>
              <a:rPr lang="ru-RU" sz="6400" b="1" dirty="0" smtClean="0">
                <a:solidFill>
                  <a:srgbClr val="002060"/>
                </a:solidFill>
                <a:ea typeface="Times New Roman"/>
              </a:rPr>
              <a:t>126 ) // </a:t>
            </a:r>
            <a:r>
              <a:rPr lang="ru-RU" sz="6400" b="1" dirty="0">
                <a:solidFill>
                  <a:srgbClr val="002060"/>
                </a:solidFill>
              </a:rPr>
              <a:t>Национальный реестр правовых актов Республики Беларусь . </a:t>
            </a:r>
            <a:r>
              <a:rPr lang="ru-RU" sz="6400" b="1" dirty="0" smtClean="0">
                <a:solidFill>
                  <a:srgbClr val="002060"/>
                </a:solidFill>
              </a:rPr>
              <a:t>– 2014. </a:t>
            </a:r>
            <a:r>
              <a:rPr lang="ru-RU" sz="6400" b="1" dirty="0">
                <a:solidFill>
                  <a:srgbClr val="002060"/>
                </a:solidFill>
              </a:rPr>
              <a:t>№ </a:t>
            </a:r>
            <a:r>
              <a:rPr lang="ru-RU" sz="6400" b="1" dirty="0" smtClean="0">
                <a:solidFill>
                  <a:srgbClr val="002060"/>
                </a:solidFill>
              </a:rPr>
              <a:t>1/14892.</a:t>
            </a:r>
          </a:p>
          <a:p>
            <a:pPr marL="0" indent="0">
              <a:buNone/>
            </a:pPr>
            <a:endParaRPr lang="ru-RU" sz="6400" b="1" dirty="0" smtClean="0">
              <a:solidFill>
                <a:srgbClr val="002060"/>
              </a:solidFill>
              <a:ea typeface="Times New Roman"/>
            </a:endParaRPr>
          </a:p>
          <a:p>
            <a:pPr marL="0" lvl="0" indent="0" algn="just">
              <a:buNone/>
              <a:tabLst>
                <a:tab pos="554355" algn="l"/>
                <a:tab pos="571500" algn="l"/>
                <a:tab pos="685800" algn="l"/>
              </a:tabLst>
            </a:pPr>
            <a:r>
              <a:rPr lang="ru-RU" sz="6400" b="1" dirty="0" smtClean="0">
                <a:solidFill>
                  <a:srgbClr val="002060"/>
                </a:solidFill>
              </a:rPr>
              <a:t>4. </a:t>
            </a:r>
            <a:r>
              <a:rPr lang="ru-RU" sz="6400" b="1" dirty="0">
                <a:solidFill>
                  <a:srgbClr val="002060"/>
                </a:solidFill>
              </a:rPr>
              <a:t>О мерах по реализации Закона Республики Беларусь О поддержке малого и среднего </a:t>
            </a:r>
            <a:r>
              <a:rPr lang="ru-RU" sz="6400" b="1" dirty="0" smtClean="0">
                <a:solidFill>
                  <a:srgbClr val="002060"/>
                </a:solidFill>
              </a:rPr>
              <a:t>предпринимательства: Постановлением </a:t>
            </a:r>
            <a:r>
              <a:rPr lang="ru-RU" sz="6400" b="1" dirty="0">
                <a:solidFill>
                  <a:srgbClr val="002060"/>
                </a:solidFill>
              </a:rPr>
              <a:t>Совета Министров Республики Беларусь от 30.12.2010 года № 1911 </a:t>
            </a:r>
            <a:r>
              <a:rPr lang="ru-RU" sz="6400" b="1" dirty="0" smtClean="0">
                <a:solidFill>
                  <a:srgbClr val="002060"/>
                </a:solidFill>
              </a:rPr>
              <a:t>// Национальный </a:t>
            </a:r>
            <a:r>
              <a:rPr lang="ru-RU" sz="6400" b="1" dirty="0">
                <a:solidFill>
                  <a:srgbClr val="002060"/>
                </a:solidFill>
              </a:rPr>
              <a:t>реестр правовых актов Республики Беларусь . </a:t>
            </a:r>
            <a:r>
              <a:rPr lang="ru-RU" sz="6400" b="1" dirty="0" smtClean="0">
                <a:solidFill>
                  <a:srgbClr val="002060"/>
                </a:solidFill>
              </a:rPr>
              <a:t>– 2011.. № 5/33191.</a:t>
            </a:r>
          </a:p>
          <a:p>
            <a:pPr marL="0" lvl="0" indent="0" algn="just">
              <a:buNone/>
              <a:tabLst>
                <a:tab pos="554355" algn="l"/>
                <a:tab pos="571500" algn="l"/>
                <a:tab pos="685800" algn="l"/>
              </a:tabLst>
            </a:pPr>
            <a:endParaRPr lang="ru-RU" sz="6400" b="1" dirty="0" smtClean="0">
              <a:solidFill>
                <a:srgbClr val="002060"/>
              </a:solidFill>
            </a:endParaRPr>
          </a:p>
          <a:p>
            <a:pPr marL="0" lvl="0" indent="0" algn="just">
              <a:buNone/>
              <a:tabLst>
                <a:tab pos="554355" algn="l"/>
                <a:tab pos="571500" algn="l"/>
                <a:tab pos="685800" algn="l"/>
              </a:tabLst>
            </a:pPr>
            <a:r>
              <a:rPr lang="ru-RU" sz="6400" b="1" dirty="0" smtClean="0">
                <a:solidFill>
                  <a:srgbClr val="002060"/>
                </a:solidFill>
              </a:rPr>
              <a:t>5.Предпринимательская деятельность : курс лекций / Н.М. Зубко </a:t>
            </a:r>
            <a:r>
              <a:rPr lang="en-US" sz="6400" b="1" dirty="0" smtClean="0">
                <a:solidFill>
                  <a:srgbClr val="002060"/>
                </a:solidFill>
              </a:rPr>
              <a:t>[</a:t>
            </a:r>
            <a:r>
              <a:rPr lang="ru-RU" sz="6400" b="1" dirty="0" smtClean="0">
                <a:solidFill>
                  <a:srgbClr val="002060"/>
                </a:solidFill>
              </a:rPr>
              <a:t> и др.</a:t>
            </a:r>
            <a:r>
              <a:rPr lang="en-US" sz="6400" b="1" dirty="0" smtClean="0">
                <a:solidFill>
                  <a:srgbClr val="002060"/>
                </a:solidFill>
              </a:rPr>
              <a:t>]</a:t>
            </a:r>
            <a:r>
              <a:rPr lang="ru-RU" sz="6400" b="1" dirty="0" smtClean="0">
                <a:solidFill>
                  <a:srgbClr val="002060"/>
                </a:solidFill>
              </a:rPr>
              <a:t>. – Минск: </a:t>
            </a:r>
            <a:r>
              <a:rPr lang="ru-RU" sz="6400" b="1" dirty="0" err="1" smtClean="0">
                <a:solidFill>
                  <a:srgbClr val="002060"/>
                </a:solidFill>
              </a:rPr>
              <a:t>Тетралит</a:t>
            </a:r>
            <a:r>
              <a:rPr lang="ru-RU" sz="6400" b="1" dirty="0" smtClean="0">
                <a:solidFill>
                  <a:srgbClr val="002060"/>
                </a:solidFill>
              </a:rPr>
              <a:t>, 2014.- 272 с. </a:t>
            </a:r>
          </a:p>
          <a:p>
            <a:pPr marL="0" lvl="0" indent="0" algn="just">
              <a:buNone/>
              <a:tabLst>
                <a:tab pos="554355" algn="l"/>
                <a:tab pos="571500" algn="l"/>
                <a:tab pos="685800" algn="l"/>
              </a:tabLst>
            </a:pPr>
            <a:endParaRPr lang="ru-RU" sz="6400" b="1" dirty="0" smtClean="0">
              <a:solidFill>
                <a:srgbClr val="002060"/>
              </a:solidFill>
            </a:endParaRPr>
          </a:p>
          <a:p>
            <a:pPr marL="0" lvl="0" indent="0" algn="just">
              <a:lnSpc>
                <a:spcPct val="110000"/>
              </a:lnSpc>
              <a:buNone/>
              <a:tabLst>
                <a:tab pos="554355" algn="l"/>
                <a:tab pos="571500" algn="l"/>
                <a:tab pos="685800" algn="l"/>
              </a:tabLst>
            </a:pPr>
            <a:r>
              <a:rPr lang="ru-RU" sz="6400" b="1" dirty="0" smtClean="0">
                <a:solidFill>
                  <a:srgbClr val="002060"/>
                </a:solidFill>
                <a:latin typeface="Franklin Gothic Book" pitchFamily="34" charset="0"/>
              </a:rPr>
              <a:t>6. </a:t>
            </a:r>
            <a:r>
              <a:rPr lang="ru-RU" sz="6400" b="1" dirty="0" err="1">
                <a:solidFill>
                  <a:srgbClr val="002060"/>
                </a:solidFill>
                <a:latin typeface="Franklin Gothic Book" pitchFamily="34" charset="0"/>
                <a:ea typeface="Times New Roman"/>
                <a:cs typeface="Times New Roman"/>
              </a:rPr>
              <a:t>Балашевич</a:t>
            </a:r>
            <a:r>
              <a:rPr lang="ru-RU" sz="6400" b="1" dirty="0">
                <a:solidFill>
                  <a:srgbClr val="002060"/>
                </a:solidFill>
                <a:latin typeface="Franklin Gothic Book" pitchFamily="34" charset="0"/>
                <a:ea typeface="Times New Roman"/>
                <a:cs typeface="Times New Roman"/>
              </a:rPr>
              <a:t>, М.И. </a:t>
            </a:r>
            <a:r>
              <a:rPr lang="ru-RU" sz="6400" b="1" dirty="0" smtClean="0">
                <a:solidFill>
                  <a:srgbClr val="002060"/>
                </a:solidFill>
                <a:latin typeface="Franklin Gothic Book" pitchFamily="34" charset="0"/>
                <a:ea typeface="Times New Roman"/>
                <a:cs typeface="Times New Roman"/>
              </a:rPr>
              <a:t>Экономика и организация малого бизнеса: </a:t>
            </a:r>
            <a:r>
              <a:rPr lang="ru-RU" sz="6400" b="1" dirty="0">
                <a:solidFill>
                  <a:srgbClr val="002060"/>
                </a:solidFill>
                <a:latin typeface="Franklin Gothic Book" pitchFamily="34" charset="0"/>
                <a:ea typeface="Times New Roman"/>
                <a:cs typeface="Times New Roman"/>
              </a:rPr>
              <a:t>Учеб. пособие / М.И. </a:t>
            </a:r>
            <a:r>
              <a:rPr lang="ru-RU" sz="6400" b="1" dirty="0" err="1">
                <a:solidFill>
                  <a:srgbClr val="002060"/>
                </a:solidFill>
                <a:latin typeface="Franklin Gothic Book" pitchFamily="34" charset="0"/>
                <a:ea typeface="Times New Roman"/>
                <a:cs typeface="Times New Roman"/>
              </a:rPr>
              <a:t>Балашевич</a:t>
            </a:r>
            <a:r>
              <a:rPr lang="ru-RU" sz="6400" b="1" dirty="0">
                <a:solidFill>
                  <a:srgbClr val="002060"/>
                </a:solidFill>
                <a:latin typeface="Franklin Gothic Book" pitchFamily="34" charset="0"/>
                <a:ea typeface="Times New Roman"/>
                <a:cs typeface="Times New Roman"/>
              </a:rPr>
              <a:t>. – Мн.: </a:t>
            </a:r>
            <a:r>
              <a:rPr lang="ru-RU" sz="6400" b="1" dirty="0" smtClean="0">
                <a:solidFill>
                  <a:srgbClr val="002060"/>
                </a:solidFill>
                <a:latin typeface="Franklin Gothic Book" pitchFamily="34" charset="0"/>
                <a:ea typeface="Times New Roman"/>
                <a:cs typeface="Times New Roman"/>
              </a:rPr>
              <a:t>БГЭУ , 2012 </a:t>
            </a:r>
            <a:r>
              <a:rPr lang="ru-RU" sz="6400" b="1" dirty="0">
                <a:solidFill>
                  <a:srgbClr val="002060"/>
                </a:solidFill>
                <a:latin typeface="Franklin Gothic Book" pitchFamily="34" charset="0"/>
                <a:ea typeface="Times New Roman"/>
                <a:cs typeface="Times New Roman"/>
              </a:rPr>
              <a:t>– </a:t>
            </a:r>
            <a:r>
              <a:rPr lang="ru-RU" sz="6400" b="1" dirty="0" smtClean="0">
                <a:solidFill>
                  <a:srgbClr val="002060"/>
                </a:solidFill>
                <a:latin typeface="Franklin Gothic Book" pitchFamily="34" charset="0"/>
                <a:ea typeface="Times New Roman"/>
                <a:cs typeface="Times New Roman"/>
              </a:rPr>
              <a:t>355 </a:t>
            </a:r>
            <a:r>
              <a:rPr lang="ru-RU" sz="6400" b="1" dirty="0">
                <a:solidFill>
                  <a:srgbClr val="002060"/>
                </a:solidFill>
                <a:latin typeface="Franklin Gothic Book" pitchFamily="34" charset="0"/>
                <a:ea typeface="Times New Roman"/>
                <a:cs typeface="Times New Roman"/>
              </a:rPr>
              <a:t>с</a:t>
            </a:r>
            <a:r>
              <a:rPr lang="ru-RU" sz="6400" b="1" dirty="0" smtClean="0">
                <a:solidFill>
                  <a:srgbClr val="002060"/>
                </a:solidFill>
                <a:latin typeface="Franklin Gothic Book" pitchFamily="34" charset="0"/>
                <a:ea typeface="Times New Roman"/>
                <a:cs typeface="Times New Roman"/>
              </a:rPr>
              <a:t>.</a:t>
            </a:r>
          </a:p>
          <a:p>
            <a:pPr marL="0" lvl="0" indent="0" algn="just">
              <a:lnSpc>
                <a:spcPct val="110000"/>
              </a:lnSpc>
              <a:buNone/>
              <a:tabLst>
                <a:tab pos="554355" algn="l"/>
                <a:tab pos="571500" algn="l"/>
                <a:tab pos="685800" algn="l"/>
              </a:tabLst>
            </a:pPr>
            <a:endParaRPr lang="ru-RU" sz="6400" b="1" dirty="0">
              <a:solidFill>
                <a:srgbClr val="002060"/>
              </a:solidFill>
              <a:latin typeface="Franklin Gothic Book" pitchFamily="34" charset="0"/>
              <a:ea typeface="Calibri"/>
              <a:cs typeface="Times New Roman"/>
            </a:endParaRPr>
          </a:p>
          <a:p>
            <a:pPr marL="0" lvl="0" indent="0" algn="just">
              <a:buNone/>
              <a:tabLst>
                <a:tab pos="554355" algn="l"/>
                <a:tab pos="571500" algn="l"/>
                <a:tab pos="685800" algn="l"/>
              </a:tabLst>
            </a:pPr>
            <a:r>
              <a:rPr lang="ru-RU" sz="6400" b="1" dirty="0">
                <a:solidFill>
                  <a:srgbClr val="002060"/>
                </a:solidFill>
              </a:rPr>
              <a:t>7. </a:t>
            </a:r>
            <a:r>
              <a:rPr lang="ru-RU" sz="6400" b="1" dirty="0" smtClean="0">
                <a:solidFill>
                  <a:srgbClr val="002060"/>
                </a:solidFill>
              </a:rPr>
              <a:t>Акимов, О.Ю  Малый </a:t>
            </a:r>
            <a:r>
              <a:rPr lang="ru-RU" sz="6400" b="1" dirty="0">
                <a:solidFill>
                  <a:srgbClr val="002060"/>
                </a:solidFill>
              </a:rPr>
              <a:t>и средний бизнес: эволюция понятий, рыночная среда, проблемы </a:t>
            </a:r>
            <a:r>
              <a:rPr lang="ru-RU" sz="6400" b="1" dirty="0" smtClean="0">
                <a:solidFill>
                  <a:srgbClr val="002060"/>
                </a:solidFill>
              </a:rPr>
              <a:t>развития: учебник  / О.Ю. Акимов .- М.: Финансы и статистика, 2011.-  193 с.</a:t>
            </a:r>
          </a:p>
          <a:p>
            <a:pPr marL="0" lvl="0" indent="0" algn="just">
              <a:buNone/>
              <a:tabLst>
                <a:tab pos="554355" algn="l"/>
                <a:tab pos="571500" algn="l"/>
                <a:tab pos="685800" algn="l"/>
              </a:tabLst>
            </a:pPr>
            <a:endParaRPr lang="ru-RU" sz="2100" b="1" dirty="0" smtClean="0">
              <a:solidFill>
                <a:srgbClr val="002060"/>
              </a:solidFill>
            </a:endParaRPr>
          </a:p>
          <a:p>
            <a:pPr marL="0" lvl="0" indent="0" algn="just">
              <a:buClr>
                <a:srgbClr val="F0A22E"/>
              </a:buClr>
              <a:buNone/>
            </a:pPr>
            <a:endParaRPr lang="ru-RU" sz="1800" b="1" dirty="0">
              <a:solidFill>
                <a:srgbClr val="002060"/>
              </a:solidFill>
              <a:ea typeface="Times New Roman"/>
            </a:endParaRPr>
          </a:p>
          <a:p>
            <a:pPr marL="0" lvl="0" indent="0" algn="just">
              <a:buClr>
                <a:srgbClr val="F0A22E"/>
              </a:buClr>
              <a:buNone/>
            </a:pPr>
            <a:endParaRPr lang="ru-RU" sz="1800" b="1" dirty="0">
              <a:solidFill>
                <a:srgbClr val="FF0000"/>
              </a:solidFill>
            </a:endParaRPr>
          </a:p>
          <a:p>
            <a:pPr marL="0" lvl="0" indent="0" algn="just">
              <a:buClr>
                <a:srgbClr val="F0A22E"/>
              </a:buClr>
              <a:buNone/>
            </a:pPr>
            <a:endParaRPr lang="ru-RU" sz="2400" b="1" dirty="0">
              <a:solidFill>
                <a:srgbClr val="002060"/>
              </a:solidFill>
              <a:ea typeface="Times New Roman"/>
            </a:endParaRPr>
          </a:p>
          <a:p>
            <a:pPr marL="0" lvl="0" indent="0" algn="just">
              <a:buClr>
                <a:srgbClr val="F0A22E"/>
              </a:buClr>
              <a:buNone/>
            </a:pPr>
            <a:endParaRPr lang="ru-RU" sz="1800" b="1" dirty="0">
              <a:solidFill>
                <a:srgbClr val="FF0000"/>
              </a:solidFill>
            </a:endParaRPr>
          </a:p>
          <a:p>
            <a:pPr marL="0" lvl="0" indent="0" algn="just">
              <a:buClr>
                <a:srgbClr val="F0A22E"/>
              </a:buClr>
              <a:buFontTx/>
              <a:buChar char="-"/>
            </a:pPr>
            <a:endParaRPr lang="ru-RU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37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839200" cy="1052736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>
                <a:solidFill>
                  <a:srgbClr val="7030A0"/>
                </a:solidFill>
                <a:ea typeface="Times New Roman"/>
              </a:rPr>
              <a:t>Основные элементы инфраструктуры малого бизнеса:</a:t>
            </a:r>
            <a:endParaRPr lang="ru-RU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544616"/>
          </a:xfrm>
        </p:spPr>
        <p:txBody>
          <a:bodyPr>
            <a:normAutofit/>
          </a:bodyPr>
          <a:lstStyle/>
          <a:p>
            <a:pPr lvl="0" algn="just">
              <a:buFont typeface="Symbol"/>
              <a:buChar char="-"/>
              <a:tabLst>
                <a:tab pos="588645" algn="l"/>
              </a:tabLst>
            </a:pPr>
            <a:r>
              <a:rPr lang="ru-RU" b="1" dirty="0">
                <a:solidFill>
                  <a:srgbClr val="002060"/>
                </a:solidFill>
                <a:ea typeface="Times New Roman"/>
              </a:rPr>
              <a:t>таможенная система;</a:t>
            </a:r>
          </a:p>
          <a:p>
            <a:pPr lvl="0" algn="just">
              <a:buFont typeface="Symbol"/>
              <a:buChar char="-"/>
              <a:tabLst>
                <a:tab pos="588645" algn="l"/>
              </a:tabLst>
            </a:pPr>
            <a:r>
              <a:rPr lang="ru-RU" b="1" dirty="0">
                <a:solidFill>
                  <a:srgbClr val="002060"/>
                </a:solidFill>
                <a:ea typeface="Times New Roman"/>
              </a:rPr>
              <a:t>профсоюзы работающих по найму;</a:t>
            </a:r>
          </a:p>
          <a:p>
            <a:pPr lvl="0" algn="just">
              <a:buFont typeface="Symbol"/>
              <a:buChar char="-"/>
              <a:tabLst>
                <a:tab pos="588645" algn="l"/>
              </a:tabLst>
            </a:pPr>
            <a:r>
              <a:rPr lang="ru-RU" b="1" dirty="0">
                <a:solidFill>
                  <a:srgbClr val="002060"/>
                </a:solidFill>
                <a:ea typeface="Times New Roman"/>
              </a:rPr>
              <a:t>система высшего и среднего экономического образования;</a:t>
            </a:r>
          </a:p>
          <a:p>
            <a:pPr lvl="0" algn="just">
              <a:buFont typeface="Symbol"/>
              <a:buChar char="-"/>
              <a:tabLst>
                <a:tab pos="588645" algn="l"/>
              </a:tabLst>
            </a:pPr>
            <a:r>
              <a:rPr lang="ru-RU" b="1" dirty="0">
                <a:solidFill>
                  <a:srgbClr val="002060"/>
                </a:solidFill>
                <a:ea typeface="Times New Roman"/>
              </a:rPr>
              <a:t>консультационные (консалтинговые) компании;</a:t>
            </a:r>
          </a:p>
          <a:p>
            <a:pPr lvl="0" algn="just">
              <a:buFont typeface="Symbol"/>
              <a:buChar char="-"/>
              <a:tabLst>
                <a:tab pos="588645" algn="l"/>
              </a:tabLst>
            </a:pPr>
            <a:r>
              <a:rPr lang="ru-RU" b="1" dirty="0">
                <a:solidFill>
                  <a:srgbClr val="002060"/>
                </a:solidFill>
                <a:ea typeface="Times New Roman"/>
              </a:rPr>
              <a:t>аудиторские компании;</a:t>
            </a:r>
          </a:p>
          <a:p>
            <a:pPr lvl="0" algn="just">
              <a:buFont typeface="Symbol"/>
              <a:buChar char="-"/>
              <a:tabLst>
                <a:tab pos="588645" algn="l"/>
              </a:tabLst>
            </a:pPr>
            <a:r>
              <a:rPr lang="ru-RU" b="1" dirty="0">
                <a:solidFill>
                  <a:srgbClr val="002060"/>
                </a:solidFill>
                <a:ea typeface="Times New Roman"/>
              </a:rPr>
              <a:t>специальные зоны свободного предпринимательства.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204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669360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7030A0"/>
                </a:solidFill>
                <a:latin typeface="+mj-lt"/>
                <a:ea typeface="Times New Roman"/>
              </a:rPr>
              <a:t>Инфраструктура малого бизнеса:</a:t>
            </a:r>
            <a:r>
              <a:rPr lang="ru-RU" b="1" dirty="0" smtClean="0">
                <a:solidFill>
                  <a:srgbClr val="002060"/>
                </a:solidFill>
                <a:ea typeface="Times New Roman"/>
              </a:rPr>
              <a:t> </a:t>
            </a:r>
          </a:p>
          <a:p>
            <a:pPr marL="0" indent="0" algn="ctr">
              <a:spcAft>
                <a:spcPts val="0"/>
              </a:spcAft>
              <a:buNone/>
            </a:pPr>
            <a:endParaRPr lang="ru-RU" b="1" dirty="0" smtClean="0">
              <a:solidFill>
                <a:srgbClr val="002060"/>
              </a:solidFill>
              <a:ea typeface="Times New Roman"/>
            </a:endParaRPr>
          </a:p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ea typeface="Times New Roman"/>
              </a:rPr>
              <a:t>обеспечивает </a:t>
            </a:r>
            <a:r>
              <a:rPr lang="ru-RU" b="1" dirty="0">
                <a:solidFill>
                  <a:srgbClr val="002060"/>
                </a:solidFill>
                <a:ea typeface="Times New Roman"/>
              </a:rPr>
              <a:t>специализацию различных субъектов </a:t>
            </a:r>
            <a:r>
              <a:rPr lang="ru-RU" b="1" dirty="0" smtClean="0">
                <a:solidFill>
                  <a:srgbClr val="002060"/>
                </a:solidFill>
                <a:ea typeface="Times New Roman"/>
              </a:rPr>
              <a:t>экономики;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endParaRPr lang="ru-RU" b="1" dirty="0" smtClean="0">
              <a:solidFill>
                <a:srgbClr val="002060"/>
              </a:solidFill>
              <a:ea typeface="Times New Roman"/>
            </a:endParaRPr>
          </a:p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ea typeface="Times New Roman"/>
              </a:rPr>
              <a:t>повышает оперативность </a:t>
            </a:r>
            <a:r>
              <a:rPr lang="ru-RU" b="1" dirty="0">
                <a:solidFill>
                  <a:srgbClr val="002060"/>
                </a:solidFill>
                <a:ea typeface="Times New Roman"/>
              </a:rPr>
              <a:t>и </a:t>
            </a:r>
            <a:r>
              <a:rPr lang="ru-RU" b="1" dirty="0" smtClean="0">
                <a:solidFill>
                  <a:srgbClr val="002060"/>
                </a:solidFill>
                <a:ea typeface="Times New Roman"/>
              </a:rPr>
              <a:t>эффективность </a:t>
            </a:r>
            <a:r>
              <a:rPr lang="ru-RU" b="1" dirty="0">
                <a:solidFill>
                  <a:srgbClr val="002060"/>
                </a:solidFill>
                <a:ea typeface="Times New Roman"/>
              </a:rPr>
              <a:t>их работы на основе дифференциации заполняемых ими рыночных </a:t>
            </a:r>
            <a:r>
              <a:rPr lang="ru-RU" b="1" dirty="0" smtClean="0">
                <a:solidFill>
                  <a:srgbClr val="002060"/>
                </a:solidFill>
                <a:ea typeface="Times New Roman"/>
              </a:rPr>
              <a:t>ниш;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b="1" dirty="0" smtClean="0">
              <a:solidFill>
                <a:srgbClr val="002060"/>
              </a:solidFill>
              <a:ea typeface="Times New Roman"/>
            </a:endParaRPr>
          </a:p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ea typeface="Times New Roman"/>
              </a:rPr>
              <a:t> </a:t>
            </a:r>
            <a:r>
              <a:rPr lang="ru-RU" b="1" dirty="0">
                <a:solidFill>
                  <a:srgbClr val="002060"/>
                </a:solidFill>
                <a:ea typeface="Times New Roman"/>
              </a:rPr>
              <a:t>упрощает юридический и экологический контроль, государственное и общественное регулирование деловой практики.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17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96752"/>
            <a:ext cx="8686800" cy="172819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2. Инфраструктура развития и поддержки малого бизнеса в республике Беларусь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6021288"/>
            <a:ext cx="8686800" cy="720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765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39E4465-37B1-44AF-85AD-37B07C509DE8}"/>
</file>

<file path=customXml/itemProps2.xml><?xml version="1.0" encoding="utf-8"?>
<ds:datastoreItem xmlns:ds="http://schemas.openxmlformats.org/officeDocument/2006/customXml" ds:itemID="{70DB4BF6-C034-4279-B519-B8813875B1A4}"/>
</file>

<file path=customXml/itemProps3.xml><?xml version="1.0" encoding="utf-8"?>
<ds:datastoreItem xmlns:ds="http://schemas.openxmlformats.org/officeDocument/2006/customXml" ds:itemID="{67EB1378-AA77-41BB-B8F4-2FDCCE690CF1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2851</TotalTime>
  <Words>3985</Words>
  <Application>Microsoft Office PowerPoint</Application>
  <PresentationFormat>Экран (4:3)</PresentationFormat>
  <Paragraphs>437</Paragraphs>
  <Slides>64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64</vt:i4>
      </vt:variant>
    </vt:vector>
  </HeadingPairs>
  <TitlesOfParts>
    <vt:vector size="65" baseType="lpstr">
      <vt:lpstr>Трек</vt:lpstr>
      <vt:lpstr>Дисциплина  «экономика малого бизнеса и предпринимательская деятельность»  ТЕМА 10 Инфраструктура поддержки малого бизнеса  лектор: Арашкевич  ольга валерьевна, к.э.н.  2015 год</vt:lpstr>
      <vt:lpstr>ТЕМА 10 Инфраструктура поддержки малого бизнеса</vt:lpstr>
      <vt:lpstr> 1. Сущность, задачи и элементы инфраструктуры поддержки малого бизнеса. </vt:lpstr>
      <vt:lpstr> Задачи создания, развития и функционирования инфраструктуры малого бизнеса: </vt:lpstr>
      <vt:lpstr>Основные элементы инфраструктуры малого бизнеса:</vt:lpstr>
      <vt:lpstr>Основные элементы инфраструктуры малого бизнеса:</vt:lpstr>
      <vt:lpstr>Основные элементы инфраструктуры малого бизнеса:</vt:lpstr>
      <vt:lpstr>Презентация PowerPoint</vt:lpstr>
      <vt:lpstr>2. Инфраструктура развития и поддержки малого бизнеса в республике Беларусь</vt:lpstr>
      <vt:lpstr>Направления поддержки и развития малого предпринимательства:</vt:lpstr>
      <vt:lpstr>Презентация PowerPoint</vt:lpstr>
      <vt:lpstr>Презентация PowerPoint</vt:lpstr>
      <vt:lpstr>Центры поддержки Гомельской области на март 2015 года</vt:lpstr>
      <vt:lpstr>Центр поддержки предпринимательства</vt:lpstr>
      <vt:lpstr>Центр поддержки предпринимательства</vt:lpstr>
      <vt:lpstr>Презентация PowerPoint</vt:lpstr>
      <vt:lpstr>Инкубаторы малого предпринимательства</vt:lpstr>
      <vt:lpstr>Презентация PowerPoint</vt:lpstr>
      <vt:lpstr>Презентация PowerPoint</vt:lpstr>
      <vt:lpstr>Инкубаторы  малого предпринимательства  на март 2015 года</vt:lpstr>
      <vt:lpstr>Презентация PowerPoint</vt:lpstr>
      <vt:lpstr>Презентация PowerPoint</vt:lpstr>
      <vt:lpstr>Презентация PowerPoint</vt:lpstr>
      <vt:lpstr>Основные направления деятельности Белорусского фонда финансовой поддержки предпринимателей </vt:lpstr>
      <vt:lpstr>Презентация PowerPoint</vt:lpstr>
      <vt:lpstr>Презентация PowerPoint</vt:lpstr>
      <vt:lpstr>Презентация PowerPoint</vt:lpstr>
      <vt:lpstr>Основные задачи Белорусской торгово-промышленной палаты:</vt:lpstr>
      <vt:lpstr>Презентация PowerPoint</vt:lpstr>
      <vt:lpstr>Презентация PowerPoint</vt:lpstr>
      <vt:lpstr>Презентация PowerPoint</vt:lpstr>
      <vt:lpstr>Презентация PowerPoint</vt:lpstr>
      <vt:lpstr>Инновационная инфраструктура бизнеса:</vt:lpstr>
      <vt:lpstr>Презентация PowerPoint</vt:lpstr>
      <vt:lpstr>СУБЪЕКТЫ ИННОВАЦИОННОЙ ИНФРАСТРУКТУРЫ РЕСПУБЛИКИ БЕЛАРУСЬ ТЕХНОПАРКИ </vt:lpstr>
      <vt:lpstr>СУБЪЕКТЫ ИННОВАЦИОННОЙ ИНФРАСТРУКТУРЫ РЕСПУБЛИКИ БЕЛАРУСЬ</vt:lpstr>
      <vt:lpstr>Презентация PowerPoint</vt:lpstr>
      <vt:lpstr>ЦЕНТРЫ ТРАНСФЕРА ТЕХНОЛОГИЙ</vt:lpstr>
      <vt:lpstr>Презентация PowerPoint</vt:lpstr>
      <vt:lpstr>Презентация PowerPoint</vt:lpstr>
      <vt:lpstr>Презентация PowerPoint</vt:lpstr>
      <vt:lpstr>Презентация PowerPoint</vt:lpstr>
      <vt:lpstr>  3. Банки и биржи в системе инфраструктуры поддержки малого бизнеса </vt:lpstr>
      <vt:lpstr>Банковская система в рыночной экономике играет триединую роль:</vt:lpstr>
      <vt:lpstr>В Республике Беларусь функционирует двухуровневая банковская система:</vt:lpstr>
      <vt:lpstr>Презентация PowerPoint</vt:lpstr>
      <vt:lpstr>Коммерческие банки в Республике Беларусь также могут осуществлять:</vt:lpstr>
      <vt:lpstr>  </vt:lpstr>
      <vt:lpstr>В зависимости от вида предоставляемых на бирже товаров различают:</vt:lpstr>
      <vt:lpstr>Презентация PowerPoint</vt:lpstr>
      <vt:lpstr>Функции товарной биржи:</vt:lpstr>
      <vt:lpstr>Презентация PowerPoint</vt:lpstr>
      <vt:lpstr>Направления биржевой торговли</vt:lpstr>
      <vt:lpstr>УЧАСТНИКИ БИРЖЕВОЙ ТОРГОВЛИ 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 ОАО «Белорусская валютно-фондовая биржа» на валютном рынке :</vt:lpstr>
      <vt:lpstr>  задачи ОАО «Белорусская валютно-фондовая биржа» на рынке ценных бумаг: </vt:lpstr>
      <vt:lpstr>Распределение всего объема операций между секторами биржевого рынка Республики Беларусь складывается в соотношении:  </vt:lpstr>
      <vt:lpstr>Презентация PowerPoint</vt:lpstr>
      <vt:lpstr>Презентация PowerPoint</vt:lpstr>
      <vt:lpstr>Рекомендуемая литература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Uzer</dc:creator>
  <cp:lastModifiedBy>1</cp:lastModifiedBy>
  <cp:revision>138</cp:revision>
  <dcterms:created xsi:type="dcterms:W3CDTF">2015-04-04T18:14:50Z</dcterms:created>
  <dcterms:modified xsi:type="dcterms:W3CDTF">2015-05-31T17:13:04Z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