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9" r:id="rId2"/>
  </p:sldMasterIdLst>
  <p:notesMasterIdLst>
    <p:notesMasterId r:id="rId46"/>
  </p:notesMasterIdLst>
  <p:sldIdLst>
    <p:sldId id="317" r:id="rId3"/>
    <p:sldId id="256" r:id="rId4"/>
    <p:sldId id="299" r:id="rId5"/>
    <p:sldId id="276" r:id="rId6"/>
    <p:sldId id="295" r:id="rId7"/>
    <p:sldId id="303" r:id="rId8"/>
    <p:sldId id="309" r:id="rId9"/>
    <p:sldId id="311" r:id="rId10"/>
    <p:sldId id="304" r:id="rId11"/>
    <p:sldId id="310" r:id="rId12"/>
    <p:sldId id="305" r:id="rId13"/>
    <p:sldId id="306" r:id="rId14"/>
    <p:sldId id="278" r:id="rId15"/>
    <p:sldId id="296" r:id="rId16"/>
    <p:sldId id="297" r:id="rId17"/>
    <p:sldId id="313" r:id="rId18"/>
    <p:sldId id="300" r:id="rId19"/>
    <p:sldId id="280" r:id="rId20"/>
    <p:sldId id="260" r:id="rId21"/>
    <p:sldId id="267" r:id="rId22"/>
    <p:sldId id="268" r:id="rId23"/>
    <p:sldId id="269" r:id="rId24"/>
    <p:sldId id="270" r:id="rId25"/>
    <p:sldId id="271" r:id="rId26"/>
    <p:sldId id="301" r:id="rId27"/>
    <p:sldId id="261" r:id="rId28"/>
    <p:sldId id="315" r:id="rId29"/>
    <p:sldId id="314" r:id="rId30"/>
    <p:sldId id="282" r:id="rId31"/>
    <p:sldId id="283" r:id="rId32"/>
    <p:sldId id="284" r:id="rId33"/>
    <p:sldId id="285" r:id="rId34"/>
    <p:sldId id="316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312" r:id="rId43"/>
    <p:sldId id="302" r:id="rId44"/>
    <p:sldId id="26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6" autoAdjust="0"/>
    <p:restoredTop sz="91441" autoAdjust="0"/>
  </p:normalViewPr>
  <p:slideViewPr>
    <p:cSldViewPr>
      <p:cViewPr>
        <p:scale>
          <a:sx n="102" d="100"/>
          <a:sy n="102" d="100"/>
        </p:scale>
        <p:origin x="-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customXml" Target="../customXml/item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46E0E-F6E9-4A44-A73C-01D621FAB208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73FDA6-07C3-46E3-AF8B-5CFDAF3F3190}">
      <dgm:prSet phldrT="[Текст]" custT="1"/>
      <dgm:spPr/>
      <dgm:t>
        <a:bodyPr/>
        <a:lstStyle/>
        <a:p>
          <a:r>
            <a:rPr lang="ru-RU" sz="2400" b="1" dirty="0" smtClean="0"/>
            <a:t>1. Организации- посредники </a:t>
          </a:r>
          <a:endParaRPr lang="ru-RU" sz="2400" b="1" dirty="0"/>
        </a:p>
      </dgm:t>
    </dgm:pt>
    <dgm:pt modelId="{E7D26826-F2A6-4F3A-BFBC-768DB9C6BE76}" type="parTrans" cxnId="{CA997E91-8879-4CAA-9618-C0F127F57DC1}">
      <dgm:prSet/>
      <dgm:spPr/>
      <dgm:t>
        <a:bodyPr/>
        <a:lstStyle/>
        <a:p>
          <a:endParaRPr lang="ru-RU"/>
        </a:p>
      </dgm:t>
    </dgm:pt>
    <dgm:pt modelId="{D5F6876A-6B9C-4B1C-B9C6-1FD89F24E44C}" type="sibTrans" cxnId="{CA997E91-8879-4CAA-9618-C0F127F57DC1}">
      <dgm:prSet/>
      <dgm:spPr/>
      <dgm:t>
        <a:bodyPr/>
        <a:lstStyle/>
        <a:p>
          <a:endParaRPr lang="ru-RU"/>
        </a:p>
      </dgm:t>
    </dgm:pt>
    <dgm:pt modelId="{81DEB09A-AEA8-404C-8845-09E1021D6F00}">
      <dgm:prSet phldrT="[Текст]" custT="1"/>
      <dgm:spPr/>
      <dgm:t>
        <a:bodyPr/>
        <a:lstStyle/>
        <a:p>
          <a:r>
            <a:rPr lang="ru-RU" sz="2400" b="1" dirty="0" smtClean="0"/>
            <a:t>2.Специализированные посредники</a:t>
          </a:r>
          <a:endParaRPr lang="ru-RU" sz="2400" b="1" dirty="0"/>
        </a:p>
      </dgm:t>
    </dgm:pt>
    <dgm:pt modelId="{0E5DF7B5-1818-4330-9650-FCE6A8976057}" type="parTrans" cxnId="{B0B1A05A-CD30-4544-BD37-4170247826BF}">
      <dgm:prSet/>
      <dgm:spPr/>
      <dgm:t>
        <a:bodyPr/>
        <a:lstStyle/>
        <a:p>
          <a:endParaRPr lang="ru-RU"/>
        </a:p>
      </dgm:t>
    </dgm:pt>
    <dgm:pt modelId="{3B113F32-2C27-4F3D-BCB6-E7D37EE2199F}" type="sibTrans" cxnId="{B0B1A05A-CD30-4544-BD37-4170247826BF}">
      <dgm:prSet/>
      <dgm:spPr/>
      <dgm:t>
        <a:bodyPr/>
        <a:lstStyle/>
        <a:p>
          <a:endParaRPr lang="ru-RU"/>
        </a:p>
      </dgm:t>
    </dgm:pt>
    <dgm:pt modelId="{E9FE2204-9B79-4A2B-AB9E-EC446D1C8C98}">
      <dgm:prSet phldrT="[Текст]"/>
      <dgm:spPr/>
      <dgm:t>
        <a:bodyPr/>
        <a:lstStyle/>
        <a:p>
          <a:r>
            <a:rPr lang="ru-RU" b="1" dirty="0" smtClean="0"/>
            <a:t>1 группа – дилеры</a:t>
          </a:r>
          <a:r>
            <a:rPr lang="ru-RU" dirty="0" smtClean="0"/>
            <a:t>: дистрибьютор, джоббер, организатор.</a:t>
          </a:r>
          <a:endParaRPr lang="ru-RU" dirty="0"/>
        </a:p>
      </dgm:t>
    </dgm:pt>
    <dgm:pt modelId="{FB5D2B5F-F1EF-4E5A-9808-CC18C14E64E9}" type="parTrans" cxnId="{AB61B6E2-D547-4EAD-8216-8EDDD2B507C6}">
      <dgm:prSet/>
      <dgm:spPr/>
      <dgm:t>
        <a:bodyPr/>
        <a:lstStyle/>
        <a:p>
          <a:endParaRPr lang="ru-RU"/>
        </a:p>
      </dgm:t>
    </dgm:pt>
    <dgm:pt modelId="{DAD4AAA8-41A6-4B12-B288-25FFD4EBECE0}" type="sibTrans" cxnId="{AB61B6E2-D547-4EAD-8216-8EDDD2B507C6}">
      <dgm:prSet/>
      <dgm:spPr/>
      <dgm:t>
        <a:bodyPr/>
        <a:lstStyle/>
        <a:p>
          <a:endParaRPr lang="ru-RU"/>
        </a:p>
      </dgm:t>
    </dgm:pt>
    <dgm:pt modelId="{95448685-AECC-4CC8-A220-A3E0ABCEBBA9}">
      <dgm:prSet phldrT="[Текст]"/>
      <dgm:spPr/>
      <dgm:t>
        <a:bodyPr/>
        <a:lstStyle/>
        <a:p>
          <a:r>
            <a:rPr lang="ru-RU" b="1" dirty="0" smtClean="0"/>
            <a:t>2 группа – агенты и брокеры</a:t>
          </a:r>
          <a:r>
            <a:rPr lang="ru-RU" dirty="0" smtClean="0"/>
            <a:t>: агенты по сбыту товаров, агенты по закупке товара, брокер, комиссионер, консигнатор, коммивояжёр. </a:t>
          </a:r>
          <a:endParaRPr lang="ru-RU" dirty="0"/>
        </a:p>
      </dgm:t>
    </dgm:pt>
    <dgm:pt modelId="{50DE72FD-C19D-4F29-A5FF-628490C2EFB2}" type="parTrans" cxnId="{3CF3294C-C832-433D-8D20-D4DA8FC8E072}">
      <dgm:prSet/>
      <dgm:spPr/>
      <dgm:t>
        <a:bodyPr/>
        <a:lstStyle/>
        <a:p>
          <a:endParaRPr lang="ru-RU"/>
        </a:p>
      </dgm:t>
    </dgm:pt>
    <dgm:pt modelId="{92BA12C3-6B2A-493B-8E47-60EC1AEFCA8D}" type="sibTrans" cxnId="{3CF3294C-C832-433D-8D20-D4DA8FC8E072}">
      <dgm:prSet/>
      <dgm:spPr/>
      <dgm:t>
        <a:bodyPr/>
        <a:lstStyle/>
        <a:p>
          <a:endParaRPr lang="ru-RU"/>
        </a:p>
      </dgm:t>
    </dgm:pt>
    <dgm:pt modelId="{6D0FAB67-EE63-4D37-853F-97C4F4EDB0CD}">
      <dgm:prSet phldrT="[Текст]"/>
      <dgm:spPr/>
      <dgm:t>
        <a:bodyPr/>
        <a:lstStyle/>
        <a:p>
          <a:r>
            <a:rPr lang="ru-RU" b="1" dirty="0" smtClean="0"/>
            <a:t>Универсальные торговые фирмы или торговые дома</a:t>
          </a:r>
          <a:endParaRPr lang="ru-RU" b="1" dirty="0"/>
        </a:p>
      </dgm:t>
    </dgm:pt>
    <dgm:pt modelId="{757C7A8B-8110-4BB2-BCF6-C0E20403504E}" type="sibTrans" cxnId="{2A76BFCF-B5E4-4040-9BB8-64B4EBC8F29A}">
      <dgm:prSet/>
      <dgm:spPr/>
      <dgm:t>
        <a:bodyPr/>
        <a:lstStyle/>
        <a:p>
          <a:endParaRPr lang="ru-RU"/>
        </a:p>
      </dgm:t>
    </dgm:pt>
    <dgm:pt modelId="{3663A4EE-EBFD-4BE3-BC89-879D1D2B450B}" type="parTrans" cxnId="{2A76BFCF-B5E4-4040-9BB8-64B4EBC8F29A}">
      <dgm:prSet/>
      <dgm:spPr/>
      <dgm:t>
        <a:bodyPr/>
        <a:lstStyle/>
        <a:p>
          <a:endParaRPr lang="ru-RU"/>
        </a:p>
      </dgm:t>
    </dgm:pt>
    <dgm:pt modelId="{3FBA27A8-F06E-43D9-BDC6-A97FFA28A040}">
      <dgm:prSet phldrT="[Текст]"/>
      <dgm:spPr/>
      <dgm:t>
        <a:bodyPr/>
        <a:lstStyle/>
        <a:p>
          <a:r>
            <a:rPr lang="ru-RU" b="1" smtClean="0"/>
            <a:t>Специализированные международные торговые компании</a:t>
          </a:r>
          <a:endParaRPr lang="ru-RU" b="1" dirty="0"/>
        </a:p>
      </dgm:t>
    </dgm:pt>
    <dgm:pt modelId="{1A56E15C-F4D5-4991-A929-EDBAFFC1C116}" type="parTrans" cxnId="{6E75C867-3373-4C60-9CFD-C7FD4B7D4B61}">
      <dgm:prSet/>
      <dgm:spPr/>
      <dgm:t>
        <a:bodyPr/>
        <a:lstStyle/>
        <a:p>
          <a:endParaRPr lang="ru-RU"/>
        </a:p>
      </dgm:t>
    </dgm:pt>
    <dgm:pt modelId="{A6F5030B-FB06-4E52-96B0-0E387E2DDDC5}" type="sibTrans" cxnId="{6E75C867-3373-4C60-9CFD-C7FD4B7D4B61}">
      <dgm:prSet/>
      <dgm:spPr/>
      <dgm:t>
        <a:bodyPr/>
        <a:lstStyle/>
        <a:p>
          <a:endParaRPr lang="ru-RU"/>
        </a:p>
      </dgm:t>
    </dgm:pt>
    <dgm:pt modelId="{7A835A35-F0EE-4057-BA1D-29C23414C8C1}">
      <dgm:prSet phldrT="[Текст]"/>
      <dgm:spPr/>
      <dgm:t>
        <a:bodyPr/>
        <a:lstStyle/>
        <a:p>
          <a:r>
            <a:rPr lang="ru-RU" b="1" smtClean="0"/>
            <a:t>Международные торговые компании</a:t>
          </a:r>
          <a:endParaRPr lang="ru-RU" b="1" dirty="0"/>
        </a:p>
      </dgm:t>
    </dgm:pt>
    <dgm:pt modelId="{EB953C68-D6C4-4B9C-94E5-7A6DB236A4BB}" type="parTrans" cxnId="{A9C27296-1F61-4361-A5B9-03A6C24037A8}">
      <dgm:prSet/>
      <dgm:spPr/>
      <dgm:t>
        <a:bodyPr/>
        <a:lstStyle/>
        <a:p>
          <a:endParaRPr lang="ru-RU"/>
        </a:p>
      </dgm:t>
    </dgm:pt>
    <dgm:pt modelId="{F3B8DE59-04A3-4DE6-A235-F113D005F3A4}" type="sibTrans" cxnId="{A9C27296-1F61-4361-A5B9-03A6C24037A8}">
      <dgm:prSet/>
      <dgm:spPr/>
      <dgm:t>
        <a:bodyPr/>
        <a:lstStyle/>
        <a:p>
          <a:endParaRPr lang="ru-RU"/>
        </a:p>
      </dgm:t>
    </dgm:pt>
    <dgm:pt modelId="{E48F2ED9-5217-4771-B819-E08B19469997}">
      <dgm:prSet phldrT="[Текст]"/>
      <dgm:spPr/>
      <dgm:t>
        <a:bodyPr/>
        <a:lstStyle/>
        <a:p>
          <a:endParaRPr lang="ru-RU" b="1" dirty="0"/>
        </a:p>
      </dgm:t>
    </dgm:pt>
    <dgm:pt modelId="{5EB438FE-07C6-4484-B118-EA9A04E03332}" type="parTrans" cxnId="{B8AFA726-394A-49DA-AF55-F0F74789C702}">
      <dgm:prSet/>
      <dgm:spPr/>
      <dgm:t>
        <a:bodyPr/>
        <a:lstStyle/>
        <a:p>
          <a:endParaRPr lang="ru-RU"/>
        </a:p>
      </dgm:t>
    </dgm:pt>
    <dgm:pt modelId="{62599A11-F727-4D75-83D3-853DCC21744E}" type="sibTrans" cxnId="{B8AFA726-394A-49DA-AF55-F0F74789C702}">
      <dgm:prSet/>
      <dgm:spPr/>
      <dgm:t>
        <a:bodyPr/>
        <a:lstStyle/>
        <a:p>
          <a:endParaRPr lang="ru-RU"/>
        </a:p>
      </dgm:t>
    </dgm:pt>
    <dgm:pt modelId="{EDD63CAC-B87E-4E7F-8F00-287E5174E866}">
      <dgm:prSet phldrT="[Текст]"/>
      <dgm:spPr/>
      <dgm:t>
        <a:bodyPr/>
        <a:lstStyle/>
        <a:p>
          <a:endParaRPr lang="ru-RU" dirty="0"/>
        </a:p>
      </dgm:t>
    </dgm:pt>
    <dgm:pt modelId="{CAB49CA7-A32F-4CCB-98D5-A3FB6D0230C8}" type="parTrans" cxnId="{2E403BE0-EDDD-4FB6-A1B2-17F86126C50D}">
      <dgm:prSet/>
      <dgm:spPr/>
      <dgm:t>
        <a:bodyPr/>
        <a:lstStyle/>
        <a:p>
          <a:endParaRPr lang="ru-RU"/>
        </a:p>
      </dgm:t>
    </dgm:pt>
    <dgm:pt modelId="{CAA93C55-ECE8-4A2E-9B4C-257BBC76B703}" type="sibTrans" cxnId="{2E403BE0-EDDD-4FB6-A1B2-17F86126C50D}">
      <dgm:prSet/>
      <dgm:spPr/>
      <dgm:t>
        <a:bodyPr/>
        <a:lstStyle/>
        <a:p>
          <a:endParaRPr lang="ru-RU"/>
        </a:p>
      </dgm:t>
    </dgm:pt>
    <dgm:pt modelId="{AD9B9642-EB19-4CB1-AD0E-3B6A3ACA113C}" type="pres">
      <dgm:prSet presAssocID="{1FE46E0E-F6E9-4A44-A73C-01D621FAB20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8BE6294-CF60-4E86-A3BB-2E8FB8F0A4BB}" type="pres">
      <dgm:prSet presAssocID="{7173FDA6-07C3-46E3-AF8B-5CFDAF3F3190}" presName="linNode" presStyleCnt="0"/>
      <dgm:spPr/>
      <dgm:t>
        <a:bodyPr/>
        <a:lstStyle/>
        <a:p>
          <a:endParaRPr lang="ru-RU"/>
        </a:p>
      </dgm:t>
    </dgm:pt>
    <dgm:pt modelId="{6991A989-99EC-4C0D-98B8-D96D82708880}" type="pres">
      <dgm:prSet presAssocID="{7173FDA6-07C3-46E3-AF8B-5CFDAF3F319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C8024-32E8-440B-8081-8B343C44EE85}" type="pres">
      <dgm:prSet presAssocID="{7173FDA6-07C3-46E3-AF8B-5CFDAF3F3190}" presName="childShp" presStyleLbl="bgAccFollowNode1" presStyleIdx="0" presStyleCnt="2" custLinFactNeighborX="0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1CDE8-B0FB-4D76-81CC-F8420B2F7F5C}" type="pres">
      <dgm:prSet presAssocID="{D5F6876A-6B9C-4B1C-B9C6-1FD89F24E44C}" presName="spacing" presStyleCnt="0"/>
      <dgm:spPr/>
      <dgm:t>
        <a:bodyPr/>
        <a:lstStyle/>
        <a:p>
          <a:endParaRPr lang="ru-RU"/>
        </a:p>
      </dgm:t>
    </dgm:pt>
    <dgm:pt modelId="{C0A4A3DC-4F3E-445E-88E8-00DB05C23024}" type="pres">
      <dgm:prSet presAssocID="{81DEB09A-AEA8-404C-8845-09E1021D6F00}" presName="linNode" presStyleCnt="0"/>
      <dgm:spPr/>
      <dgm:t>
        <a:bodyPr/>
        <a:lstStyle/>
        <a:p>
          <a:endParaRPr lang="ru-RU"/>
        </a:p>
      </dgm:t>
    </dgm:pt>
    <dgm:pt modelId="{45BA524B-4BCF-4A78-9668-B7425332484F}" type="pres">
      <dgm:prSet presAssocID="{81DEB09A-AEA8-404C-8845-09E1021D6F00}" presName="parentShp" presStyleLbl="node1" presStyleIdx="1" presStyleCnt="2" custScaleX="100693" custLinFactNeighborX="-4564" custLinFactNeighborY="-1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42399-B155-4A3C-9BFF-C8447A187D62}" type="pres">
      <dgm:prSet presAssocID="{81DEB09A-AEA8-404C-8845-09E1021D6F00}" presName="childShp" presStyleLbl="bgAccFollowNode1" presStyleIdx="1" presStyleCnt="2" custLinFactNeighborY="1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B3BFC9-D570-45A6-AA98-16FFBB369192}" type="presOf" srcId="{95448685-AECC-4CC8-A220-A3E0ABCEBBA9}" destId="{1A542399-B155-4A3C-9BFF-C8447A187D62}" srcOrd="0" destOrd="2" presId="urn:microsoft.com/office/officeart/2005/8/layout/vList6"/>
    <dgm:cxn modelId="{057817E7-AFB7-4325-8424-71F6B6C0BEB9}" type="presOf" srcId="{7A835A35-F0EE-4057-BA1D-29C23414C8C1}" destId="{2EFC8024-32E8-440B-8081-8B343C44EE85}" srcOrd="0" destOrd="3" presId="urn:microsoft.com/office/officeart/2005/8/layout/vList6"/>
    <dgm:cxn modelId="{A6C07C00-EA8E-48FA-B900-391BE5A4CCDB}" type="presOf" srcId="{81DEB09A-AEA8-404C-8845-09E1021D6F00}" destId="{45BA524B-4BCF-4A78-9668-B7425332484F}" srcOrd="0" destOrd="0" presId="urn:microsoft.com/office/officeart/2005/8/layout/vList6"/>
    <dgm:cxn modelId="{2A76BFCF-B5E4-4040-9BB8-64B4EBC8F29A}" srcId="{7173FDA6-07C3-46E3-AF8B-5CFDAF3F3190}" destId="{6D0FAB67-EE63-4D37-853F-97C4F4EDB0CD}" srcOrd="1" destOrd="0" parTransId="{3663A4EE-EBFD-4BE3-BC89-879D1D2B450B}" sibTransId="{757C7A8B-8110-4BB2-BCF6-C0E20403504E}"/>
    <dgm:cxn modelId="{7BA2453D-073C-49A6-8736-4272412413AC}" type="presOf" srcId="{6D0FAB67-EE63-4D37-853F-97C4F4EDB0CD}" destId="{2EFC8024-32E8-440B-8081-8B343C44EE85}" srcOrd="0" destOrd="1" presId="urn:microsoft.com/office/officeart/2005/8/layout/vList6"/>
    <dgm:cxn modelId="{B0B1A05A-CD30-4544-BD37-4170247826BF}" srcId="{1FE46E0E-F6E9-4A44-A73C-01D621FAB208}" destId="{81DEB09A-AEA8-404C-8845-09E1021D6F00}" srcOrd="1" destOrd="0" parTransId="{0E5DF7B5-1818-4330-9650-FCE6A8976057}" sibTransId="{3B113F32-2C27-4F3D-BCB6-E7D37EE2199F}"/>
    <dgm:cxn modelId="{2E403BE0-EDDD-4FB6-A1B2-17F86126C50D}" srcId="{81DEB09A-AEA8-404C-8845-09E1021D6F00}" destId="{EDD63CAC-B87E-4E7F-8F00-287E5174E866}" srcOrd="0" destOrd="0" parTransId="{CAB49CA7-A32F-4CCB-98D5-A3FB6D0230C8}" sibTransId="{CAA93C55-ECE8-4A2E-9B4C-257BBC76B703}"/>
    <dgm:cxn modelId="{441042B7-AD28-4F23-AA5E-EEBCCD0CE2C8}" type="presOf" srcId="{E9FE2204-9B79-4A2B-AB9E-EC446D1C8C98}" destId="{1A542399-B155-4A3C-9BFF-C8447A187D62}" srcOrd="0" destOrd="1" presId="urn:microsoft.com/office/officeart/2005/8/layout/vList6"/>
    <dgm:cxn modelId="{399FCEE9-6C50-4EFB-89D3-D464C93CEAC8}" type="presOf" srcId="{7173FDA6-07C3-46E3-AF8B-5CFDAF3F3190}" destId="{6991A989-99EC-4C0D-98B8-D96D82708880}" srcOrd="0" destOrd="0" presId="urn:microsoft.com/office/officeart/2005/8/layout/vList6"/>
    <dgm:cxn modelId="{A9C27296-1F61-4361-A5B9-03A6C24037A8}" srcId="{7173FDA6-07C3-46E3-AF8B-5CFDAF3F3190}" destId="{7A835A35-F0EE-4057-BA1D-29C23414C8C1}" srcOrd="3" destOrd="0" parTransId="{EB953C68-D6C4-4B9C-94E5-7A6DB236A4BB}" sibTransId="{F3B8DE59-04A3-4DE6-A235-F113D005F3A4}"/>
    <dgm:cxn modelId="{AB61B6E2-D547-4EAD-8216-8EDDD2B507C6}" srcId="{81DEB09A-AEA8-404C-8845-09E1021D6F00}" destId="{E9FE2204-9B79-4A2B-AB9E-EC446D1C8C98}" srcOrd="1" destOrd="0" parTransId="{FB5D2B5F-F1EF-4E5A-9808-CC18C14E64E9}" sibTransId="{DAD4AAA8-41A6-4B12-B288-25FFD4EBECE0}"/>
    <dgm:cxn modelId="{3CF3294C-C832-433D-8D20-D4DA8FC8E072}" srcId="{81DEB09A-AEA8-404C-8845-09E1021D6F00}" destId="{95448685-AECC-4CC8-A220-A3E0ABCEBBA9}" srcOrd="2" destOrd="0" parTransId="{50DE72FD-C19D-4F29-A5FF-628490C2EFB2}" sibTransId="{92BA12C3-6B2A-493B-8E47-60EC1AEFCA8D}"/>
    <dgm:cxn modelId="{C0BF3945-A3D6-48F7-B794-D14FF6F34AC8}" type="presOf" srcId="{1FE46E0E-F6E9-4A44-A73C-01D621FAB208}" destId="{AD9B9642-EB19-4CB1-AD0E-3B6A3ACA113C}" srcOrd="0" destOrd="0" presId="urn:microsoft.com/office/officeart/2005/8/layout/vList6"/>
    <dgm:cxn modelId="{67C36AB2-8A2A-4F4C-98E4-EF9F00B67450}" type="presOf" srcId="{3FBA27A8-F06E-43D9-BDC6-A97FFA28A040}" destId="{2EFC8024-32E8-440B-8081-8B343C44EE85}" srcOrd="0" destOrd="2" presId="urn:microsoft.com/office/officeart/2005/8/layout/vList6"/>
    <dgm:cxn modelId="{CA997E91-8879-4CAA-9618-C0F127F57DC1}" srcId="{1FE46E0E-F6E9-4A44-A73C-01D621FAB208}" destId="{7173FDA6-07C3-46E3-AF8B-5CFDAF3F3190}" srcOrd="0" destOrd="0" parTransId="{E7D26826-F2A6-4F3A-BFBC-768DB9C6BE76}" sibTransId="{D5F6876A-6B9C-4B1C-B9C6-1FD89F24E44C}"/>
    <dgm:cxn modelId="{D347A93D-8DD9-4029-B856-0A048E80465D}" type="presOf" srcId="{E48F2ED9-5217-4771-B819-E08B19469997}" destId="{2EFC8024-32E8-440B-8081-8B343C44EE85}" srcOrd="0" destOrd="0" presId="urn:microsoft.com/office/officeart/2005/8/layout/vList6"/>
    <dgm:cxn modelId="{46EB0932-5F4C-4100-8375-CB99388EDE06}" type="presOf" srcId="{EDD63CAC-B87E-4E7F-8F00-287E5174E866}" destId="{1A542399-B155-4A3C-9BFF-C8447A187D62}" srcOrd="0" destOrd="0" presId="urn:microsoft.com/office/officeart/2005/8/layout/vList6"/>
    <dgm:cxn modelId="{6E75C867-3373-4C60-9CFD-C7FD4B7D4B61}" srcId="{7173FDA6-07C3-46E3-AF8B-5CFDAF3F3190}" destId="{3FBA27A8-F06E-43D9-BDC6-A97FFA28A040}" srcOrd="2" destOrd="0" parTransId="{1A56E15C-F4D5-4991-A929-EDBAFFC1C116}" sibTransId="{A6F5030B-FB06-4E52-96B0-0E387E2DDDC5}"/>
    <dgm:cxn modelId="{B8AFA726-394A-49DA-AF55-F0F74789C702}" srcId="{7173FDA6-07C3-46E3-AF8B-5CFDAF3F3190}" destId="{E48F2ED9-5217-4771-B819-E08B19469997}" srcOrd="0" destOrd="0" parTransId="{5EB438FE-07C6-4484-B118-EA9A04E03332}" sibTransId="{62599A11-F727-4D75-83D3-853DCC21744E}"/>
    <dgm:cxn modelId="{F0F47763-5E9B-4606-B2B6-82A2B4FDD1B0}" type="presParOf" srcId="{AD9B9642-EB19-4CB1-AD0E-3B6A3ACA113C}" destId="{68BE6294-CF60-4E86-A3BB-2E8FB8F0A4BB}" srcOrd="0" destOrd="0" presId="urn:microsoft.com/office/officeart/2005/8/layout/vList6"/>
    <dgm:cxn modelId="{1D67D2C1-42E5-481A-9D50-2AC9318D1EEC}" type="presParOf" srcId="{68BE6294-CF60-4E86-A3BB-2E8FB8F0A4BB}" destId="{6991A989-99EC-4C0D-98B8-D96D82708880}" srcOrd="0" destOrd="0" presId="urn:microsoft.com/office/officeart/2005/8/layout/vList6"/>
    <dgm:cxn modelId="{246CC51D-F5C7-4CEF-BE21-36BA059E884F}" type="presParOf" srcId="{68BE6294-CF60-4E86-A3BB-2E8FB8F0A4BB}" destId="{2EFC8024-32E8-440B-8081-8B343C44EE85}" srcOrd="1" destOrd="0" presId="urn:microsoft.com/office/officeart/2005/8/layout/vList6"/>
    <dgm:cxn modelId="{D9A22354-CE9A-4FE8-8EFF-9473D26F9B73}" type="presParOf" srcId="{AD9B9642-EB19-4CB1-AD0E-3B6A3ACA113C}" destId="{2751CDE8-B0FB-4D76-81CC-F8420B2F7F5C}" srcOrd="1" destOrd="0" presId="urn:microsoft.com/office/officeart/2005/8/layout/vList6"/>
    <dgm:cxn modelId="{8A571FB4-A444-464B-A94A-C1E452F7835E}" type="presParOf" srcId="{AD9B9642-EB19-4CB1-AD0E-3B6A3ACA113C}" destId="{C0A4A3DC-4F3E-445E-88E8-00DB05C23024}" srcOrd="2" destOrd="0" presId="urn:microsoft.com/office/officeart/2005/8/layout/vList6"/>
    <dgm:cxn modelId="{A18386EF-BE2B-4062-9579-2E719F53E940}" type="presParOf" srcId="{C0A4A3DC-4F3E-445E-88E8-00DB05C23024}" destId="{45BA524B-4BCF-4A78-9668-B7425332484F}" srcOrd="0" destOrd="0" presId="urn:microsoft.com/office/officeart/2005/8/layout/vList6"/>
    <dgm:cxn modelId="{E49AB4ED-6F85-4174-A324-5D584BF1792F}" type="presParOf" srcId="{C0A4A3DC-4F3E-445E-88E8-00DB05C23024}" destId="{1A542399-B155-4A3C-9BFF-C8447A187D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C50CF2-9DFE-4159-AFA6-0427A8AFC9DB}" type="doc">
      <dgm:prSet loTypeId="urn:microsoft.com/office/officeart/2005/8/layout/vList3" loCatId="picture" qsTypeId="urn:microsoft.com/office/officeart/2005/8/quickstyle/simple3" qsCatId="simple" csTypeId="urn:microsoft.com/office/officeart/2005/8/colors/accent1_2" csCatId="accent1" phldr="1"/>
      <dgm:spPr/>
    </dgm:pt>
    <dgm:pt modelId="{2452C0CB-B112-474C-91D1-B4B3F0E06DDE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Универсальные торговые фирмы или торговые дома   </a:t>
          </a:r>
          <a:r>
            <a:rPr lang="ru-RU" sz="2400" b="0" dirty="0" smtClean="0"/>
            <a:t>аккумулируют товары значительного числа фирм-производителей различных хозяйственных сфер и поставляют их оптовикам и розничным торговцам локальных рынков или конечным потребителям. </a:t>
          </a:r>
          <a:endParaRPr lang="ru-RU" sz="2400" b="0" dirty="0"/>
        </a:p>
      </dgm:t>
    </dgm:pt>
    <dgm:pt modelId="{D4A52C4C-F848-4450-ADBF-B88CE1E0EEA1}" type="parTrans" cxnId="{F4C99B0E-1F2A-4DB0-B7F6-D00F6CA82D3C}">
      <dgm:prSet/>
      <dgm:spPr/>
      <dgm:t>
        <a:bodyPr/>
        <a:lstStyle/>
        <a:p>
          <a:endParaRPr lang="ru-RU"/>
        </a:p>
      </dgm:t>
    </dgm:pt>
    <dgm:pt modelId="{1D39083A-7DDD-4769-9AED-696A5B3BCFCA}" type="sibTrans" cxnId="{F4C99B0E-1F2A-4DB0-B7F6-D00F6CA82D3C}">
      <dgm:prSet/>
      <dgm:spPr/>
      <dgm:t>
        <a:bodyPr/>
        <a:lstStyle/>
        <a:p>
          <a:endParaRPr lang="ru-RU"/>
        </a:p>
      </dgm:t>
    </dgm:pt>
    <dgm:pt modelId="{C0DB4697-6677-4ED5-A7C0-EDD81745D5CC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Специализированные международные торговые компании</a:t>
          </a:r>
          <a:r>
            <a:rPr lang="ru-RU" sz="2400" dirty="0" smtClean="0"/>
            <a:t> имеют дело с одним видом (или продуктовой линией) товаров и обеспечивают их высокоэффективную продажу (например, все виды продукции черной металлургии или химической промышленности)</a:t>
          </a:r>
          <a:endParaRPr lang="ru-RU" sz="2400" dirty="0"/>
        </a:p>
      </dgm:t>
    </dgm:pt>
    <dgm:pt modelId="{357A90CB-E123-442B-873D-51B5808244EB}" type="parTrans" cxnId="{BDF39627-EEB2-4FE6-96A5-B14F961E9B08}">
      <dgm:prSet/>
      <dgm:spPr/>
      <dgm:t>
        <a:bodyPr/>
        <a:lstStyle/>
        <a:p>
          <a:endParaRPr lang="ru-RU"/>
        </a:p>
      </dgm:t>
    </dgm:pt>
    <dgm:pt modelId="{D0F98185-BEC2-4A7F-85C5-CEF6A647419C}" type="sibTrans" cxnId="{BDF39627-EEB2-4FE6-96A5-B14F961E9B08}">
      <dgm:prSet/>
      <dgm:spPr/>
      <dgm:t>
        <a:bodyPr/>
        <a:lstStyle/>
        <a:p>
          <a:endParaRPr lang="ru-RU"/>
        </a:p>
      </dgm:t>
    </dgm:pt>
    <dgm:pt modelId="{DD2851D7-5FB3-44CF-9147-74021FF3DCD1}">
      <dgm:prSet phldrT="[Текст]" custT="1"/>
      <dgm:spPr/>
      <dgm:t>
        <a:bodyPr/>
        <a:lstStyle/>
        <a:p>
          <a:r>
            <a:rPr lang="ru-RU" sz="2400" b="1" dirty="0" smtClean="0"/>
            <a:t>    Международные торговые компании </a:t>
          </a:r>
          <a:r>
            <a:rPr lang="ru-RU" sz="2400" dirty="0" smtClean="0"/>
            <a:t>представляют собой компании, подчиненные фирме-производителю, через которые последняя сбывает свою продукцию.</a:t>
          </a:r>
          <a:endParaRPr lang="ru-RU" sz="2400" dirty="0"/>
        </a:p>
      </dgm:t>
    </dgm:pt>
    <dgm:pt modelId="{5D37FA49-999C-448F-9781-3A03E9B18D00}" type="parTrans" cxnId="{76A355AB-3DB2-4D28-ABE6-E1D544EACC27}">
      <dgm:prSet/>
      <dgm:spPr/>
      <dgm:t>
        <a:bodyPr/>
        <a:lstStyle/>
        <a:p>
          <a:endParaRPr lang="ru-RU"/>
        </a:p>
      </dgm:t>
    </dgm:pt>
    <dgm:pt modelId="{D1E01258-9C21-48B6-98EB-B9F6E8692BB7}" type="sibTrans" cxnId="{76A355AB-3DB2-4D28-ABE6-E1D544EACC27}">
      <dgm:prSet/>
      <dgm:spPr/>
      <dgm:t>
        <a:bodyPr/>
        <a:lstStyle/>
        <a:p>
          <a:endParaRPr lang="ru-RU"/>
        </a:p>
      </dgm:t>
    </dgm:pt>
    <dgm:pt modelId="{D948431A-9B18-4C60-A7AF-CD50F7A2F1F3}" type="pres">
      <dgm:prSet presAssocID="{51C50CF2-9DFE-4159-AFA6-0427A8AFC9DB}" presName="linearFlow" presStyleCnt="0">
        <dgm:presLayoutVars>
          <dgm:dir/>
          <dgm:resizeHandles val="exact"/>
        </dgm:presLayoutVars>
      </dgm:prSet>
      <dgm:spPr/>
    </dgm:pt>
    <dgm:pt modelId="{D8834171-69B6-4254-8FA9-69E497903CC6}" type="pres">
      <dgm:prSet presAssocID="{2452C0CB-B112-474C-91D1-B4B3F0E06DDE}" presName="composite" presStyleCnt="0"/>
      <dgm:spPr/>
    </dgm:pt>
    <dgm:pt modelId="{E2BC223B-B08D-40D5-B1AC-DCDA1AE6FE9B}" type="pres">
      <dgm:prSet presAssocID="{2452C0CB-B112-474C-91D1-B4B3F0E06DDE}" presName="imgShp" presStyleLbl="fgImgPlace1" presStyleIdx="0" presStyleCnt="3" custScaleX="76818" custScaleY="113057" custLinFactNeighborX="-75080" custLinFactNeighborY="6682"/>
      <dgm:spPr/>
    </dgm:pt>
    <dgm:pt modelId="{32601F8F-776A-4036-88FE-9A29DF34CB32}" type="pres">
      <dgm:prSet presAssocID="{2452C0CB-B112-474C-91D1-B4B3F0E06DDE}" presName="txShp" presStyleLbl="node1" presStyleIdx="0" presStyleCnt="3" custScaleX="150376" custScaleY="122257" custLinFactNeighborX="405" custLinFactNeighborY="2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5D0AF-8EF3-4452-9694-E8778945FBDF}" type="pres">
      <dgm:prSet presAssocID="{1D39083A-7DDD-4769-9AED-696A5B3BCFCA}" presName="spacing" presStyleCnt="0"/>
      <dgm:spPr/>
    </dgm:pt>
    <dgm:pt modelId="{5F106D8D-65C4-4ACE-9D1E-114DE0F501F2}" type="pres">
      <dgm:prSet presAssocID="{C0DB4697-6677-4ED5-A7C0-EDD81745D5CC}" presName="composite" presStyleCnt="0"/>
      <dgm:spPr/>
    </dgm:pt>
    <dgm:pt modelId="{A15DA330-3E4E-4DC2-8EC9-BFB050F17FD4}" type="pres">
      <dgm:prSet presAssocID="{C0DB4697-6677-4ED5-A7C0-EDD81745D5CC}" presName="imgShp" presStyleLbl="fgImgPlace1" presStyleIdx="1" presStyleCnt="3" custScaleX="81630" custScaleY="115730" custLinFactNeighborX="-73712" custLinFactNeighborY="2693"/>
      <dgm:spPr/>
      <dgm:t>
        <a:bodyPr/>
        <a:lstStyle/>
        <a:p>
          <a:endParaRPr lang="ru-RU"/>
        </a:p>
      </dgm:t>
    </dgm:pt>
    <dgm:pt modelId="{E0F3854E-78B0-4A1A-8CB3-65582A8FB203}" type="pres">
      <dgm:prSet presAssocID="{C0DB4697-6677-4ED5-A7C0-EDD81745D5CC}" presName="txShp" presStyleLbl="node1" presStyleIdx="1" presStyleCnt="3" custScaleX="150376" custScaleY="119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9D6C0-A63D-4726-87AD-F4C30FF2C0F2}" type="pres">
      <dgm:prSet presAssocID="{D0F98185-BEC2-4A7F-85C5-CEF6A647419C}" presName="spacing" presStyleCnt="0"/>
      <dgm:spPr/>
    </dgm:pt>
    <dgm:pt modelId="{F7276420-8002-4D03-8A17-A78656AE7DE8}" type="pres">
      <dgm:prSet presAssocID="{DD2851D7-5FB3-44CF-9147-74021FF3DCD1}" presName="composite" presStyleCnt="0"/>
      <dgm:spPr/>
    </dgm:pt>
    <dgm:pt modelId="{6030DDDC-5A84-4CFF-AE42-CF916AFB8A2D}" type="pres">
      <dgm:prSet presAssocID="{DD2851D7-5FB3-44CF-9147-74021FF3DCD1}" presName="imgShp" presStyleLbl="fgImgPlace1" presStyleIdx="2" presStyleCnt="3" custFlipHor="0" custScaleX="80716" custScaleY="115004" custLinFactNeighborX="-62868" custLinFactNeighborY="-2126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21DCA83-A3BB-46EF-B12D-69A00D875883}" type="pres">
      <dgm:prSet presAssocID="{DD2851D7-5FB3-44CF-9147-74021FF3DCD1}" presName="txShp" presStyleLbl="node1" presStyleIdx="2" presStyleCnt="3" custScaleX="150376" custScaleY="121905" custLinFactNeighborX="0" custLinFactNeighborY="-20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988FC-E869-4C5E-B629-913E44B35310}" type="presOf" srcId="{51C50CF2-9DFE-4159-AFA6-0427A8AFC9DB}" destId="{D948431A-9B18-4C60-A7AF-CD50F7A2F1F3}" srcOrd="0" destOrd="0" presId="urn:microsoft.com/office/officeart/2005/8/layout/vList3"/>
    <dgm:cxn modelId="{1523455F-99BE-4328-A1F4-38A6E9EFDD72}" type="presOf" srcId="{2452C0CB-B112-474C-91D1-B4B3F0E06DDE}" destId="{32601F8F-776A-4036-88FE-9A29DF34CB32}" srcOrd="0" destOrd="0" presId="urn:microsoft.com/office/officeart/2005/8/layout/vList3"/>
    <dgm:cxn modelId="{76A355AB-3DB2-4D28-ABE6-E1D544EACC27}" srcId="{51C50CF2-9DFE-4159-AFA6-0427A8AFC9DB}" destId="{DD2851D7-5FB3-44CF-9147-74021FF3DCD1}" srcOrd="2" destOrd="0" parTransId="{5D37FA49-999C-448F-9781-3A03E9B18D00}" sibTransId="{D1E01258-9C21-48B6-98EB-B9F6E8692BB7}"/>
    <dgm:cxn modelId="{F4C99B0E-1F2A-4DB0-B7F6-D00F6CA82D3C}" srcId="{51C50CF2-9DFE-4159-AFA6-0427A8AFC9DB}" destId="{2452C0CB-B112-474C-91D1-B4B3F0E06DDE}" srcOrd="0" destOrd="0" parTransId="{D4A52C4C-F848-4450-ADBF-B88CE1E0EEA1}" sibTransId="{1D39083A-7DDD-4769-9AED-696A5B3BCFCA}"/>
    <dgm:cxn modelId="{BDF39627-EEB2-4FE6-96A5-B14F961E9B08}" srcId="{51C50CF2-9DFE-4159-AFA6-0427A8AFC9DB}" destId="{C0DB4697-6677-4ED5-A7C0-EDD81745D5CC}" srcOrd="1" destOrd="0" parTransId="{357A90CB-E123-442B-873D-51B5808244EB}" sibTransId="{D0F98185-BEC2-4A7F-85C5-CEF6A647419C}"/>
    <dgm:cxn modelId="{56DB4C82-15BA-4751-B036-B3E1E1B0F651}" type="presOf" srcId="{C0DB4697-6677-4ED5-A7C0-EDD81745D5CC}" destId="{E0F3854E-78B0-4A1A-8CB3-65582A8FB203}" srcOrd="0" destOrd="0" presId="urn:microsoft.com/office/officeart/2005/8/layout/vList3"/>
    <dgm:cxn modelId="{F50A3DA3-6801-4452-A30A-330E98761B19}" type="presOf" srcId="{DD2851D7-5FB3-44CF-9147-74021FF3DCD1}" destId="{421DCA83-A3BB-46EF-B12D-69A00D875883}" srcOrd="0" destOrd="0" presId="urn:microsoft.com/office/officeart/2005/8/layout/vList3"/>
    <dgm:cxn modelId="{139A0253-7DCB-4299-9BFD-80F506256CEE}" type="presParOf" srcId="{D948431A-9B18-4C60-A7AF-CD50F7A2F1F3}" destId="{D8834171-69B6-4254-8FA9-69E497903CC6}" srcOrd="0" destOrd="0" presId="urn:microsoft.com/office/officeart/2005/8/layout/vList3"/>
    <dgm:cxn modelId="{F89A4154-04C9-4C69-AECD-D62374ABC4E3}" type="presParOf" srcId="{D8834171-69B6-4254-8FA9-69E497903CC6}" destId="{E2BC223B-B08D-40D5-B1AC-DCDA1AE6FE9B}" srcOrd="0" destOrd="0" presId="urn:microsoft.com/office/officeart/2005/8/layout/vList3"/>
    <dgm:cxn modelId="{9FB06FCE-4BE4-4E33-8584-426870BF167D}" type="presParOf" srcId="{D8834171-69B6-4254-8FA9-69E497903CC6}" destId="{32601F8F-776A-4036-88FE-9A29DF34CB32}" srcOrd="1" destOrd="0" presId="urn:microsoft.com/office/officeart/2005/8/layout/vList3"/>
    <dgm:cxn modelId="{638CD128-0545-4ED9-84DE-77C11CB1A786}" type="presParOf" srcId="{D948431A-9B18-4C60-A7AF-CD50F7A2F1F3}" destId="{DE55D0AF-8EF3-4452-9694-E8778945FBDF}" srcOrd="1" destOrd="0" presId="urn:microsoft.com/office/officeart/2005/8/layout/vList3"/>
    <dgm:cxn modelId="{6249B079-DC10-4963-A489-4CB162DB67B3}" type="presParOf" srcId="{D948431A-9B18-4C60-A7AF-CD50F7A2F1F3}" destId="{5F106D8D-65C4-4ACE-9D1E-114DE0F501F2}" srcOrd="2" destOrd="0" presId="urn:microsoft.com/office/officeart/2005/8/layout/vList3"/>
    <dgm:cxn modelId="{82F95B11-51A5-45AF-9DDA-F3A818DCD3B1}" type="presParOf" srcId="{5F106D8D-65C4-4ACE-9D1E-114DE0F501F2}" destId="{A15DA330-3E4E-4DC2-8EC9-BFB050F17FD4}" srcOrd="0" destOrd="0" presId="urn:microsoft.com/office/officeart/2005/8/layout/vList3"/>
    <dgm:cxn modelId="{1DE495F2-446D-4563-A300-D488AAE96606}" type="presParOf" srcId="{5F106D8D-65C4-4ACE-9D1E-114DE0F501F2}" destId="{E0F3854E-78B0-4A1A-8CB3-65582A8FB203}" srcOrd="1" destOrd="0" presId="urn:microsoft.com/office/officeart/2005/8/layout/vList3"/>
    <dgm:cxn modelId="{0A0B653A-D667-40FA-AC0B-80EF3BFE1DA5}" type="presParOf" srcId="{D948431A-9B18-4C60-A7AF-CD50F7A2F1F3}" destId="{2159D6C0-A63D-4726-87AD-F4C30FF2C0F2}" srcOrd="3" destOrd="0" presId="urn:microsoft.com/office/officeart/2005/8/layout/vList3"/>
    <dgm:cxn modelId="{FED4946D-0B58-47F2-BED3-17300CEE70F3}" type="presParOf" srcId="{D948431A-9B18-4C60-A7AF-CD50F7A2F1F3}" destId="{F7276420-8002-4D03-8A17-A78656AE7DE8}" srcOrd="4" destOrd="0" presId="urn:microsoft.com/office/officeart/2005/8/layout/vList3"/>
    <dgm:cxn modelId="{BA98C784-8FCE-4946-B1D9-81C72EEEE716}" type="presParOf" srcId="{F7276420-8002-4D03-8A17-A78656AE7DE8}" destId="{6030DDDC-5A84-4CFF-AE42-CF916AFB8A2D}" srcOrd="0" destOrd="0" presId="urn:microsoft.com/office/officeart/2005/8/layout/vList3"/>
    <dgm:cxn modelId="{B3879E29-A85D-4F3A-B716-386E22DE6965}" type="presParOf" srcId="{F7276420-8002-4D03-8A17-A78656AE7DE8}" destId="{421DCA83-A3BB-46EF-B12D-69A00D87588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18A630-9275-4D7D-80A1-CCAB0BF8FE30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06EC06-228B-46AA-8E77-A79DD957229A}">
      <dgm:prSet custT="1"/>
      <dgm:spPr/>
      <dgm:t>
        <a:bodyPr/>
        <a:lstStyle/>
        <a:p>
          <a:r>
            <a:rPr lang="ru-RU" sz="2200" b="1" dirty="0" smtClean="0">
              <a:solidFill>
                <a:srgbClr val="FFFF00"/>
              </a:solidFill>
            </a:rPr>
            <a:t>Дистрибьютор –</a:t>
          </a:r>
          <a:r>
            <a:rPr lang="ru-RU" sz="2200" dirty="0" smtClean="0"/>
            <a:t> </a:t>
          </a:r>
          <a:r>
            <a:rPr lang="ru-RU" sz="2000" dirty="0" smtClean="0"/>
            <a:t>это крупная оптовая фирма, осуществляющая оптовые закупки у фирм-производителей и предоставляющая полный комплекс маркетинговых услуг при сбыте, а также услуги по установке и наладке оборудования, обучению, консультированию пользователей.</a:t>
          </a:r>
          <a:endParaRPr lang="ru-RU" sz="2000" dirty="0"/>
        </a:p>
      </dgm:t>
    </dgm:pt>
    <dgm:pt modelId="{C34D5171-A905-44DA-B11F-693C26561EC0}" type="parTrans" cxnId="{DD49898B-75CE-45EB-ACD4-CC15E9DC2303}">
      <dgm:prSet/>
      <dgm:spPr/>
      <dgm:t>
        <a:bodyPr/>
        <a:lstStyle/>
        <a:p>
          <a:endParaRPr lang="ru-RU"/>
        </a:p>
      </dgm:t>
    </dgm:pt>
    <dgm:pt modelId="{DC17FF02-41C5-41AA-847A-A12EABAA1D39}" type="sibTrans" cxnId="{DD49898B-75CE-45EB-ACD4-CC15E9DC2303}">
      <dgm:prSet/>
      <dgm:spPr/>
      <dgm:t>
        <a:bodyPr/>
        <a:lstStyle/>
        <a:p>
          <a:endParaRPr lang="ru-RU"/>
        </a:p>
      </dgm:t>
    </dgm:pt>
    <dgm:pt modelId="{D4FFF14F-359B-4613-AAAB-51B6FF25F2AB}">
      <dgm:prSet custT="1"/>
      <dgm:spPr/>
      <dgm:t>
        <a:bodyPr/>
        <a:lstStyle/>
        <a:p>
          <a:r>
            <a:rPr lang="ru-RU" sz="2200" b="1" dirty="0" smtClean="0">
              <a:solidFill>
                <a:srgbClr val="FFFF00"/>
              </a:solidFill>
            </a:rPr>
            <a:t>Джоббер </a:t>
          </a:r>
          <a:r>
            <a:rPr lang="ru-RU" sz="2200" dirty="0" smtClean="0"/>
            <a:t>– </a:t>
          </a:r>
          <a:r>
            <a:rPr lang="ru-RU" sz="2000" dirty="0" smtClean="0"/>
            <a:t>это оптовый продавец, занимающийся поставкой промышленных товаров в крупные продовольственные магазины, или же это биржевик, заключающий сделки за свой счет.</a:t>
          </a:r>
          <a:endParaRPr lang="ru-RU" sz="2000" dirty="0"/>
        </a:p>
      </dgm:t>
    </dgm:pt>
    <dgm:pt modelId="{867EFA51-93CD-4DF6-BBC6-85B03372D163}" type="parTrans" cxnId="{AB1F9B41-608C-4D5E-99F9-E88F4C08CC24}">
      <dgm:prSet/>
      <dgm:spPr/>
      <dgm:t>
        <a:bodyPr/>
        <a:lstStyle/>
        <a:p>
          <a:endParaRPr lang="ru-RU"/>
        </a:p>
      </dgm:t>
    </dgm:pt>
    <dgm:pt modelId="{189DD0E7-886D-4C04-8A82-6AC82F132C67}" type="sibTrans" cxnId="{AB1F9B41-608C-4D5E-99F9-E88F4C08CC24}">
      <dgm:prSet/>
      <dgm:spPr/>
      <dgm:t>
        <a:bodyPr/>
        <a:lstStyle/>
        <a:p>
          <a:endParaRPr lang="ru-RU"/>
        </a:p>
      </dgm:t>
    </dgm:pt>
    <dgm:pt modelId="{194FB1CB-A49A-44C7-A086-AB917C0E6799}">
      <dgm:prSet custT="1"/>
      <dgm:spPr/>
      <dgm:t>
        <a:bodyPr/>
        <a:lstStyle/>
        <a:p>
          <a:r>
            <a:rPr lang="ru-RU" sz="2200" b="1" dirty="0" smtClean="0">
              <a:solidFill>
                <a:srgbClr val="FFFF00"/>
              </a:solidFill>
            </a:rPr>
            <a:t>Организатор </a:t>
          </a:r>
          <a:r>
            <a:rPr lang="ru-RU" sz="2200" dirty="0" smtClean="0"/>
            <a:t>– </a:t>
          </a:r>
          <a:r>
            <a:rPr lang="ru-RU" sz="2000" dirty="0" smtClean="0"/>
            <a:t>это оптовый посредник, который во время транспортировок товара принимает риск на себя и приобретает на него право собственности на этот период. В основном организаторы работают на рынках леса, угля, строй материалов, зерна.</a:t>
          </a:r>
          <a:endParaRPr lang="ru-RU" sz="2000" dirty="0"/>
        </a:p>
      </dgm:t>
    </dgm:pt>
    <dgm:pt modelId="{013E2C3C-E45E-4805-A0CC-C9E82A6889F7}" type="parTrans" cxnId="{24F3B2BA-45F0-4119-A5F9-85ECF54E2FA9}">
      <dgm:prSet/>
      <dgm:spPr/>
      <dgm:t>
        <a:bodyPr/>
        <a:lstStyle/>
        <a:p>
          <a:endParaRPr lang="ru-RU"/>
        </a:p>
      </dgm:t>
    </dgm:pt>
    <dgm:pt modelId="{FB6C8571-A261-4A82-AC54-36FF0909D762}" type="sibTrans" cxnId="{24F3B2BA-45F0-4119-A5F9-85ECF54E2FA9}">
      <dgm:prSet/>
      <dgm:spPr/>
      <dgm:t>
        <a:bodyPr/>
        <a:lstStyle/>
        <a:p>
          <a:endParaRPr lang="ru-RU"/>
        </a:p>
      </dgm:t>
    </dgm:pt>
    <dgm:pt modelId="{F95F444F-65D6-45C8-96BD-788C7D995C99}" type="pres">
      <dgm:prSet presAssocID="{1C18A630-9275-4D7D-80A1-CCAB0BF8FE3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AD16694-7DEA-4A43-A406-83556F6A851E}" type="pres">
      <dgm:prSet presAssocID="{1C18A630-9275-4D7D-80A1-CCAB0BF8FE30}" presName="Name1" presStyleCnt="0"/>
      <dgm:spPr/>
    </dgm:pt>
    <dgm:pt modelId="{03F1F4F1-A053-4E08-86D3-1D28DD36F6B9}" type="pres">
      <dgm:prSet presAssocID="{1C18A630-9275-4D7D-80A1-CCAB0BF8FE30}" presName="cycle" presStyleCnt="0"/>
      <dgm:spPr/>
    </dgm:pt>
    <dgm:pt modelId="{7FED67C0-03B0-45BB-9BA4-27C38BD10643}" type="pres">
      <dgm:prSet presAssocID="{1C18A630-9275-4D7D-80A1-CCAB0BF8FE30}" presName="srcNode" presStyleLbl="node1" presStyleIdx="0" presStyleCnt="3"/>
      <dgm:spPr/>
    </dgm:pt>
    <dgm:pt modelId="{900E04E2-94B4-4D08-BCE4-2149FBC2F588}" type="pres">
      <dgm:prSet presAssocID="{1C18A630-9275-4D7D-80A1-CCAB0BF8FE30}" presName="conn" presStyleLbl="parChTrans1D2" presStyleIdx="0" presStyleCnt="1"/>
      <dgm:spPr/>
      <dgm:t>
        <a:bodyPr/>
        <a:lstStyle/>
        <a:p>
          <a:endParaRPr lang="ru-RU"/>
        </a:p>
      </dgm:t>
    </dgm:pt>
    <dgm:pt modelId="{0F913144-0F72-4D8F-8C72-F222C648C7A4}" type="pres">
      <dgm:prSet presAssocID="{1C18A630-9275-4D7D-80A1-CCAB0BF8FE30}" presName="extraNode" presStyleLbl="node1" presStyleIdx="0" presStyleCnt="3"/>
      <dgm:spPr/>
    </dgm:pt>
    <dgm:pt modelId="{24AC413C-8D9A-4091-9ADF-58EA88780FD8}" type="pres">
      <dgm:prSet presAssocID="{1C18A630-9275-4D7D-80A1-CCAB0BF8FE30}" presName="dstNode" presStyleLbl="node1" presStyleIdx="0" presStyleCnt="3"/>
      <dgm:spPr/>
    </dgm:pt>
    <dgm:pt modelId="{FA2CE7C4-DF1B-4B7E-84A0-04AFEE4C2D94}" type="pres">
      <dgm:prSet presAssocID="{4406EC06-228B-46AA-8E77-A79DD957229A}" presName="text_1" presStyleLbl="node1" presStyleIdx="0" presStyleCnt="3" custScaleX="106385" custScaleY="133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23E2E-D0B8-4161-90D5-DBF76C5F5D90}" type="pres">
      <dgm:prSet presAssocID="{4406EC06-228B-46AA-8E77-A79DD957229A}" presName="accent_1" presStyleCnt="0"/>
      <dgm:spPr/>
    </dgm:pt>
    <dgm:pt modelId="{3CC09866-5BAE-4BC8-9E59-CDD35C157674}" type="pres">
      <dgm:prSet presAssocID="{4406EC06-228B-46AA-8E77-A79DD957229A}" presName="accentRepeatNode" presStyleLbl="solidFgAcc1" presStyleIdx="0" presStyleCnt="3" custScaleX="84677" custLinFactNeighborX="-16472" custLinFactNeighborY="-11609"/>
      <dgm:spPr/>
    </dgm:pt>
    <dgm:pt modelId="{48265274-A4EF-4F05-88EC-E0D587F6827D}" type="pres">
      <dgm:prSet presAssocID="{D4FFF14F-359B-4613-AAAB-51B6FF25F2AB}" presName="text_2" presStyleLbl="node1" presStyleIdx="1" presStyleCnt="3" custScaleY="116602" custLinFactNeighborX="-110" custLinFactNeighborY="-6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9A1D0-06E7-400D-9C04-4904D1F9E43C}" type="pres">
      <dgm:prSet presAssocID="{D4FFF14F-359B-4613-AAAB-51B6FF25F2AB}" presName="accent_2" presStyleCnt="0"/>
      <dgm:spPr/>
    </dgm:pt>
    <dgm:pt modelId="{9B047F99-B848-4314-8FB7-514B00112D0F}" type="pres">
      <dgm:prSet presAssocID="{D4FFF14F-359B-4613-AAAB-51B6FF25F2AB}" presName="accentRepeatNode" presStyleLbl="solidFgAcc1" presStyleIdx="1" presStyleCnt="3" custLinFactNeighborX="-26035" custLinFactNeighborY="-16667"/>
      <dgm:spPr/>
    </dgm:pt>
    <dgm:pt modelId="{0A957B50-C634-4E8E-9107-24D653BA28AB}" type="pres">
      <dgm:prSet presAssocID="{194FB1CB-A49A-44C7-A086-AB917C0E6799}" presName="text_3" presStyleLbl="node1" presStyleIdx="2" presStyleCnt="3" custScaleY="183038" custLinFactNeighborX="3838" custLinFactNeighborY="24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96A80-71B5-4DF3-9BD4-1BC866F20A92}" type="pres">
      <dgm:prSet presAssocID="{194FB1CB-A49A-44C7-A086-AB917C0E6799}" presName="accent_3" presStyleCnt="0"/>
      <dgm:spPr/>
    </dgm:pt>
    <dgm:pt modelId="{D61D9360-AF0C-40F6-9ED1-8C6CF5A7EFE8}" type="pres">
      <dgm:prSet presAssocID="{194FB1CB-A49A-44C7-A086-AB917C0E6799}" presName="accentRepeatNode" presStyleLbl="solidFgAcc1" presStyleIdx="2" presStyleCnt="3"/>
      <dgm:spPr/>
    </dgm:pt>
  </dgm:ptLst>
  <dgm:cxnLst>
    <dgm:cxn modelId="{49D30869-697B-4880-9994-9D8F2767C235}" type="presOf" srcId="{194FB1CB-A49A-44C7-A086-AB917C0E6799}" destId="{0A957B50-C634-4E8E-9107-24D653BA28AB}" srcOrd="0" destOrd="0" presId="urn:microsoft.com/office/officeart/2008/layout/VerticalCurvedList"/>
    <dgm:cxn modelId="{7AB96137-9A16-48EF-BF2B-EBFD77256286}" type="presOf" srcId="{1C18A630-9275-4D7D-80A1-CCAB0BF8FE30}" destId="{F95F444F-65D6-45C8-96BD-788C7D995C99}" srcOrd="0" destOrd="0" presId="urn:microsoft.com/office/officeart/2008/layout/VerticalCurvedList"/>
    <dgm:cxn modelId="{AB1F9B41-608C-4D5E-99F9-E88F4C08CC24}" srcId="{1C18A630-9275-4D7D-80A1-CCAB0BF8FE30}" destId="{D4FFF14F-359B-4613-AAAB-51B6FF25F2AB}" srcOrd="1" destOrd="0" parTransId="{867EFA51-93CD-4DF6-BBC6-85B03372D163}" sibTransId="{189DD0E7-886D-4C04-8A82-6AC82F132C67}"/>
    <dgm:cxn modelId="{EB0C04E1-A2E6-4B70-873F-4D3908ED81E2}" type="presOf" srcId="{D4FFF14F-359B-4613-AAAB-51B6FF25F2AB}" destId="{48265274-A4EF-4F05-88EC-E0D587F6827D}" srcOrd="0" destOrd="0" presId="urn:microsoft.com/office/officeart/2008/layout/VerticalCurvedList"/>
    <dgm:cxn modelId="{D98F35D8-D922-4BCC-81E4-E94174008F04}" type="presOf" srcId="{DC17FF02-41C5-41AA-847A-A12EABAA1D39}" destId="{900E04E2-94B4-4D08-BCE4-2149FBC2F588}" srcOrd="0" destOrd="0" presId="urn:microsoft.com/office/officeart/2008/layout/VerticalCurvedList"/>
    <dgm:cxn modelId="{7A7EF24B-2378-4806-80BB-1F1B7B732343}" type="presOf" srcId="{4406EC06-228B-46AA-8E77-A79DD957229A}" destId="{FA2CE7C4-DF1B-4B7E-84A0-04AFEE4C2D94}" srcOrd="0" destOrd="0" presId="urn:microsoft.com/office/officeart/2008/layout/VerticalCurvedList"/>
    <dgm:cxn modelId="{DD49898B-75CE-45EB-ACD4-CC15E9DC2303}" srcId="{1C18A630-9275-4D7D-80A1-CCAB0BF8FE30}" destId="{4406EC06-228B-46AA-8E77-A79DD957229A}" srcOrd="0" destOrd="0" parTransId="{C34D5171-A905-44DA-B11F-693C26561EC0}" sibTransId="{DC17FF02-41C5-41AA-847A-A12EABAA1D39}"/>
    <dgm:cxn modelId="{24F3B2BA-45F0-4119-A5F9-85ECF54E2FA9}" srcId="{1C18A630-9275-4D7D-80A1-CCAB0BF8FE30}" destId="{194FB1CB-A49A-44C7-A086-AB917C0E6799}" srcOrd="2" destOrd="0" parTransId="{013E2C3C-E45E-4805-A0CC-C9E82A6889F7}" sibTransId="{FB6C8571-A261-4A82-AC54-36FF0909D762}"/>
    <dgm:cxn modelId="{0FF093E2-8509-4632-B4B2-6FD4CCE67E45}" type="presParOf" srcId="{F95F444F-65D6-45C8-96BD-788C7D995C99}" destId="{2AD16694-7DEA-4A43-A406-83556F6A851E}" srcOrd="0" destOrd="0" presId="urn:microsoft.com/office/officeart/2008/layout/VerticalCurvedList"/>
    <dgm:cxn modelId="{892F01EC-C547-49ED-88B6-2D0A8F46EF93}" type="presParOf" srcId="{2AD16694-7DEA-4A43-A406-83556F6A851E}" destId="{03F1F4F1-A053-4E08-86D3-1D28DD36F6B9}" srcOrd="0" destOrd="0" presId="urn:microsoft.com/office/officeart/2008/layout/VerticalCurvedList"/>
    <dgm:cxn modelId="{253C1A61-4196-49C9-A00A-F74A419B9CC6}" type="presParOf" srcId="{03F1F4F1-A053-4E08-86D3-1D28DD36F6B9}" destId="{7FED67C0-03B0-45BB-9BA4-27C38BD10643}" srcOrd="0" destOrd="0" presId="urn:microsoft.com/office/officeart/2008/layout/VerticalCurvedList"/>
    <dgm:cxn modelId="{148DDFEC-5F23-4E2C-B8F7-EB03E1088A8C}" type="presParOf" srcId="{03F1F4F1-A053-4E08-86D3-1D28DD36F6B9}" destId="{900E04E2-94B4-4D08-BCE4-2149FBC2F588}" srcOrd="1" destOrd="0" presId="urn:microsoft.com/office/officeart/2008/layout/VerticalCurvedList"/>
    <dgm:cxn modelId="{485F7025-8A0F-4DC4-95F4-8F329162BA81}" type="presParOf" srcId="{03F1F4F1-A053-4E08-86D3-1D28DD36F6B9}" destId="{0F913144-0F72-4D8F-8C72-F222C648C7A4}" srcOrd="2" destOrd="0" presId="urn:microsoft.com/office/officeart/2008/layout/VerticalCurvedList"/>
    <dgm:cxn modelId="{DDFD0B63-124B-452A-9B7F-80E6C03A0A99}" type="presParOf" srcId="{03F1F4F1-A053-4E08-86D3-1D28DD36F6B9}" destId="{24AC413C-8D9A-4091-9ADF-58EA88780FD8}" srcOrd="3" destOrd="0" presId="urn:microsoft.com/office/officeart/2008/layout/VerticalCurvedList"/>
    <dgm:cxn modelId="{DEC20458-9B4E-4C72-8A3E-D38276EECE17}" type="presParOf" srcId="{2AD16694-7DEA-4A43-A406-83556F6A851E}" destId="{FA2CE7C4-DF1B-4B7E-84A0-04AFEE4C2D94}" srcOrd="1" destOrd="0" presId="urn:microsoft.com/office/officeart/2008/layout/VerticalCurvedList"/>
    <dgm:cxn modelId="{DC9894B5-6D0C-42DB-BEC2-9C73E60A1A51}" type="presParOf" srcId="{2AD16694-7DEA-4A43-A406-83556F6A851E}" destId="{48123E2E-D0B8-4161-90D5-DBF76C5F5D90}" srcOrd="2" destOrd="0" presId="urn:microsoft.com/office/officeart/2008/layout/VerticalCurvedList"/>
    <dgm:cxn modelId="{EB4A9760-4C32-4B92-B532-47404173C926}" type="presParOf" srcId="{48123E2E-D0B8-4161-90D5-DBF76C5F5D90}" destId="{3CC09866-5BAE-4BC8-9E59-CDD35C157674}" srcOrd="0" destOrd="0" presId="urn:microsoft.com/office/officeart/2008/layout/VerticalCurvedList"/>
    <dgm:cxn modelId="{585FD53A-ACCB-4FC2-BC8C-8DA124F243E8}" type="presParOf" srcId="{2AD16694-7DEA-4A43-A406-83556F6A851E}" destId="{48265274-A4EF-4F05-88EC-E0D587F6827D}" srcOrd="3" destOrd="0" presId="urn:microsoft.com/office/officeart/2008/layout/VerticalCurvedList"/>
    <dgm:cxn modelId="{1C1E5757-FB06-4702-A51A-439BBBA6AF1F}" type="presParOf" srcId="{2AD16694-7DEA-4A43-A406-83556F6A851E}" destId="{D1F9A1D0-06E7-400D-9C04-4904D1F9E43C}" srcOrd="4" destOrd="0" presId="urn:microsoft.com/office/officeart/2008/layout/VerticalCurvedList"/>
    <dgm:cxn modelId="{48FBB652-7DA9-49EF-8E3D-61926BC404F9}" type="presParOf" srcId="{D1F9A1D0-06E7-400D-9C04-4904D1F9E43C}" destId="{9B047F99-B848-4314-8FB7-514B00112D0F}" srcOrd="0" destOrd="0" presId="urn:microsoft.com/office/officeart/2008/layout/VerticalCurvedList"/>
    <dgm:cxn modelId="{60AF55D6-E0AA-479F-B236-01E499DBC21F}" type="presParOf" srcId="{2AD16694-7DEA-4A43-A406-83556F6A851E}" destId="{0A957B50-C634-4E8E-9107-24D653BA28AB}" srcOrd="5" destOrd="0" presId="urn:microsoft.com/office/officeart/2008/layout/VerticalCurvedList"/>
    <dgm:cxn modelId="{6182D319-44F7-4F04-9B79-8FDE7B00884C}" type="presParOf" srcId="{2AD16694-7DEA-4A43-A406-83556F6A851E}" destId="{C9D96A80-71B5-4DF3-9BD4-1BC866F20A92}" srcOrd="6" destOrd="0" presId="urn:microsoft.com/office/officeart/2008/layout/VerticalCurvedList"/>
    <dgm:cxn modelId="{EB20CAA8-A66C-4C32-B70C-827807E5344D}" type="presParOf" srcId="{C9D96A80-71B5-4DF3-9BD4-1BC866F20A92}" destId="{D61D9360-AF0C-40F6-9ED1-8C6CF5A7EF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CE3B80-6352-4891-94B6-DFDF0AB481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D7DB30-8CB3-404E-A685-93019F911528}">
      <dgm:prSet custT="1"/>
      <dgm:spPr/>
      <dgm:t>
        <a:bodyPr/>
        <a:lstStyle/>
        <a:p>
          <a:pPr algn="l"/>
          <a:r>
            <a:rPr lang="ru-RU" sz="2200" b="1" dirty="0" smtClean="0">
              <a:solidFill>
                <a:srgbClr val="FFFF00"/>
              </a:solidFill>
            </a:rPr>
            <a:t>Агенты по сбыту товаров </a:t>
          </a:r>
          <a:r>
            <a:rPr lang="ru-RU" sz="2200" dirty="0" smtClean="0"/>
            <a:t>– это оптовые посредники, использующие широкие деловые связи с покупателями.</a:t>
          </a:r>
        </a:p>
        <a:p>
          <a:pPr algn="l"/>
          <a:endParaRPr lang="ru-RU" sz="2200" dirty="0"/>
        </a:p>
      </dgm:t>
    </dgm:pt>
    <dgm:pt modelId="{26A10C85-4D5B-4D1B-9516-CC0276877D6C}" type="parTrans" cxnId="{71867F40-F149-4098-92BB-1504ED8BD605}">
      <dgm:prSet/>
      <dgm:spPr/>
      <dgm:t>
        <a:bodyPr/>
        <a:lstStyle/>
        <a:p>
          <a:endParaRPr lang="ru-RU"/>
        </a:p>
      </dgm:t>
    </dgm:pt>
    <dgm:pt modelId="{CA711C6A-A7E3-43C9-95D1-58C281296B98}" type="sibTrans" cxnId="{71867F40-F149-4098-92BB-1504ED8BD605}">
      <dgm:prSet/>
      <dgm:spPr/>
      <dgm:t>
        <a:bodyPr/>
        <a:lstStyle/>
        <a:p>
          <a:endParaRPr lang="ru-RU"/>
        </a:p>
      </dgm:t>
    </dgm:pt>
    <dgm:pt modelId="{25424C1A-7FB8-4C81-8E47-403DBEEC1515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Агенты по закупке товаров </a:t>
          </a:r>
          <a:r>
            <a:rPr lang="ru-RU" dirty="0" smtClean="0"/>
            <a:t>– это оптовые посредники, оформляющие соглашения с покупателями на приобретение (закупку) товара на основе хорошего знания рынка за их счет и от их мнения.</a:t>
          </a:r>
          <a:endParaRPr lang="ru-RU" dirty="0"/>
        </a:p>
      </dgm:t>
    </dgm:pt>
    <dgm:pt modelId="{D2DD93EF-2A47-4CDE-A0A8-67C51F8174D6}" type="parTrans" cxnId="{B81BB24E-D76B-4976-8592-1B486D2BD27C}">
      <dgm:prSet/>
      <dgm:spPr/>
      <dgm:t>
        <a:bodyPr/>
        <a:lstStyle/>
        <a:p>
          <a:endParaRPr lang="ru-RU"/>
        </a:p>
      </dgm:t>
    </dgm:pt>
    <dgm:pt modelId="{E1F86349-EFE2-4F82-8FE9-53EDCAFDCB42}" type="sibTrans" cxnId="{B81BB24E-D76B-4976-8592-1B486D2BD27C}">
      <dgm:prSet/>
      <dgm:spPr/>
      <dgm:t>
        <a:bodyPr/>
        <a:lstStyle/>
        <a:p>
          <a:endParaRPr lang="ru-RU"/>
        </a:p>
      </dgm:t>
    </dgm:pt>
    <dgm:pt modelId="{9374FE24-7C53-415A-AD18-EEEE1CFD72A2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Брокер</a:t>
          </a:r>
          <a:r>
            <a:rPr lang="ru-RU" dirty="0" smtClean="0"/>
            <a:t> – это посредник между продавцов и покупателем при заключении сделки. Он действует от имени и за счет клиента, не принимая риск на себя. Брокер, как правило, хорошо знает конъюнктуру рынка, цены, владеет искусством ведения переговоров. За свою работу он получает комиссионные.</a:t>
          </a:r>
          <a:endParaRPr lang="ru-RU" dirty="0"/>
        </a:p>
      </dgm:t>
    </dgm:pt>
    <dgm:pt modelId="{B632730D-B589-4E54-B20A-2D0D4A06CCE2}" type="parTrans" cxnId="{72614BC7-C228-4C2C-AED8-67491F56C2AE}">
      <dgm:prSet/>
      <dgm:spPr/>
      <dgm:t>
        <a:bodyPr/>
        <a:lstStyle/>
        <a:p>
          <a:endParaRPr lang="ru-RU"/>
        </a:p>
      </dgm:t>
    </dgm:pt>
    <dgm:pt modelId="{5E888E27-8AD8-46FE-8F14-3AB1DAA20D80}" type="sibTrans" cxnId="{72614BC7-C228-4C2C-AED8-67491F56C2AE}">
      <dgm:prSet/>
      <dgm:spPr/>
      <dgm:t>
        <a:bodyPr/>
        <a:lstStyle/>
        <a:p>
          <a:endParaRPr lang="ru-RU"/>
        </a:p>
      </dgm:t>
    </dgm:pt>
    <dgm:pt modelId="{467C12A2-FDA1-44F8-BC81-69F9CEA10FBB}" type="pres">
      <dgm:prSet presAssocID="{EECE3B80-6352-4891-94B6-DFDF0AB481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764784-F26B-4D51-8DC9-6B76E3DAAF37}" type="pres">
      <dgm:prSet presAssocID="{83D7DB30-8CB3-404E-A685-93019F9115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06120-EC52-4676-B75C-6B126561A588}" type="pres">
      <dgm:prSet presAssocID="{CA711C6A-A7E3-43C9-95D1-58C281296B98}" presName="sibTrans" presStyleCnt="0"/>
      <dgm:spPr/>
    </dgm:pt>
    <dgm:pt modelId="{FE54F5FB-169F-46A5-8DFA-36CD089B9B25}" type="pres">
      <dgm:prSet presAssocID="{25424C1A-7FB8-4C81-8E47-403DBEEC1515}" presName="node" presStyleLbl="node1" presStyleIdx="1" presStyleCnt="3" custLinFactNeighborX="26" custLinFactNeighborY="1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8E90D-261A-46FE-85A7-C8D1F86950ED}" type="pres">
      <dgm:prSet presAssocID="{E1F86349-EFE2-4F82-8FE9-53EDCAFDCB42}" presName="sibTrans" presStyleCnt="0"/>
      <dgm:spPr/>
    </dgm:pt>
    <dgm:pt modelId="{649C5EC9-F4B3-473C-B558-C013195094BC}" type="pres">
      <dgm:prSet presAssocID="{9374FE24-7C53-415A-AD18-EEEE1CFD72A2}" presName="node" presStyleLbl="node1" presStyleIdx="2" presStyleCnt="3" custScaleX="155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BECB7-EC64-4E90-AF71-C1974BC4D5FA}" type="presOf" srcId="{9374FE24-7C53-415A-AD18-EEEE1CFD72A2}" destId="{649C5EC9-F4B3-473C-B558-C013195094BC}" srcOrd="0" destOrd="0" presId="urn:microsoft.com/office/officeart/2005/8/layout/default"/>
    <dgm:cxn modelId="{71867F40-F149-4098-92BB-1504ED8BD605}" srcId="{EECE3B80-6352-4891-94B6-DFDF0AB481C5}" destId="{83D7DB30-8CB3-404E-A685-93019F911528}" srcOrd="0" destOrd="0" parTransId="{26A10C85-4D5B-4D1B-9516-CC0276877D6C}" sibTransId="{CA711C6A-A7E3-43C9-95D1-58C281296B98}"/>
    <dgm:cxn modelId="{72614BC7-C228-4C2C-AED8-67491F56C2AE}" srcId="{EECE3B80-6352-4891-94B6-DFDF0AB481C5}" destId="{9374FE24-7C53-415A-AD18-EEEE1CFD72A2}" srcOrd="2" destOrd="0" parTransId="{B632730D-B589-4E54-B20A-2D0D4A06CCE2}" sibTransId="{5E888E27-8AD8-46FE-8F14-3AB1DAA20D80}"/>
    <dgm:cxn modelId="{F4B1C429-E3F4-4905-93B8-2C9ED987E0C2}" type="presOf" srcId="{83D7DB30-8CB3-404E-A685-93019F911528}" destId="{94764784-F26B-4D51-8DC9-6B76E3DAAF37}" srcOrd="0" destOrd="0" presId="urn:microsoft.com/office/officeart/2005/8/layout/default"/>
    <dgm:cxn modelId="{A513D2AD-F8F3-42C4-B3EC-C331AA6FAC3E}" type="presOf" srcId="{EECE3B80-6352-4891-94B6-DFDF0AB481C5}" destId="{467C12A2-FDA1-44F8-BC81-69F9CEA10FBB}" srcOrd="0" destOrd="0" presId="urn:microsoft.com/office/officeart/2005/8/layout/default"/>
    <dgm:cxn modelId="{F5DDD568-1023-4ABF-8516-8DE4D54FF068}" type="presOf" srcId="{25424C1A-7FB8-4C81-8E47-403DBEEC1515}" destId="{FE54F5FB-169F-46A5-8DFA-36CD089B9B25}" srcOrd="0" destOrd="0" presId="urn:microsoft.com/office/officeart/2005/8/layout/default"/>
    <dgm:cxn modelId="{B81BB24E-D76B-4976-8592-1B486D2BD27C}" srcId="{EECE3B80-6352-4891-94B6-DFDF0AB481C5}" destId="{25424C1A-7FB8-4C81-8E47-403DBEEC1515}" srcOrd="1" destOrd="0" parTransId="{D2DD93EF-2A47-4CDE-A0A8-67C51F8174D6}" sibTransId="{E1F86349-EFE2-4F82-8FE9-53EDCAFDCB42}"/>
    <dgm:cxn modelId="{6DFE1220-A1ED-4ACE-957F-3CC6D186D31F}" type="presParOf" srcId="{467C12A2-FDA1-44F8-BC81-69F9CEA10FBB}" destId="{94764784-F26B-4D51-8DC9-6B76E3DAAF37}" srcOrd="0" destOrd="0" presId="urn:microsoft.com/office/officeart/2005/8/layout/default"/>
    <dgm:cxn modelId="{7A5CE4AC-AF98-43BE-897C-9EEBBA9FB066}" type="presParOf" srcId="{467C12A2-FDA1-44F8-BC81-69F9CEA10FBB}" destId="{05106120-EC52-4676-B75C-6B126561A588}" srcOrd="1" destOrd="0" presId="urn:microsoft.com/office/officeart/2005/8/layout/default"/>
    <dgm:cxn modelId="{7C013AAE-E428-4437-831F-6381A1BE84EE}" type="presParOf" srcId="{467C12A2-FDA1-44F8-BC81-69F9CEA10FBB}" destId="{FE54F5FB-169F-46A5-8DFA-36CD089B9B25}" srcOrd="2" destOrd="0" presId="urn:microsoft.com/office/officeart/2005/8/layout/default"/>
    <dgm:cxn modelId="{D6F14789-1A3E-4AF4-AE95-8E2BFE652028}" type="presParOf" srcId="{467C12A2-FDA1-44F8-BC81-69F9CEA10FBB}" destId="{EDB8E90D-261A-46FE-85A7-C8D1F86950ED}" srcOrd="3" destOrd="0" presId="urn:microsoft.com/office/officeart/2005/8/layout/default"/>
    <dgm:cxn modelId="{22D91A59-595A-4F97-A447-A09B498F9E5B}" type="presParOf" srcId="{467C12A2-FDA1-44F8-BC81-69F9CEA10FBB}" destId="{649C5EC9-F4B3-473C-B558-C013195094B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EB01EE-691F-4061-AFB9-F386799FA2A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F608FF-D5DB-42B5-B403-FD49BE4E3515}">
      <dgm:prSet custT="1"/>
      <dgm:spPr/>
      <dgm:t>
        <a:bodyPr/>
        <a:lstStyle/>
        <a:p>
          <a:r>
            <a:rPr lang="ru-RU" sz="2200" b="1" dirty="0" smtClean="0">
              <a:solidFill>
                <a:srgbClr val="FFFF00"/>
              </a:solidFill>
            </a:rPr>
            <a:t>Комиссионеры </a:t>
          </a:r>
          <a:r>
            <a:rPr lang="ru-RU" sz="2200" dirty="0" smtClean="0"/>
            <a:t>– посредники, совершающие сделки по поручению клиента и за его счет, но от своего имени.</a:t>
          </a:r>
          <a:endParaRPr lang="ru-RU" sz="2200" dirty="0"/>
        </a:p>
      </dgm:t>
    </dgm:pt>
    <dgm:pt modelId="{3626913E-C2D6-4E6E-91E5-22F7F1CCC8A9}" type="parTrans" cxnId="{0B06F73C-19E9-4367-8DF6-C022691947A2}">
      <dgm:prSet/>
      <dgm:spPr/>
      <dgm:t>
        <a:bodyPr/>
        <a:lstStyle/>
        <a:p>
          <a:endParaRPr lang="ru-RU"/>
        </a:p>
      </dgm:t>
    </dgm:pt>
    <dgm:pt modelId="{35025202-FA99-4659-A005-DF8E308408EA}" type="sibTrans" cxnId="{0B06F73C-19E9-4367-8DF6-C022691947A2}">
      <dgm:prSet/>
      <dgm:spPr/>
      <dgm:t>
        <a:bodyPr/>
        <a:lstStyle/>
        <a:p>
          <a:endParaRPr lang="ru-RU"/>
        </a:p>
      </dgm:t>
    </dgm:pt>
    <dgm:pt modelId="{9DAF376B-6234-45FB-8C6B-C230521626E9}">
      <dgm:prSet custT="1"/>
      <dgm:spPr/>
      <dgm:t>
        <a:bodyPr/>
        <a:lstStyle/>
        <a:p>
          <a:r>
            <a:rPr lang="ru-RU" sz="2200" b="1" dirty="0" smtClean="0">
              <a:solidFill>
                <a:srgbClr val="FFFF00"/>
              </a:solidFill>
            </a:rPr>
            <a:t>Консигнаторы</a:t>
          </a:r>
          <a:r>
            <a:rPr lang="ru-RU" sz="2200" dirty="0" smtClean="0"/>
            <a:t> – это продавцы малоизвестных рынку товаров. Их работа заключается в том, что в соответствии с договором они обязаны хранить товары на складе для реализации в течение определенного срока. </a:t>
          </a:r>
          <a:endParaRPr lang="ru-RU" sz="2200" dirty="0"/>
        </a:p>
      </dgm:t>
    </dgm:pt>
    <dgm:pt modelId="{9925977E-EA67-4A39-BF04-1D2598ADEFE7}" type="parTrans" cxnId="{CA5B0EA2-B084-4323-A83A-AEC61EF43CAE}">
      <dgm:prSet/>
      <dgm:spPr/>
      <dgm:t>
        <a:bodyPr/>
        <a:lstStyle/>
        <a:p>
          <a:endParaRPr lang="ru-RU"/>
        </a:p>
      </dgm:t>
    </dgm:pt>
    <dgm:pt modelId="{D394712A-BBDA-4E8F-B3C6-FC6769F9FF78}" type="sibTrans" cxnId="{CA5B0EA2-B084-4323-A83A-AEC61EF43CAE}">
      <dgm:prSet/>
      <dgm:spPr/>
      <dgm:t>
        <a:bodyPr/>
        <a:lstStyle/>
        <a:p>
          <a:endParaRPr lang="ru-RU"/>
        </a:p>
      </dgm:t>
    </dgm:pt>
    <dgm:pt modelId="{856EA313-11C8-4180-9091-14C5DEA643A6}">
      <dgm:prSet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</a:rPr>
            <a:t>Коммивояже</a:t>
          </a:r>
          <a:r>
            <a:rPr lang="ru-RU" sz="2400" dirty="0" smtClean="0">
              <a:solidFill>
                <a:srgbClr val="FFFF00"/>
              </a:solidFill>
            </a:rPr>
            <a:t>р</a:t>
          </a:r>
          <a:r>
            <a:rPr lang="ru-RU" sz="2400" dirty="0" smtClean="0"/>
            <a:t> – это разъездной представитель торговой фирмы, предлагающий покупателям товары по имеющимся у него образцам и проспектам.</a:t>
          </a:r>
          <a:endParaRPr lang="ru-RU" sz="2400" dirty="0"/>
        </a:p>
      </dgm:t>
    </dgm:pt>
    <dgm:pt modelId="{674FBDC5-9C86-45CC-876D-A521C9D684CE}" type="parTrans" cxnId="{E247CC63-5567-423F-BD80-87D593188125}">
      <dgm:prSet/>
      <dgm:spPr/>
      <dgm:t>
        <a:bodyPr/>
        <a:lstStyle/>
        <a:p>
          <a:endParaRPr lang="ru-RU"/>
        </a:p>
      </dgm:t>
    </dgm:pt>
    <dgm:pt modelId="{590AF231-DEA4-4158-A29B-2CC936ECD525}" type="sibTrans" cxnId="{E247CC63-5567-423F-BD80-87D593188125}">
      <dgm:prSet/>
      <dgm:spPr/>
      <dgm:t>
        <a:bodyPr/>
        <a:lstStyle/>
        <a:p>
          <a:endParaRPr lang="ru-RU"/>
        </a:p>
      </dgm:t>
    </dgm:pt>
    <dgm:pt modelId="{E86D5810-DF1D-4A03-B90B-BB48C0FB436F}" type="pres">
      <dgm:prSet presAssocID="{0CEB01EE-691F-4061-AFB9-F386799FA2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F899BA-7E13-4C39-B602-97FA53C77EFD}" type="pres">
      <dgm:prSet presAssocID="{4DF608FF-D5DB-42B5-B403-FD49BE4E3515}" presName="node" presStyleLbl="node1" presStyleIdx="0" presStyleCnt="3" custScaleY="134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DA86C-8607-4B5F-B04C-8978403196F0}" type="pres">
      <dgm:prSet presAssocID="{35025202-FA99-4659-A005-DF8E308408EA}" presName="sibTrans" presStyleCnt="0"/>
      <dgm:spPr/>
    </dgm:pt>
    <dgm:pt modelId="{C782C700-FF61-4860-9C8C-83CC0E4051DD}" type="pres">
      <dgm:prSet presAssocID="{9DAF376B-6234-45FB-8C6B-C230521626E9}" presName="node" presStyleLbl="node1" presStyleIdx="1" presStyleCnt="3" custScaleX="143393" custScaleY="141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66266-EBF7-4CDA-9034-265D9F1025A6}" type="pres">
      <dgm:prSet presAssocID="{D394712A-BBDA-4E8F-B3C6-FC6769F9FF78}" presName="sibTrans" presStyleCnt="0"/>
      <dgm:spPr/>
    </dgm:pt>
    <dgm:pt modelId="{1B48ED41-F611-429E-B55D-DE90F6CAD93F}" type="pres">
      <dgm:prSet presAssocID="{856EA313-11C8-4180-9091-14C5DEA643A6}" presName="node" presStyleLbl="node1" presStyleIdx="2" presStyleCnt="3" custScaleX="178931" custLinFactNeighborX="19664" custLinFactNeighborY="-2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370309-809C-4C01-B85C-2D47CCE82763}" type="presOf" srcId="{4DF608FF-D5DB-42B5-B403-FD49BE4E3515}" destId="{6FF899BA-7E13-4C39-B602-97FA53C77EFD}" srcOrd="0" destOrd="0" presId="urn:microsoft.com/office/officeart/2005/8/layout/default"/>
    <dgm:cxn modelId="{0B06F73C-19E9-4367-8DF6-C022691947A2}" srcId="{0CEB01EE-691F-4061-AFB9-F386799FA2A1}" destId="{4DF608FF-D5DB-42B5-B403-FD49BE4E3515}" srcOrd="0" destOrd="0" parTransId="{3626913E-C2D6-4E6E-91E5-22F7F1CCC8A9}" sibTransId="{35025202-FA99-4659-A005-DF8E308408EA}"/>
    <dgm:cxn modelId="{E247CC63-5567-423F-BD80-87D593188125}" srcId="{0CEB01EE-691F-4061-AFB9-F386799FA2A1}" destId="{856EA313-11C8-4180-9091-14C5DEA643A6}" srcOrd="2" destOrd="0" parTransId="{674FBDC5-9C86-45CC-876D-A521C9D684CE}" sibTransId="{590AF231-DEA4-4158-A29B-2CC936ECD525}"/>
    <dgm:cxn modelId="{D72B457B-FDA2-42F3-AC9A-0870EE4E892C}" type="presOf" srcId="{0CEB01EE-691F-4061-AFB9-F386799FA2A1}" destId="{E86D5810-DF1D-4A03-B90B-BB48C0FB436F}" srcOrd="0" destOrd="0" presId="urn:microsoft.com/office/officeart/2005/8/layout/default"/>
    <dgm:cxn modelId="{6B8AB4E7-C768-4A06-ABDF-E429EBB84C9C}" type="presOf" srcId="{9DAF376B-6234-45FB-8C6B-C230521626E9}" destId="{C782C700-FF61-4860-9C8C-83CC0E4051DD}" srcOrd="0" destOrd="0" presId="urn:microsoft.com/office/officeart/2005/8/layout/default"/>
    <dgm:cxn modelId="{CA5B0EA2-B084-4323-A83A-AEC61EF43CAE}" srcId="{0CEB01EE-691F-4061-AFB9-F386799FA2A1}" destId="{9DAF376B-6234-45FB-8C6B-C230521626E9}" srcOrd="1" destOrd="0" parTransId="{9925977E-EA67-4A39-BF04-1D2598ADEFE7}" sibTransId="{D394712A-BBDA-4E8F-B3C6-FC6769F9FF78}"/>
    <dgm:cxn modelId="{55FD9DD4-0FD7-4A4B-8768-761E480AC34B}" type="presOf" srcId="{856EA313-11C8-4180-9091-14C5DEA643A6}" destId="{1B48ED41-F611-429E-B55D-DE90F6CAD93F}" srcOrd="0" destOrd="0" presId="urn:microsoft.com/office/officeart/2005/8/layout/default"/>
    <dgm:cxn modelId="{D310B96D-B0B6-49F5-B8D4-C077B39641F2}" type="presParOf" srcId="{E86D5810-DF1D-4A03-B90B-BB48C0FB436F}" destId="{6FF899BA-7E13-4C39-B602-97FA53C77EFD}" srcOrd="0" destOrd="0" presId="urn:microsoft.com/office/officeart/2005/8/layout/default"/>
    <dgm:cxn modelId="{63431DAC-4286-476D-8E3E-86600133F8BE}" type="presParOf" srcId="{E86D5810-DF1D-4A03-B90B-BB48C0FB436F}" destId="{0E8DA86C-8607-4B5F-B04C-8978403196F0}" srcOrd="1" destOrd="0" presId="urn:microsoft.com/office/officeart/2005/8/layout/default"/>
    <dgm:cxn modelId="{CFD6F736-0BD6-4331-A5C6-2F1C8C10A85D}" type="presParOf" srcId="{E86D5810-DF1D-4A03-B90B-BB48C0FB436F}" destId="{C782C700-FF61-4860-9C8C-83CC0E4051DD}" srcOrd="2" destOrd="0" presId="urn:microsoft.com/office/officeart/2005/8/layout/default"/>
    <dgm:cxn modelId="{1EC801E5-330E-46D4-A383-940E3F5A1043}" type="presParOf" srcId="{E86D5810-DF1D-4A03-B90B-BB48C0FB436F}" destId="{0EF66266-EBF7-4CDA-9034-265D9F1025A6}" srcOrd="3" destOrd="0" presId="urn:microsoft.com/office/officeart/2005/8/layout/default"/>
    <dgm:cxn modelId="{37230F91-D1DC-4E90-8D16-231441C38D7A}" type="presParOf" srcId="{E86D5810-DF1D-4A03-B90B-BB48C0FB436F}" destId="{1B48ED41-F611-429E-B55D-DE90F6CAD93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94D401-7F20-4765-91FA-B9726D93371B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C076FB-5DBF-4270-80E3-973AA4604579}">
      <dgm:prSet phldrT="[Текст]" custT="1"/>
      <dgm:spPr/>
      <dgm:t>
        <a:bodyPr/>
        <a:lstStyle/>
        <a:p>
          <a:r>
            <a:rPr lang="ru-RU" sz="3500" b="1" smtClean="0"/>
            <a:t>Договор купли-продажи</a:t>
          </a:r>
          <a:endParaRPr lang="ru-RU" sz="3500" b="1" dirty="0"/>
        </a:p>
      </dgm:t>
    </dgm:pt>
    <dgm:pt modelId="{717F09B3-8C79-4961-8CC4-857FA95ADD3F}" type="parTrans" cxnId="{FFDDE57E-E945-4874-9E75-77E8EA32814C}">
      <dgm:prSet/>
      <dgm:spPr/>
      <dgm:t>
        <a:bodyPr/>
        <a:lstStyle/>
        <a:p>
          <a:endParaRPr lang="ru-RU"/>
        </a:p>
      </dgm:t>
    </dgm:pt>
    <dgm:pt modelId="{F3E88C52-446C-415C-BA72-197FE5BC024D}" type="sibTrans" cxnId="{FFDDE57E-E945-4874-9E75-77E8EA32814C}">
      <dgm:prSet/>
      <dgm:spPr/>
      <dgm:t>
        <a:bodyPr/>
        <a:lstStyle/>
        <a:p>
          <a:endParaRPr lang="ru-RU"/>
        </a:p>
      </dgm:t>
    </dgm:pt>
    <dgm:pt modelId="{DF162DCF-AB7E-49B0-914F-1B504DBAA719}">
      <dgm:prSet phldrT="[Текст]"/>
      <dgm:spPr/>
      <dgm:t>
        <a:bodyPr/>
        <a:lstStyle/>
        <a:p>
          <a:r>
            <a:rPr lang="ru-RU" b="1" dirty="0" smtClean="0"/>
            <a:t>Договор о предоставлении права на продажу + договор купли-продажи</a:t>
          </a:r>
          <a:endParaRPr lang="ru-RU" b="1" dirty="0"/>
        </a:p>
      </dgm:t>
    </dgm:pt>
    <dgm:pt modelId="{43620555-3ECE-40C3-B52B-DE8B5F890F5D}" type="parTrans" cxnId="{A178D275-69D5-4873-AA86-C90D9A2D6949}">
      <dgm:prSet/>
      <dgm:spPr/>
      <dgm:t>
        <a:bodyPr/>
        <a:lstStyle/>
        <a:p>
          <a:endParaRPr lang="ru-RU"/>
        </a:p>
      </dgm:t>
    </dgm:pt>
    <dgm:pt modelId="{E1B93799-874F-4E5F-A403-BA3CB088EABE}" type="sibTrans" cxnId="{A178D275-69D5-4873-AA86-C90D9A2D6949}">
      <dgm:prSet/>
      <dgm:spPr/>
      <dgm:t>
        <a:bodyPr/>
        <a:lstStyle/>
        <a:p>
          <a:endParaRPr lang="ru-RU"/>
        </a:p>
      </dgm:t>
    </dgm:pt>
    <dgm:pt modelId="{45AA99EC-F470-4BED-B977-4A88EE0F598D}">
      <dgm:prSet custT="1"/>
      <dgm:spPr/>
      <dgm:t>
        <a:bodyPr/>
        <a:lstStyle/>
        <a:p>
          <a:r>
            <a:rPr lang="ru-RU" sz="3000" b="1" dirty="0" smtClean="0"/>
            <a:t>Посредники – торговцы по договору (дистрибьюторы)</a:t>
          </a:r>
          <a:endParaRPr lang="ru-RU" sz="3000" b="1" dirty="0"/>
        </a:p>
      </dgm:t>
    </dgm:pt>
    <dgm:pt modelId="{7075E976-655B-4580-A2D6-69C047B79C78}" type="sibTrans" cxnId="{0C46EFA4-62B5-4CB4-9744-5550DC1713FF}">
      <dgm:prSet/>
      <dgm:spPr/>
      <dgm:t>
        <a:bodyPr/>
        <a:lstStyle/>
        <a:p>
          <a:endParaRPr lang="ru-RU"/>
        </a:p>
      </dgm:t>
    </dgm:pt>
    <dgm:pt modelId="{9A97B178-8615-43A6-9170-E7DA16345086}" type="parTrans" cxnId="{0C46EFA4-62B5-4CB4-9744-5550DC1713FF}">
      <dgm:prSet/>
      <dgm:spPr/>
      <dgm:t>
        <a:bodyPr/>
        <a:lstStyle/>
        <a:p>
          <a:endParaRPr lang="ru-RU"/>
        </a:p>
      </dgm:t>
    </dgm:pt>
    <dgm:pt modelId="{E3D6B595-DECE-4301-A645-982815D199F3}">
      <dgm:prSet custT="1"/>
      <dgm:spPr/>
      <dgm:t>
        <a:bodyPr/>
        <a:lstStyle/>
        <a:p>
          <a:endParaRPr lang="ru-RU" sz="3000" b="1" dirty="0"/>
        </a:p>
      </dgm:t>
    </dgm:pt>
    <dgm:pt modelId="{E058218C-FFAF-44DE-8E17-79B7D2756D4B}" type="parTrans" cxnId="{D386A89B-DD33-4CE9-96D2-46F25B476A46}">
      <dgm:prSet/>
      <dgm:spPr/>
      <dgm:t>
        <a:bodyPr/>
        <a:lstStyle/>
        <a:p>
          <a:endParaRPr lang="ru-RU"/>
        </a:p>
      </dgm:t>
    </dgm:pt>
    <dgm:pt modelId="{2E4A724B-ECB7-4443-8A6F-319B49754E09}" type="sibTrans" cxnId="{D386A89B-DD33-4CE9-96D2-46F25B476A46}">
      <dgm:prSet/>
      <dgm:spPr/>
      <dgm:t>
        <a:bodyPr/>
        <a:lstStyle/>
        <a:p>
          <a:endParaRPr lang="ru-RU"/>
        </a:p>
      </dgm:t>
    </dgm:pt>
    <dgm:pt modelId="{01E3CEE2-6F69-4138-8F19-7F47818AB108}">
      <dgm:prSet phldrT="[Текст]" custT="1"/>
      <dgm:spPr/>
      <dgm:t>
        <a:bodyPr/>
        <a:lstStyle/>
        <a:p>
          <a:pPr algn="l"/>
          <a:endParaRPr lang="ru-RU" sz="4200" dirty="0"/>
        </a:p>
      </dgm:t>
    </dgm:pt>
    <dgm:pt modelId="{7CC6FB9D-E32B-40F7-8368-2C793578F989}" type="sibTrans" cxnId="{5FD29C97-A4D5-4BF3-A24C-8466CB546BFC}">
      <dgm:prSet/>
      <dgm:spPr/>
      <dgm:t>
        <a:bodyPr/>
        <a:lstStyle/>
        <a:p>
          <a:endParaRPr lang="ru-RU"/>
        </a:p>
      </dgm:t>
    </dgm:pt>
    <dgm:pt modelId="{9922583D-D48B-4C4B-916D-E6A0DF522795}" type="parTrans" cxnId="{5FD29C97-A4D5-4BF3-A24C-8466CB546BFC}">
      <dgm:prSet/>
      <dgm:spPr/>
      <dgm:t>
        <a:bodyPr/>
        <a:lstStyle/>
        <a:p>
          <a:endParaRPr lang="ru-RU"/>
        </a:p>
      </dgm:t>
    </dgm:pt>
    <dgm:pt modelId="{65639CC5-5C7C-4281-8D5F-1870E6DE2E91}">
      <dgm:prSet phldrT="[Текст]" custT="1"/>
      <dgm:spPr/>
      <dgm:t>
        <a:bodyPr/>
        <a:lstStyle/>
        <a:p>
          <a:pPr algn="l"/>
          <a:r>
            <a:rPr lang="ru-RU" sz="3200" b="1" dirty="0" smtClean="0"/>
            <a:t>Посредники – купцы</a:t>
          </a:r>
          <a:endParaRPr lang="ru-RU" sz="4200" dirty="0"/>
        </a:p>
      </dgm:t>
    </dgm:pt>
    <dgm:pt modelId="{67962F60-0F0D-4BED-90C0-9F026EB0CDEF}" type="sibTrans" cxnId="{CE105C83-3EDD-4DBC-AC14-28BC05B8231E}">
      <dgm:prSet/>
      <dgm:spPr/>
      <dgm:t>
        <a:bodyPr/>
        <a:lstStyle/>
        <a:p>
          <a:endParaRPr lang="ru-RU"/>
        </a:p>
      </dgm:t>
    </dgm:pt>
    <dgm:pt modelId="{5D74E1F6-6D40-4878-80A2-DFF5E8B3EC9F}" type="parTrans" cxnId="{CE105C83-3EDD-4DBC-AC14-28BC05B8231E}">
      <dgm:prSet/>
      <dgm:spPr/>
      <dgm:t>
        <a:bodyPr/>
        <a:lstStyle/>
        <a:p>
          <a:endParaRPr lang="ru-RU"/>
        </a:p>
      </dgm:t>
    </dgm:pt>
    <dgm:pt modelId="{2549F3A6-DBAE-48DA-B4BE-EEEF2CF84446}" type="pres">
      <dgm:prSet presAssocID="{6394D401-7F20-4765-91FA-B9726D93371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DA85FEA-021A-4483-B812-7D40FA7A0B7A}" type="pres">
      <dgm:prSet presAssocID="{AEC076FB-5DBF-4270-80E3-973AA4604579}" presName="linNode" presStyleCnt="0"/>
      <dgm:spPr/>
      <dgm:t>
        <a:bodyPr/>
        <a:lstStyle/>
        <a:p>
          <a:endParaRPr lang="ru-RU"/>
        </a:p>
      </dgm:t>
    </dgm:pt>
    <dgm:pt modelId="{8D08CBF3-711C-4366-99E6-F23404DDFCB0}" type="pres">
      <dgm:prSet presAssocID="{AEC076FB-5DBF-4270-80E3-973AA4604579}" presName="parentShp" presStyleLbl="node1" presStyleIdx="0" presStyleCnt="2" custScaleX="77234" custLinFactNeighborX="-6465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CA178-7C84-4745-8FF1-EEEFE3B19A0D}" type="pres">
      <dgm:prSet presAssocID="{AEC076FB-5DBF-4270-80E3-973AA4604579}" presName="childShp" presStyleLbl="bgAccFollowNode1" presStyleIdx="0" presStyleCnt="2" custScaleX="125226" custScaleY="77181" custLinFactNeighborX="106" custLinFactNeighborY="10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5AA1A-F63D-44C2-847D-707F2164A35A}" type="pres">
      <dgm:prSet presAssocID="{F3E88C52-446C-415C-BA72-197FE5BC024D}" presName="spacing" presStyleCnt="0"/>
      <dgm:spPr/>
      <dgm:t>
        <a:bodyPr/>
        <a:lstStyle/>
        <a:p>
          <a:endParaRPr lang="ru-RU"/>
        </a:p>
      </dgm:t>
    </dgm:pt>
    <dgm:pt modelId="{20511B6B-2254-4653-B5DE-DD3E288AF87C}" type="pres">
      <dgm:prSet presAssocID="{DF162DCF-AB7E-49B0-914F-1B504DBAA719}" presName="linNode" presStyleCnt="0"/>
      <dgm:spPr/>
      <dgm:t>
        <a:bodyPr/>
        <a:lstStyle/>
        <a:p>
          <a:endParaRPr lang="ru-RU"/>
        </a:p>
      </dgm:t>
    </dgm:pt>
    <dgm:pt modelId="{9D5738B2-EFEC-4F7D-8515-9F546FE9E13F}" type="pres">
      <dgm:prSet presAssocID="{DF162DCF-AB7E-49B0-914F-1B504DBAA719}" presName="parentShp" presStyleLbl="node1" presStyleIdx="1" presStyleCnt="2" custScaleX="82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2E77B-50D6-4919-A453-32F1DAB7C1A8}" type="pres">
      <dgm:prSet presAssocID="{DF162DCF-AB7E-49B0-914F-1B504DBAA719}" presName="childShp" presStyleLbl="bgAccFollowNode1" presStyleIdx="1" presStyleCnt="2" custScaleX="112874" custLinFactNeighborX="3474" custLinFactNeighborY="-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86A89B-DD33-4CE9-96D2-46F25B476A46}" srcId="{DF162DCF-AB7E-49B0-914F-1B504DBAA719}" destId="{E3D6B595-DECE-4301-A645-982815D199F3}" srcOrd="0" destOrd="0" parTransId="{E058218C-FFAF-44DE-8E17-79B7D2756D4B}" sibTransId="{2E4A724B-ECB7-4443-8A6F-319B49754E09}"/>
    <dgm:cxn modelId="{5FD29C97-A4D5-4BF3-A24C-8466CB546BFC}" srcId="{AEC076FB-5DBF-4270-80E3-973AA4604579}" destId="{01E3CEE2-6F69-4138-8F19-7F47818AB108}" srcOrd="0" destOrd="0" parTransId="{9922583D-D48B-4C4B-916D-E6A0DF522795}" sibTransId="{7CC6FB9D-E32B-40F7-8368-2C793578F989}"/>
    <dgm:cxn modelId="{C7BDF2FB-D083-431B-850E-AEB3A9884416}" type="presOf" srcId="{45AA99EC-F470-4BED-B977-4A88EE0F598D}" destId="{0C52E77B-50D6-4919-A453-32F1DAB7C1A8}" srcOrd="0" destOrd="1" presId="urn:microsoft.com/office/officeart/2005/8/layout/vList6"/>
    <dgm:cxn modelId="{A178D275-69D5-4873-AA86-C90D9A2D6949}" srcId="{6394D401-7F20-4765-91FA-B9726D93371B}" destId="{DF162DCF-AB7E-49B0-914F-1B504DBAA719}" srcOrd="1" destOrd="0" parTransId="{43620555-3ECE-40C3-B52B-DE8B5F890F5D}" sibTransId="{E1B93799-874F-4E5F-A403-BA3CB088EABE}"/>
    <dgm:cxn modelId="{00DE8218-DC55-4C87-8039-1158ECC5D748}" type="presOf" srcId="{E3D6B595-DECE-4301-A645-982815D199F3}" destId="{0C52E77B-50D6-4919-A453-32F1DAB7C1A8}" srcOrd="0" destOrd="0" presId="urn:microsoft.com/office/officeart/2005/8/layout/vList6"/>
    <dgm:cxn modelId="{38765B54-4517-42CE-AEE4-B831F80BACCC}" type="presOf" srcId="{01E3CEE2-6F69-4138-8F19-7F47818AB108}" destId="{0DACA178-7C84-4745-8FF1-EEEFE3B19A0D}" srcOrd="0" destOrd="0" presId="urn:microsoft.com/office/officeart/2005/8/layout/vList6"/>
    <dgm:cxn modelId="{6D6A1952-408A-4F7B-B8B6-E3B89656005E}" type="presOf" srcId="{6394D401-7F20-4765-91FA-B9726D93371B}" destId="{2549F3A6-DBAE-48DA-B4BE-EEEF2CF84446}" srcOrd="0" destOrd="0" presId="urn:microsoft.com/office/officeart/2005/8/layout/vList6"/>
    <dgm:cxn modelId="{370544B8-FCB4-4DD3-9E6E-0E71D042E992}" type="presOf" srcId="{DF162DCF-AB7E-49B0-914F-1B504DBAA719}" destId="{9D5738B2-EFEC-4F7D-8515-9F546FE9E13F}" srcOrd="0" destOrd="0" presId="urn:microsoft.com/office/officeart/2005/8/layout/vList6"/>
    <dgm:cxn modelId="{FFDDE57E-E945-4874-9E75-77E8EA32814C}" srcId="{6394D401-7F20-4765-91FA-B9726D93371B}" destId="{AEC076FB-5DBF-4270-80E3-973AA4604579}" srcOrd="0" destOrd="0" parTransId="{717F09B3-8C79-4961-8CC4-857FA95ADD3F}" sibTransId="{F3E88C52-446C-415C-BA72-197FE5BC024D}"/>
    <dgm:cxn modelId="{166DD7FA-ED5E-473F-AC4D-41E1C455BEAE}" type="presOf" srcId="{65639CC5-5C7C-4281-8D5F-1870E6DE2E91}" destId="{0DACA178-7C84-4745-8FF1-EEEFE3B19A0D}" srcOrd="0" destOrd="1" presId="urn:microsoft.com/office/officeart/2005/8/layout/vList6"/>
    <dgm:cxn modelId="{CE105C83-3EDD-4DBC-AC14-28BC05B8231E}" srcId="{AEC076FB-5DBF-4270-80E3-973AA4604579}" destId="{65639CC5-5C7C-4281-8D5F-1870E6DE2E91}" srcOrd="1" destOrd="0" parTransId="{5D74E1F6-6D40-4878-80A2-DFF5E8B3EC9F}" sibTransId="{67962F60-0F0D-4BED-90C0-9F026EB0CDEF}"/>
    <dgm:cxn modelId="{A95EA564-498D-4253-A4C6-213A56E66073}" type="presOf" srcId="{AEC076FB-5DBF-4270-80E3-973AA4604579}" destId="{8D08CBF3-711C-4366-99E6-F23404DDFCB0}" srcOrd="0" destOrd="0" presId="urn:microsoft.com/office/officeart/2005/8/layout/vList6"/>
    <dgm:cxn modelId="{0C46EFA4-62B5-4CB4-9744-5550DC1713FF}" srcId="{DF162DCF-AB7E-49B0-914F-1B504DBAA719}" destId="{45AA99EC-F470-4BED-B977-4A88EE0F598D}" srcOrd="1" destOrd="0" parTransId="{9A97B178-8615-43A6-9170-E7DA16345086}" sibTransId="{7075E976-655B-4580-A2D6-69C047B79C78}"/>
    <dgm:cxn modelId="{515FB708-F1D3-4D34-BA7E-347787E81B7F}" type="presParOf" srcId="{2549F3A6-DBAE-48DA-B4BE-EEEF2CF84446}" destId="{2DA85FEA-021A-4483-B812-7D40FA7A0B7A}" srcOrd="0" destOrd="0" presId="urn:microsoft.com/office/officeart/2005/8/layout/vList6"/>
    <dgm:cxn modelId="{1E5B66EE-880D-4A85-87BA-452E2F7DDA74}" type="presParOf" srcId="{2DA85FEA-021A-4483-B812-7D40FA7A0B7A}" destId="{8D08CBF3-711C-4366-99E6-F23404DDFCB0}" srcOrd="0" destOrd="0" presId="urn:microsoft.com/office/officeart/2005/8/layout/vList6"/>
    <dgm:cxn modelId="{559846AD-5E3D-4B80-9A15-4943EE8E8B96}" type="presParOf" srcId="{2DA85FEA-021A-4483-B812-7D40FA7A0B7A}" destId="{0DACA178-7C84-4745-8FF1-EEEFE3B19A0D}" srcOrd="1" destOrd="0" presId="urn:microsoft.com/office/officeart/2005/8/layout/vList6"/>
    <dgm:cxn modelId="{A2476C61-F20C-4B43-9EE2-E8A558AA9BCF}" type="presParOf" srcId="{2549F3A6-DBAE-48DA-B4BE-EEEF2CF84446}" destId="{BE65AA1A-F63D-44C2-847D-707F2164A35A}" srcOrd="1" destOrd="0" presId="urn:microsoft.com/office/officeart/2005/8/layout/vList6"/>
    <dgm:cxn modelId="{7D43FD30-84A4-451B-AB8D-9AD00B8F2650}" type="presParOf" srcId="{2549F3A6-DBAE-48DA-B4BE-EEEF2CF84446}" destId="{20511B6B-2254-4653-B5DE-DD3E288AF87C}" srcOrd="2" destOrd="0" presId="urn:microsoft.com/office/officeart/2005/8/layout/vList6"/>
    <dgm:cxn modelId="{8C465B2B-3523-419C-B308-8D7AD3999898}" type="presParOf" srcId="{20511B6B-2254-4653-B5DE-DD3E288AF87C}" destId="{9D5738B2-EFEC-4F7D-8515-9F546FE9E13F}" srcOrd="0" destOrd="0" presId="urn:microsoft.com/office/officeart/2005/8/layout/vList6"/>
    <dgm:cxn modelId="{D6FBAEF3-253F-410A-9BF1-8E1F6F7C516F}" type="presParOf" srcId="{20511B6B-2254-4653-B5DE-DD3E288AF87C}" destId="{0C52E77B-50D6-4919-A453-32F1DAB7C1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86D73A-690B-4937-B0B4-79D585A1F7B3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7EDE4B5B-4079-49C3-9F76-C99C58FE9E66}">
      <dgm:prSet phldrT="[Текст]"/>
      <dgm:spPr/>
      <dgm:t>
        <a:bodyPr/>
        <a:lstStyle/>
        <a:p>
          <a:r>
            <a:rPr lang="ru-RU" dirty="0" smtClean="0"/>
            <a:t>Простая или прямая консигнация</a:t>
          </a:r>
          <a:endParaRPr lang="ru-RU" dirty="0"/>
        </a:p>
      </dgm:t>
    </dgm:pt>
    <dgm:pt modelId="{BB149281-33F6-4BA4-91C0-6020461109D6}" type="parTrans" cxnId="{C53CABE1-8F9F-4E4E-B8E5-81A8C9713F07}">
      <dgm:prSet/>
      <dgm:spPr/>
      <dgm:t>
        <a:bodyPr/>
        <a:lstStyle/>
        <a:p>
          <a:endParaRPr lang="ru-RU"/>
        </a:p>
      </dgm:t>
    </dgm:pt>
    <dgm:pt modelId="{A850C2B0-3806-428D-83E7-D5ABCCC0DAB6}" type="sibTrans" cxnId="{C53CABE1-8F9F-4E4E-B8E5-81A8C9713F07}">
      <dgm:prSet/>
      <dgm:spPr/>
      <dgm:t>
        <a:bodyPr/>
        <a:lstStyle/>
        <a:p>
          <a:endParaRPr lang="ru-RU"/>
        </a:p>
      </dgm:t>
    </dgm:pt>
    <dgm:pt modelId="{8F010929-E8F9-428B-BE16-F164FCD26DD8}">
      <dgm:prSet phldrT="[Текст]"/>
      <dgm:spPr/>
      <dgm:t>
        <a:bodyPr/>
        <a:lstStyle/>
        <a:p>
          <a:r>
            <a:rPr lang="ru-RU" dirty="0" smtClean="0"/>
            <a:t>Частично возвратная консигнация</a:t>
          </a:r>
          <a:endParaRPr lang="ru-RU" dirty="0"/>
        </a:p>
      </dgm:t>
    </dgm:pt>
    <dgm:pt modelId="{2A881620-89BB-45E4-960E-3146901AA3B2}" type="parTrans" cxnId="{B7968652-D948-4BC3-8C0E-F66B18C7DB22}">
      <dgm:prSet/>
      <dgm:spPr/>
      <dgm:t>
        <a:bodyPr/>
        <a:lstStyle/>
        <a:p>
          <a:endParaRPr lang="ru-RU"/>
        </a:p>
      </dgm:t>
    </dgm:pt>
    <dgm:pt modelId="{060717D1-46D1-4F21-9508-45DA00A95B95}" type="sibTrans" cxnId="{B7968652-D948-4BC3-8C0E-F66B18C7DB22}">
      <dgm:prSet/>
      <dgm:spPr/>
      <dgm:t>
        <a:bodyPr/>
        <a:lstStyle/>
        <a:p>
          <a:endParaRPr lang="ru-RU"/>
        </a:p>
      </dgm:t>
    </dgm:pt>
    <dgm:pt modelId="{9E6D73F7-B3C4-45AB-89B6-91312A6361D3}">
      <dgm:prSet phldrT="[Текст]"/>
      <dgm:spPr/>
      <dgm:t>
        <a:bodyPr/>
        <a:lstStyle/>
        <a:p>
          <a:r>
            <a:rPr lang="ru-RU" dirty="0" smtClean="0"/>
            <a:t>Полностью безвозвратная консигнация</a:t>
          </a:r>
          <a:endParaRPr lang="ru-RU" dirty="0"/>
        </a:p>
      </dgm:t>
    </dgm:pt>
    <dgm:pt modelId="{39381057-39D4-4035-844B-79614F73E98D}" type="parTrans" cxnId="{E1EAABCA-07E1-4127-B093-B2F23A028377}">
      <dgm:prSet/>
      <dgm:spPr/>
      <dgm:t>
        <a:bodyPr/>
        <a:lstStyle/>
        <a:p>
          <a:endParaRPr lang="ru-RU"/>
        </a:p>
      </dgm:t>
    </dgm:pt>
    <dgm:pt modelId="{914F4443-C6A6-41EF-97C2-565D5C0017AD}" type="sibTrans" cxnId="{E1EAABCA-07E1-4127-B093-B2F23A028377}">
      <dgm:prSet/>
      <dgm:spPr/>
      <dgm:t>
        <a:bodyPr/>
        <a:lstStyle/>
        <a:p>
          <a:endParaRPr lang="ru-RU"/>
        </a:p>
      </dgm:t>
    </dgm:pt>
    <dgm:pt modelId="{29236EDD-9491-4A52-894B-AABD04D202B3}" type="pres">
      <dgm:prSet presAssocID="{6786D73A-690B-4937-B0B4-79D585A1F7B3}" presName="linearFlow" presStyleCnt="0">
        <dgm:presLayoutVars>
          <dgm:dir/>
          <dgm:resizeHandles val="exact"/>
        </dgm:presLayoutVars>
      </dgm:prSet>
      <dgm:spPr/>
    </dgm:pt>
    <dgm:pt modelId="{14456C5B-150B-4CFA-A827-B0215A5CD7D0}" type="pres">
      <dgm:prSet presAssocID="{7EDE4B5B-4079-49C3-9F76-C99C58FE9E66}" presName="composite" presStyleCnt="0"/>
      <dgm:spPr/>
    </dgm:pt>
    <dgm:pt modelId="{E5FE4E0F-4CB7-4778-BC64-4C0FE213BC58}" type="pres">
      <dgm:prSet presAssocID="{7EDE4B5B-4079-49C3-9F76-C99C58FE9E66}" presName="imgShp" presStyleLbl="fgImgPlace1" presStyleIdx="0" presStyleCnt="3"/>
      <dgm:spPr/>
    </dgm:pt>
    <dgm:pt modelId="{8FBE689C-5C07-4FE3-AA9B-1696862A5BD0}" type="pres">
      <dgm:prSet presAssocID="{7EDE4B5B-4079-49C3-9F76-C99C58FE9E6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A1123-B991-4C5A-B6C8-30CA5EB37D25}" type="pres">
      <dgm:prSet presAssocID="{A850C2B0-3806-428D-83E7-D5ABCCC0DAB6}" presName="spacing" presStyleCnt="0"/>
      <dgm:spPr/>
    </dgm:pt>
    <dgm:pt modelId="{0FED0C2A-D216-4E3A-87DA-6BD1EFDFA7F8}" type="pres">
      <dgm:prSet presAssocID="{8F010929-E8F9-428B-BE16-F164FCD26DD8}" presName="composite" presStyleCnt="0"/>
      <dgm:spPr/>
    </dgm:pt>
    <dgm:pt modelId="{75AEAD98-ABA8-48DF-A69A-9965EC33D846}" type="pres">
      <dgm:prSet presAssocID="{8F010929-E8F9-428B-BE16-F164FCD26DD8}" presName="imgShp" presStyleLbl="fgImgPlace1" presStyleIdx="1" presStyleCnt="3"/>
      <dgm:spPr/>
    </dgm:pt>
    <dgm:pt modelId="{46E7D56E-2AD9-4DF9-A3DA-1B4F93360EAE}" type="pres">
      <dgm:prSet presAssocID="{8F010929-E8F9-428B-BE16-F164FCD26DD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4BA9D-B2FB-4B47-B3B0-DD50FCBB33F1}" type="pres">
      <dgm:prSet presAssocID="{060717D1-46D1-4F21-9508-45DA00A95B95}" presName="spacing" presStyleCnt="0"/>
      <dgm:spPr/>
    </dgm:pt>
    <dgm:pt modelId="{24CC7651-113D-4930-9678-4ECFA191D2E8}" type="pres">
      <dgm:prSet presAssocID="{9E6D73F7-B3C4-45AB-89B6-91312A6361D3}" presName="composite" presStyleCnt="0"/>
      <dgm:spPr/>
    </dgm:pt>
    <dgm:pt modelId="{E5D77CA3-EE10-4BA4-8A7F-6265DB3019A6}" type="pres">
      <dgm:prSet presAssocID="{9E6D73F7-B3C4-45AB-89B6-91312A6361D3}" presName="imgShp" presStyleLbl="fgImgPlace1" presStyleIdx="2" presStyleCnt="3"/>
      <dgm:spPr/>
    </dgm:pt>
    <dgm:pt modelId="{E81A2ABF-0435-4F4E-90EC-0F39BB1B5873}" type="pres">
      <dgm:prSet presAssocID="{9E6D73F7-B3C4-45AB-89B6-91312A6361D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968652-D948-4BC3-8C0E-F66B18C7DB22}" srcId="{6786D73A-690B-4937-B0B4-79D585A1F7B3}" destId="{8F010929-E8F9-428B-BE16-F164FCD26DD8}" srcOrd="1" destOrd="0" parTransId="{2A881620-89BB-45E4-960E-3146901AA3B2}" sibTransId="{060717D1-46D1-4F21-9508-45DA00A95B95}"/>
    <dgm:cxn modelId="{E1EAABCA-07E1-4127-B093-B2F23A028377}" srcId="{6786D73A-690B-4937-B0B4-79D585A1F7B3}" destId="{9E6D73F7-B3C4-45AB-89B6-91312A6361D3}" srcOrd="2" destOrd="0" parTransId="{39381057-39D4-4035-844B-79614F73E98D}" sibTransId="{914F4443-C6A6-41EF-97C2-565D5C0017AD}"/>
    <dgm:cxn modelId="{66649088-22C8-40A6-9802-800D20CC25FB}" type="presOf" srcId="{9E6D73F7-B3C4-45AB-89B6-91312A6361D3}" destId="{E81A2ABF-0435-4F4E-90EC-0F39BB1B5873}" srcOrd="0" destOrd="0" presId="urn:microsoft.com/office/officeart/2005/8/layout/vList3#1"/>
    <dgm:cxn modelId="{8C51CDB9-B3A6-4CE1-B688-CA2605741331}" type="presOf" srcId="{6786D73A-690B-4937-B0B4-79D585A1F7B3}" destId="{29236EDD-9491-4A52-894B-AABD04D202B3}" srcOrd="0" destOrd="0" presId="urn:microsoft.com/office/officeart/2005/8/layout/vList3#1"/>
    <dgm:cxn modelId="{1C81B0BD-427F-47FE-B47D-A698A5B93502}" type="presOf" srcId="{7EDE4B5B-4079-49C3-9F76-C99C58FE9E66}" destId="{8FBE689C-5C07-4FE3-AA9B-1696862A5BD0}" srcOrd="0" destOrd="0" presId="urn:microsoft.com/office/officeart/2005/8/layout/vList3#1"/>
    <dgm:cxn modelId="{3C29BBB6-910D-414B-B056-316C2009D685}" type="presOf" srcId="{8F010929-E8F9-428B-BE16-F164FCD26DD8}" destId="{46E7D56E-2AD9-4DF9-A3DA-1B4F93360EAE}" srcOrd="0" destOrd="0" presId="urn:microsoft.com/office/officeart/2005/8/layout/vList3#1"/>
    <dgm:cxn modelId="{C53CABE1-8F9F-4E4E-B8E5-81A8C9713F07}" srcId="{6786D73A-690B-4937-B0B4-79D585A1F7B3}" destId="{7EDE4B5B-4079-49C3-9F76-C99C58FE9E66}" srcOrd="0" destOrd="0" parTransId="{BB149281-33F6-4BA4-91C0-6020461109D6}" sibTransId="{A850C2B0-3806-428D-83E7-D5ABCCC0DAB6}"/>
    <dgm:cxn modelId="{0E025865-A15C-49C3-9CD1-526E2B4A262A}" type="presParOf" srcId="{29236EDD-9491-4A52-894B-AABD04D202B3}" destId="{14456C5B-150B-4CFA-A827-B0215A5CD7D0}" srcOrd="0" destOrd="0" presId="urn:microsoft.com/office/officeart/2005/8/layout/vList3#1"/>
    <dgm:cxn modelId="{D9E3D828-6D70-4F93-9565-EED742A1060F}" type="presParOf" srcId="{14456C5B-150B-4CFA-A827-B0215A5CD7D0}" destId="{E5FE4E0F-4CB7-4778-BC64-4C0FE213BC58}" srcOrd="0" destOrd="0" presId="urn:microsoft.com/office/officeart/2005/8/layout/vList3#1"/>
    <dgm:cxn modelId="{B0B27ACA-0455-4E62-B8E9-5ED98BB8C9D2}" type="presParOf" srcId="{14456C5B-150B-4CFA-A827-B0215A5CD7D0}" destId="{8FBE689C-5C07-4FE3-AA9B-1696862A5BD0}" srcOrd="1" destOrd="0" presId="urn:microsoft.com/office/officeart/2005/8/layout/vList3#1"/>
    <dgm:cxn modelId="{732636CC-6BF7-4558-88F2-E3B90A6966C1}" type="presParOf" srcId="{29236EDD-9491-4A52-894B-AABD04D202B3}" destId="{056A1123-B991-4C5A-B6C8-30CA5EB37D25}" srcOrd="1" destOrd="0" presId="urn:microsoft.com/office/officeart/2005/8/layout/vList3#1"/>
    <dgm:cxn modelId="{77466010-0C16-4F7F-8557-77E601747CB0}" type="presParOf" srcId="{29236EDD-9491-4A52-894B-AABD04D202B3}" destId="{0FED0C2A-D216-4E3A-87DA-6BD1EFDFA7F8}" srcOrd="2" destOrd="0" presId="urn:microsoft.com/office/officeart/2005/8/layout/vList3#1"/>
    <dgm:cxn modelId="{749CB462-F3B7-4853-9C43-00073F828A19}" type="presParOf" srcId="{0FED0C2A-D216-4E3A-87DA-6BD1EFDFA7F8}" destId="{75AEAD98-ABA8-48DF-A69A-9965EC33D846}" srcOrd="0" destOrd="0" presId="urn:microsoft.com/office/officeart/2005/8/layout/vList3#1"/>
    <dgm:cxn modelId="{9CC9F1FA-8C9B-4B2D-BEE8-503FA77A3FBE}" type="presParOf" srcId="{0FED0C2A-D216-4E3A-87DA-6BD1EFDFA7F8}" destId="{46E7D56E-2AD9-4DF9-A3DA-1B4F93360EAE}" srcOrd="1" destOrd="0" presId="urn:microsoft.com/office/officeart/2005/8/layout/vList3#1"/>
    <dgm:cxn modelId="{D3E1E8D5-60DF-4A9C-8168-6C09D5E9B359}" type="presParOf" srcId="{29236EDD-9491-4A52-894B-AABD04D202B3}" destId="{EEC4BA9D-B2FB-4B47-B3B0-DD50FCBB33F1}" srcOrd="3" destOrd="0" presId="urn:microsoft.com/office/officeart/2005/8/layout/vList3#1"/>
    <dgm:cxn modelId="{6636A84F-AC8C-416F-A1F7-9CEC1033AF4C}" type="presParOf" srcId="{29236EDD-9491-4A52-894B-AABD04D202B3}" destId="{24CC7651-113D-4930-9678-4ECFA191D2E8}" srcOrd="4" destOrd="0" presId="urn:microsoft.com/office/officeart/2005/8/layout/vList3#1"/>
    <dgm:cxn modelId="{ED7BC8E5-7A70-445B-95DB-158B4EEF7D24}" type="presParOf" srcId="{24CC7651-113D-4930-9678-4ECFA191D2E8}" destId="{E5D77CA3-EE10-4BA4-8A7F-6265DB3019A6}" srcOrd="0" destOrd="0" presId="urn:microsoft.com/office/officeart/2005/8/layout/vList3#1"/>
    <dgm:cxn modelId="{482A223E-A464-4978-900D-893C2A164B6B}" type="presParOf" srcId="{24CC7651-113D-4930-9678-4ECFA191D2E8}" destId="{E81A2ABF-0435-4F4E-90EC-0F39BB1B587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A459567-7F9B-480D-B2C8-CB5BD978934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CCD1DA-00DB-41CE-850C-AF3B1BAC540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B18868E-83E1-4085-86C3-4EF997873307}" type="parTrans" cxnId="{F53BCD4C-9EEC-40EF-A978-817467461DDA}">
      <dgm:prSet/>
      <dgm:spPr/>
      <dgm:t>
        <a:bodyPr/>
        <a:lstStyle/>
        <a:p>
          <a:endParaRPr lang="ru-RU"/>
        </a:p>
      </dgm:t>
    </dgm:pt>
    <dgm:pt modelId="{74977D30-A2BC-4F44-AE18-14A55451B048}" type="sibTrans" cxnId="{F53BCD4C-9EEC-40EF-A978-817467461DDA}">
      <dgm:prSet/>
      <dgm:spPr/>
      <dgm:t>
        <a:bodyPr/>
        <a:lstStyle/>
        <a:p>
          <a:endParaRPr lang="ru-RU"/>
        </a:p>
      </dgm:t>
    </dgm:pt>
    <dgm:pt modelId="{98F1CE1C-3CB2-46AF-B0C2-0DA7B16F9C22}">
      <dgm:prSet phldrT="[Текст]"/>
      <dgm:spPr/>
      <dgm:t>
        <a:bodyPr/>
        <a:lstStyle/>
        <a:p>
          <a:r>
            <a:rPr lang="ru-RU" dirty="0" smtClean="0"/>
            <a:t>Предельные полномочия агентов (в отношении цен, условий кредитов и платежей, сроков поставок, гарантий и ответственности)</a:t>
          </a:r>
          <a:endParaRPr lang="ru-RU" dirty="0"/>
        </a:p>
      </dgm:t>
    </dgm:pt>
    <dgm:pt modelId="{4C4DF939-06CB-4B6F-B193-2F5D3376E520}" type="parTrans" cxnId="{D5704466-F860-4186-9912-C428EC319645}">
      <dgm:prSet/>
      <dgm:spPr/>
      <dgm:t>
        <a:bodyPr/>
        <a:lstStyle/>
        <a:p>
          <a:endParaRPr lang="ru-RU"/>
        </a:p>
      </dgm:t>
    </dgm:pt>
    <dgm:pt modelId="{880D79E7-253C-4187-B264-D651E2EA47C6}" type="sibTrans" cxnId="{D5704466-F860-4186-9912-C428EC319645}">
      <dgm:prSet/>
      <dgm:spPr/>
      <dgm:t>
        <a:bodyPr/>
        <a:lstStyle/>
        <a:p>
          <a:endParaRPr lang="ru-RU"/>
        </a:p>
      </dgm:t>
    </dgm:pt>
    <dgm:pt modelId="{06DD5916-2641-4698-A539-11925F8E45D5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AC1A01D-3B7E-4B5B-91A7-3C4994D04C10}" type="parTrans" cxnId="{CC974D15-526B-4CFE-BF28-61E9D4CC0606}">
      <dgm:prSet/>
      <dgm:spPr/>
      <dgm:t>
        <a:bodyPr/>
        <a:lstStyle/>
        <a:p>
          <a:endParaRPr lang="ru-RU"/>
        </a:p>
      </dgm:t>
    </dgm:pt>
    <dgm:pt modelId="{520A348F-AEF7-4C5E-BF15-7C161FD1EA52}" type="sibTrans" cxnId="{CC974D15-526B-4CFE-BF28-61E9D4CC0606}">
      <dgm:prSet/>
      <dgm:spPr/>
      <dgm:t>
        <a:bodyPr/>
        <a:lstStyle/>
        <a:p>
          <a:endParaRPr lang="ru-RU"/>
        </a:p>
      </dgm:t>
    </dgm:pt>
    <dgm:pt modelId="{30E511C5-F89D-4037-9A85-436621B857E8}">
      <dgm:prSet phldrT="[Текст]" custT="1"/>
      <dgm:spPr/>
      <dgm:t>
        <a:bodyPr/>
        <a:lstStyle/>
        <a:p>
          <a:r>
            <a:rPr lang="ru-RU" sz="1600" dirty="0" smtClean="0"/>
            <a:t>Взаимные права и обязанности агентов и принципалов (в обязанности агентов могут входить: исследование рынка сбыта, содержание складов, техническое обслуживание, страхование товаров на складах)</a:t>
          </a:r>
          <a:endParaRPr lang="ru-RU" sz="1600" dirty="0"/>
        </a:p>
      </dgm:t>
    </dgm:pt>
    <dgm:pt modelId="{8308BB73-EDD8-4221-B918-CB4DB7AA7F65}" type="parTrans" cxnId="{9D6A9B80-3E78-4F43-8E17-067575C7B609}">
      <dgm:prSet/>
      <dgm:spPr/>
      <dgm:t>
        <a:bodyPr/>
        <a:lstStyle/>
        <a:p>
          <a:endParaRPr lang="ru-RU"/>
        </a:p>
      </dgm:t>
    </dgm:pt>
    <dgm:pt modelId="{EBFE3C2A-6C95-4624-8027-4D2D1483834E}" type="sibTrans" cxnId="{9D6A9B80-3E78-4F43-8E17-067575C7B609}">
      <dgm:prSet/>
      <dgm:spPr/>
      <dgm:t>
        <a:bodyPr/>
        <a:lstStyle/>
        <a:p>
          <a:endParaRPr lang="ru-RU"/>
        </a:p>
      </dgm:t>
    </dgm:pt>
    <dgm:pt modelId="{FF61F7F5-894C-44AD-8692-4B1525724328}" type="pres">
      <dgm:prSet presAssocID="{8A459567-7F9B-480D-B2C8-CB5BD97893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06C493-EA52-4158-9D9B-219D9551AD27}" type="pres">
      <dgm:prSet presAssocID="{33CCD1DA-00DB-41CE-850C-AF3B1BAC5406}" presName="composite" presStyleCnt="0"/>
      <dgm:spPr/>
    </dgm:pt>
    <dgm:pt modelId="{F7C3AC94-1579-4B1D-B4EF-F190D281624B}" type="pres">
      <dgm:prSet presAssocID="{33CCD1DA-00DB-41CE-850C-AF3B1BAC54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AADAD-8FF8-4D40-8A04-77583A376E1F}" type="pres">
      <dgm:prSet presAssocID="{33CCD1DA-00DB-41CE-850C-AF3B1BAC5406}" presName="descendantText" presStyleLbl="alignAcc1" presStyleIdx="0" presStyleCnt="2" custScaleY="125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E7FF1-2AC5-4386-A3BD-04BB1726B9C0}" type="pres">
      <dgm:prSet presAssocID="{74977D30-A2BC-4F44-AE18-14A55451B048}" presName="sp" presStyleCnt="0"/>
      <dgm:spPr/>
    </dgm:pt>
    <dgm:pt modelId="{BCFDDC6B-F381-4853-8B68-0F198810F5D7}" type="pres">
      <dgm:prSet presAssocID="{06DD5916-2641-4698-A539-11925F8E45D5}" presName="composite" presStyleCnt="0"/>
      <dgm:spPr/>
    </dgm:pt>
    <dgm:pt modelId="{994A6A3E-E69E-4B53-9F93-604A5F975A88}" type="pres">
      <dgm:prSet presAssocID="{06DD5916-2641-4698-A539-11925F8E45D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BC978-9C74-4730-A495-414D053DD261}" type="pres">
      <dgm:prSet presAssocID="{06DD5916-2641-4698-A539-11925F8E45D5}" presName="descendantText" presStyleLbl="alignAcc1" presStyleIdx="1" presStyleCnt="2" custScaleY="138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9781F6-022E-4422-A4B2-68F4F38D985B}" type="presOf" srcId="{33CCD1DA-00DB-41CE-850C-AF3B1BAC5406}" destId="{F7C3AC94-1579-4B1D-B4EF-F190D281624B}" srcOrd="0" destOrd="0" presId="urn:microsoft.com/office/officeart/2005/8/layout/chevron2"/>
    <dgm:cxn modelId="{22978047-3718-4B1A-B867-BD146043D9C5}" type="presOf" srcId="{98F1CE1C-3CB2-46AF-B0C2-0DA7B16F9C22}" destId="{8CEAADAD-8FF8-4D40-8A04-77583A376E1F}" srcOrd="0" destOrd="0" presId="urn:microsoft.com/office/officeart/2005/8/layout/chevron2"/>
    <dgm:cxn modelId="{F53BCD4C-9EEC-40EF-A978-817467461DDA}" srcId="{8A459567-7F9B-480D-B2C8-CB5BD9789340}" destId="{33CCD1DA-00DB-41CE-850C-AF3B1BAC5406}" srcOrd="0" destOrd="0" parTransId="{9B18868E-83E1-4085-86C3-4EF997873307}" sibTransId="{74977D30-A2BC-4F44-AE18-14A55451B048}"/>
    <dgm:cxn modelId="{D5704466-F860-4186-9912-C428EC319645}" srcId="{33CCD1DA-00DB-41CE-850C-AF3B1BAC5406}" destId="{98F1CE1C-3CB2-46AF-B0C2-0DA7B16F9C22}" srcOrd="0" destOrd="0" parTransId="{4C4DF939-06CB-4B6F-B193-2F5D3376E520}" sibTransId="{880D79E7-253C-4187-B264-D651E2EA47C6}"/>
    <dgm:cxn modelId="{CC974D15-526B-4CFE-BF28-61E9D4CC0606}" srcId="{8A459567-7F9B-480D-B2C8-CB5BD9789340}" destId="{06DD5916-2641-4698-A539-11925F8E45D5}" srcOrd="1" destOrd="0" parTransId="{1AC1A01D-3B7E-4B5B-91A7-3C4994D04C10}" sibTransId="{520A348F-AEF7-4C5E-BF15-7C161FD1EA52}"/>
    <dgm:cxn modelId="{50DB5558-1DE3-492D-AA60-CC3D50695BAF}" type="presOf" srcId="{8A459567-7F9B-480D-B2C8-CB5BD9789340}" destId="{FF61F7F5-894C-44AD-8692-4B1525724328}" srcOrd="0" destOrd="0" presId="urn:microsoft.com/office/officeart/2005/8/layout/chevron2"/>
    <dgm:cxn modelId="{9D6A9B80-3E78-4F43-8E17-067575C7B609}" srcId="{06DD5916-2641-4698-A539-11925F8E45D5}" destId="{30E511C5-F89D-4037-9A85-436621B857E8}" srcOrd="0" destOrd="0" parTransId="{8308BB73-EDD8-4221-B918-CB4DB7AA7F65}" sibTransId="{EBFE3C2A-6C95-4624-8027-4D2D1483834E}"/>
    <dgm:cxn modelId="{683AC52E-6174-4FD4-A372-B0CF83589A01}" type="presOf" srcId="{30E511C5-F89D-4037-9A85-436621B857E8}" destId="{BA8BC978-9C74-4730-A495-414D053DD261}" srcOrd="0" destOrd="0" presId="urn:microsoft.com/office/officeart/2005/8/layout/chevron2"/>
    <dgm:cxn modelId="{6A763194-F9E4-4626-8221-B52B1FD26F93}" type="presOf" srcId="{06DD5916-2641-4698-A539-11925F8E45D5}" destId="{994A6A3E-E69E-4B53-9F93-604A5F975A88}" srcOrd="0" destOrd="0" presId="urn:microsoft.com/office/officeart/2005/8/layout/chevron2"/>
    <dgm:cxn modelId="{2B65B34D-825B-4057-8141-F3F7E4850CAD}" type="presParOf" srcId="{FF61F7F5-894C-44AD-8692-4B1525724328}" destId="{FA06C493-EA52-4158-9D9B-219D9551AD27}" srcOrd="0" destOrd="0" presId="urn:microsoft.com/office/officeart/2005/8/layout/chevron2"/>
    <dgm:cxn modelId="{79EF8036-7F6E-4BAE-9AD2-8ED14B7523B6}" type="presParOf" srcId="{FA06C493-EA52-4158-9D9B-219D9551AD27}" destId="{F7C3AC94-1579-4B1D-B4EF-F190D281624B}" srcOrd="0" destOrd="0" presId="urn:microsoft.com/office/officeart/2005/8/layout/chevron2"/>
    <dgm:cxn modelId="{E16AA27B-83E7-49CD-A756-F4CEFC1BC39E}" type="presParOf" srcId="{FA06C493-EA52-4158-9D9B-219D9551AD27}" destId="{8CEAADAD-8FF8-4D40-8A04-77583A376E1F}" srcOrd="1" destOrd="0" presId="urn:microsoft.com/office/officeart/2005/8/layout/chevron2"/>
    <dgm:cxn modelId="{533A058C-F241-4FE3-B175-497478631208}" type="presParOf" srcId="{FF61F7F5-894C-44AD-8692-4B1525724328}" destId="{E4FE7FF1-2AC5-4386-A3BD-04BB1726B9C0}" srcOrd="1" destOrd="0" presId="urn:microsoft.com/office/officeart/2005/8/layout/chevron2"/>
    <dgm:cxn modelId="{694EA465-0ED7-43D5-AFE0-1EBB46C4C5CD}" type="presParOf" srcId="{FF61F7F5-894C-44AD-8692-4B1525724328}" destId="{BCFDDC6B-F381-4853-8B68-0F198810F5D7}" srcOrd="2" destOrd="0" presId="urn:microsoft.com/office/officeart/2005/8/layout/chevron2"/>
    <dgm:cxn modelId="{0B290E0F-D708-4474-AF07-C419BC794BD1}" type="presParOf" srcId="{BCFDDC6B-F381-4853-8B68-0F198810F5D7}" destId="{994A6A3E-E69E-4B53-9F93-604A5F975A88}" srcOrd="0" destOrd="0" presId="urn:microsoft.com/office/officeart/2005/8/layout/chevron2"/>
    <dgm:cxn modelId="{CE814DB1-2834-4D37-A6B0-97E0ADCBE6BA}" type="presParOf" srcId="{BCFDDC6B-F381-4853-8B68-0F198810F5D7}" destId="{BA8BC978-9C74-4730-A495-414D053DD2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4B2637-8474-43D1-ACBD-4F99EC96E95B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AA718047-6C39-4C48-A999-885937F2CE3A}">
      <dgm:prSet phldrT="[Текст]"/>
      <dgm:spPr/>
      <dgm:t>
        <a:bodyPr/>
        <a:lstStyle/>
        <a:p>
          <a:r>
            <a:rPr lang="ru-RU" dirty="0" smtClean="0"/>
            <a:t>покупатель</a:t>
          </a:r>
          <a:endParaRPr lang="ru-RU" dirty="0"/>
        </a:p>
      </dgm:t>
    </dgm:pt>
    <dgm:pt modelId="{8D8C0200-0EBF-4340-8C84-3C0AAE1FD0FD}" type="parTrans" cxnId="{1215C789-0E6D-454D-ACE3-E59936EC9744}">
      <dgm:prSet/>
      <dgm:spPr/>
      <dgm:t>
        <a:bodyPr/>
        <a:lstStyle/>
        <a:p>
          <a:endParaRPr lang="ru-RU"/>
        </a:p>
      </dgm:t>
    </dgm:pt>
    <dgm:pt modelId="{63607DEE-8EC2-4CC9-AE78-5E842483C876}" type="sibTrans" cxnId="{1215C789-0E6D-454D-ACE3-E59936EC9744}">
      <dgm:prSet/>
      <dgm:spPr/>
      <dgm:t>
        <a:bodyPr/>
        <a:lstStyle/>
        <a:p>
          <a:endParaRPr lang="ru-RU"/>
        </a:p>
      </dgm:t>
    </dgm:pt>
    <dgm:pt modelId="{DD59E209-60F2-4DB1-B872-FB8EBCD90026}">
      <dgm:prSet phldrT="[Текст]"/>
      <dgm:spPr/>
      <dgm:t>
        <a:bodyPr/>
        <a:lstStyle/>
        <a:p>
          <a:r>
            <a:rPr lang="ru-RU" dirty="0" smtClean="0"/>
            <a:t>брокер</a:t>
          </a:r>
          <a:endParaRPr lang="ru-RU" dirty="0"/>
        </a:p>
      </dgm:t>
    </dgm:pt>
    <dgm:pt modelId="{A85DCD51-E8E3-4F52-9F1B-1274130CA261}" type="parTrans" cxnId="{7CDE4F85-0521-4125-BE42-218AFD183294}">
      <dgm:prSet/>
      <dgm:spPr/>
      <dgm:t>
        <a:bodyPr/>
        <a:lstStyle/>
        <a:p>
          <a:endParaRPr lang="ru-RU"/>
        </a:p>
      </dgm:t>
    </dgm:pt>
    <dgm:pt modelId="{EB58365A-AA20-4332-AB81-B7764CE86C6F}" type="sibTrans" cxnId="{7CDE4F85-0521-4125-BE42-218AFD183294}">
      <dgm:prSet/>
      <dgm:spPr/>
      <dgm:t>
        <a:bodyPr/>
        <a:lstStyle/>
        <a:p>
          <a:endParaRPr lang="ru-RU"/>
        </a:p>
      </dgm:t>
    </dgm:pt>
    <dgm:pt modelId="{D4132441-9ADB-4A9B-ABFD-41F841FD75AC}">
      <dgm:prSet phldrT="[Текст]"/>
      <dgm:spPr/>
      <dgm:t>
        <a:bodyPr/>
        <a:lstStyle/>
        <a:p>
          <a:r>
            <a:rPr lang="ru-RU" dirty="0" smtClean="0"/>
            <a:t>продавец</a:t>
          </a:r>
          <a:endParaRPr lang="ru-RU" dirty="0"/>
        </a:p>
      </dgm:t>
    </dgm:pt>
    <dgm:pt modelId="{B6279849-6835-467E-8AE6-7A91DA3CEFCC}" type="parTrans" cxnId="{663F589C-F3BA-47ED-8EE2-18BF9756E422}">
      <dgm:prSet/>
      <dgm:spPr/>
      <dgm:t>
        <a:bodyPr/>
        <a:lstStyle/>
        <a:p>
          <a:endParaRPr lang="ru-RU"/>
        </a:p>
      </dgm:t>
    </dgm:pt>
    <dgm:pt modelId="{20C517C7-B822-48F9-B9E7-EECF811B90B5}" type="sibTrans" cxnId="{663F589C-F3BA-47ED-8EE2-18BF9756E422}">
      <dgm:prSet/>
      <dgm:spPr/>
      <dgm:t>
        <a:bodyPr/>
        <a:lstStyle/>
        <a:p>
          <a:endParaRPr lang="ru-RU"/>
        </a:p>
      </dgm:t>
    </dgm:pt>
    <dgm:pt modelId="{13EC67C1-B1E5-4B21-A21E-23E679DB6C80}" type="pres">
      <dgm:prSet presAssocID="{2C4B2637-8474-43D1-ACBD-4F99EC96E95B}" presName="Name0" presStyleCnt="0">
        <dgm:presLayoutVars>
          <dgm:dir/>
          <dgm:resizeHandles val="exact"/>
        </dgm:presLayoutVars>
      </dgm:prSet>
      <dgm:spPr/>
    </dgm:pt>
    <dgm:pt modelId="{5E611FAC-77EA-41B9-85F2-622AB301FD44}" type="pres">
      <dgm:prSet presAssocID="{2C4B2637-8474-43D1-ACBD-4F99EC96E95B}" presName="fgShape" presStyleLbl="fgShp" presStyleIdx="0" presStyleCnt="1" custScaleY="157720"/>
      <dgm:spPr/>
    </dgm:pt>
    <dgm:pt modelId="{FB59DAA8-A2B5-4D04-83A3-52563E143E32}" type="pres">
      <dgm:prSet presAssocID="{2C4B2637-8474-43D1-ACBD-4F99EC96E95B}" presName="linComp" presStyleCnt="0"/>
      <dgm:spPr/>
    </dgm:pt>
    <dgm:pt modelId="{F6E8A26D-5D54-4D12-985C-DE41F8450E91}" type="pres">
      <dgm:prSet presAssocID="{AA718047-6C39-4C48-A999-885937F2CE3A}" presName="compNode" presStyleCnt="0"/>
      <dgm:spPr/>
    </dgm:pt>
    <dgm:pt modelId="{C821A178-C5CC-4409-96F6-044417F54689}" type="pres">
      <dgm:prSet presAssocID="{AA718047-6C39-4C48-A999-885937F2CE3A}" presName="bkgdShape" presStyleLbl="node1" presStyleIdx="0" presStyleCnt="3"/>
      <dgm:spPr/>
      <dgm:t>
        <a:bodyPr/>
        <a:lstStyle/>
        <a:p>
          <a:endParaRPr lang="ru-RU"/>
        </a:p>
      </dgm:t>
    </dgm:pt>
    <dgm:pt modelId="{F7297FE9-8B3D-4D82-9F65-7FFE4DFB19A6}" type="pres">
      <dgm:prSet presAssocID="{AA718047-6C39-4C48-A999-885937F2CE3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1EC12-FC2E-4B24-A3DB-125F2EE9570B}" type="pres">
      <dgm:prSet presAssocID="{AA718047-6C39-4C48-A999-885937F2CE3A}" presName="invisiNode" presStyleLbl="node1" presStyleIdx="0" presStyleCnt="3"/>
      <dgm:spPr/>
    </dgm:pt>
    <dgm:pt modelId="{8C7E5FC4-5365-4C97-8D6B-FB9843B48D8A}" type="pres">
      <dgm:prSet presAssocID="{AA718047-6C39-4C48-A999-885937F2CE3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1CCFFA-FB1B-4269-8FBC-7F313687FC05}" type="pres">
      <dgm:prSet presAssocID="{63607DEE-8EC2-4CC9-AE78-5E842483C87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762055-CEBC-4DFE-867F-B59C684C29B3}" type="pres">
      <dgm:prSet presAssocID="{DD59E209-60F2-4DB1-B872-FB8EBCD90026}" presName="compNode" presStyleCnt="0"/>
      <dgm:spPr/>
    </dgm:pt>
    <dgm:pt modelId="{7FA643F5-A11B-4165-B8A1-849CFFB2F5C9}" type="pres">
      <dgm:prSet presAssocID="{DD59E209-60F2-4DB1-B872-FB8EBCD90026}" presName="bkgdShape" presStyleLbl="node1" presStyleIdx="1" presStyleCnt="3"/>
      <dgm:spPr/>
      <dgm:t>
        <a:bodyPr/>
        <a:lstStyle/>
        <a:p>
          <a:endParaRPr lang="ru-RU"/>
        </a:p>
      </dgm:t>
    </dgm:pt>
    <dgm:pt modelId="{7BBC4E95-A765-421F-B177-3794311E8D61}" type="pres">
      <dgm:prSet presAssocID="{DD59E209-60F2-4DB1-B872-FB8EBCD9002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68ABD-6D8C-4628-B5DE-62C674A534DC}" type="pres">
      <dgm:prSet presAssocID="{DD59E209-60F2-4DB1-B872-FB8EBCD90026}" presName="invisiNode" presStyleLbl="node1" presStyleIdx="1" presStyleCnt="3"/>
      <dgm:spPr/>
    </dgm:pt>
    <dgm:pt modelId="{45671AB7-2953-4EBB-AF5C-140C1AC9B687}" type="pres">
      <dgm:prSet presAssocID="{DD59E209-60F2-4DB1-B872-FB8EBCD9002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5E39377-FC21-4831-8A59-AA0BABC88993}" type="pres">
      <dgm:prSet presAssocID="{EB58365A-AA20-4332-AB81-B7764CE86C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F029E5D-4ADE-452D-BD0A-04FEEF445C6F}" type="pres">
      <dgm:prSet presAssocID="{D4132441-9ADB-4A9B-ABFD-41F841FD75AC}" presName="compNode" presStyleCnt="0"/>
      <dgm:spPr/>
    </dgm:pt>
    <dgm:pt modelId="{78387E21-121F-4558-AFC6-BD62A054B069}" type="pres">
      <dgm:prSet presAssocID="{D4132441-9ADB-4A9B-ABFD-41F841FD75AC}" presName="bkgdShape" presStyleLbl="node1" presStyleIdx="2" presStyleCnt="3" custLinFactNeighborX="51037" custLinFactNeighborY="-196"/>
      <dgm:spPr/>
      <dgm:t>
        <a:bodyPr/>
        <a:lstStyle/>
        <a:p>
          <a:endParaRPr lang="ru-RU"/>
        </a:p>
      </dgm:t>
    </dgm:pt>
    <dgm:pt modelId="{BB53014D-9FD7-4FD5-8CFF-7627D8C5E3CF}" type="pres">
      <dgm:prSet presAssocID="{D4132441-9ADB-4A9B-ABFD-41F841FD75A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4A6A9-8CD8-4C55-9627-F062E5A8C1A0}" type="pres">
      <dgm:prSet presAssocID="{D4132441-9ADB-4A9B-ABFD-41F841FD75AC}" presName="invisiNode" presStyleLbl="node1" presStyleIdx="2" presStyleCnt="3"/>
      <dgm:spPr/>
    </dgm:pt>
    <dgm:pt modelId="{FFCBD8AB-D595-4B89-B922-39FC819E06EC}" type="pres">
      <dgm:prSet presAssocID="{D4132441-9ADB-4A9B-ABFD-41F841FD75AC}" presName="imagNode" presStyleLbl="fgImgPlace1" presStyleIdx="2" presStyleCnt="3" custLinFactNeighborX="-462" custLinFactNeighborY="-89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B0B7130-E58F-4C24-A91C-6A7ED7E08F01}" type="presOf" srcId="{63607DEE-8EC2-4CC9-AE78-5E842483C876}" destId="{BD1CCFFA-FB1B-4269-8FBC-7F313687FC05}" srcOrd="0" destOrd="0" presId="urn:microsoft.com/office/officeart/2005/8/layout/hList7#1"/>
    <dgm:cxn modelId="{7CDE4F85-0521-4125-BE42-218AFD183294}" srcId="{2C4B2637-8474-43D1-ACBD-4F99EC96E95B}" destId="{DD59E209-60F2-4DB1-B872-FB8EBCD90026}" srcOrd="1" destOrd="0" parTransId="{A85DCD51-E8E3-4F52-9F1B-1274130CA261}" sibTransId="{EB58365A-AA20-4332-AB81-B7764CE86C6F}"/>
    <dgm:cxn modelId="{F71017C8-BB77-472D-AB90-3C408DC946AC}" type="presOf" srcId="{D4132441-9ADB-4A9B-ABFD-41F841FD75AC}" destId="{78387E21-121F-4558-AFC6-BD62A054B069}" srcOrd="0" destOrd="0" presId="urn:microsoft.com/office/officeart/2005/8/layout/hList7#1"/>
    <dgm:cxn modelId="{1C5CE160-F56B-489C-8E85-C3D26508C960}" type="presOf" srcId="{2C4B2637-8474-43D1-ACBD-4F99EC96E95B}" destId="{13EC67C1-B1E5-4B21-A21E-23E679DB6C80}" srcOrd="0" destOrd="0" presId="urn:microsoft.com/office/officeart/2005/8/layout/hList7#1"/>
    <dgm:cxn modelId="{2D52DB86-028C-4EF8-A079-249B22557A25}" type="presOf" srcId="{DD59E209-60F2-4DB1-B872-FB8EBCD90026}" destId="{7FA643F5-A11B-4165-B8A1-849CFFB2F5C9}" srcOrd="0" destOrd="0" presId="urn:microsoft.com/office/officeart/2005/8/layout/hList7#1"/>
    <dgm:cxn modelId="{322C9AF1-7F89-4FEE-B7E0-8360865AAB98}" type="presOf" srcId="{EB58365A-AA20-4332-AB81-B7764CE86C6F}" destId="{B5E39377-FC21-4831-8A59-AA0BABC88993}" srcOrd="0" destOrd="0" presId="urn:microsoft.com/office/officeart/2005/8/layout/hList7#1"/>
    <dgm:cxn modelId="{F1B63397-59A2-4481-9B77-AB7DCD883FAE}" type="presOf" srcId="{D4132441-9ADB-4A9B-ABFD-41F841FD75AC}" destId="{BB53014D-9FD7-4FD5-8CFF-7627D8C5E3CF}" srcOrd="1" destOrd="0" presId="urn:microsoft.com/office/officeart/2005/8/layout/hList7#1"/>
    <dgm:cxn modelId="{5B5E1C51-B732-49B8-BBAA-E1F5F3898B78}" type="presOf" srcId="{AA718047-6C39-4C48-A999-885937F2CE3A}" destId="{C821A178-C5CC-4409-96F6-044417F54689}" srcOrd="0" destOrd="0" presId="urn:microsoft.com/office/officeart/2005/8/layout/hList7#1"/>
    <dgm:cxn modelId="{663F589C-F3BA-47ED-8EE2-18BF9756E422}" srcId="{2C4B2637-8474-43D1-ACBD-4F99EC96E95B}" destId="{D4132441-9ADB-4A9B-ABFD-41F841FD75AC}" srcOrd="2" destOrd="0" parTransId="{B6279849-6835-467E-8AE6-7A91DA3CEFCC}" sibTransId="{20C517C7-B822-48F9-B9E7-EECF811B90B5}"/>
    <dgm:cxn modelId="{1215C789-0E6D-454D-ACE3-E59936EC9744}" srcId="{2C4B2637-8474-43D1-ACBD-4F99EC96E95B}" destId="{AA718047-6C39-4C48-A999-885937F2CE3A}" srcOrd="0" destOrd="0" parTransId="{8D8C0200-0EBF-4340-8C84-3C0AAE1FD0FD}" sibTransId="{63607DEE-8EC2-4CC9-AE78-5E842483C876}"/>
    <dgm:cxn modelId="{9A4C5A42-67FC-4ED7-BCF7-3CF704A1E049}" type="presOf" srcId="{AA718047-6C39-4C48-A999-885937F2CE3A}" destId="{F7297FE9-8B3D-4D82-9F65-7FFE4DFB19A6}" srcOrd="1" destOrd="0" presId="urn:microsoft.com/office/officeart/2005/8/layout/hList7#1"/>
    <dgm:cxn modelId="{E8BB7805-E32F-4EA8-953A-CC397063922E}" type="presOf" srcId="{DD59E209-60F2-4DB1-B872-FB8EBCD90026}" destId="{7BBC4E95-A765-421F-B177-3794311E8D61}" srcOrd="1" destOrd="0" presId="urn:microsoft.com/office/officeart/2005/8/layout/hList7#1"/>
    <dgm:cxn modelId="{EB2FB1B5-B45F-4455-89E6-A2A46875DBB1}" type="presParOf" srcId="{13EC67C1-B1E5-4B21-A21E-23E679DB6C80}" destId="{5E611FAC-77EA-41B9-85F2-622AB301FD44}" srcOrd="0" destOrd="0" presId="urn:microsoft.com/office/officeart/2005/8/layout/hList7#1"/>
    <dgm:cxn modelId="{B99D37DC-5077-4AE3-8BB8-1275BA24AA65}" type="presParOf" srcId="{13EC67C1-B1E5-4B21-A21E-23E679DB6C80}" destId="{FB59DAA8-A2B5-4D04-83A3-52563E143E32}" srcOrd="1" destOrd="0" presId="urn:microsoft.com/office/officeart/2005/8/layout/hList7#1"/>
    <dgm:cxn modelId="{477E76B4-B62F-4E1F-99F5-F28A6E71426C}" type="presParOf" srcId="{FB59DAA8-A2B5-4D04-83A3-52563E143E32}" destId="{F6E8A26D-5D54-4D12-985C-DE41F8450E91}" srcOrd="0" destOrd="0" presId="urn:microsoft.com/office/officeart/2005/8/layout/hList7#1"/>
    <dgm:cxn modelId="{C5CD8CAB-C0E3-4432-8709-159CBA2700BA}" type="presParOf" srcId="{F6E8A26D-5D54-4D12-985C-DE41F8450E91}" destId="{C821A178-C5CC-4409-96F6-044417F54689}" srcOrd="0" destOrd="0" presId="urn:microsoft.com/office/officeart/2005/8/layout/hList7#1"/>
    <dgm:cxn modelId="{EEC1E88D-B8E6-44D8-9CF9-2F296E7A2222}" type="presParOf" srcId="{F6E8A26D-5D54-4D12-985C-DE41F8450E91}" destId="{F7297FE9-8B3D-4D82-9F65-7FFE4DFB19A6}" srcOrd="1" destOrd="0" presId="urn:microsoft.com/office/officeart/2005/8/layout/hList7#1"/>
    <dgm:cxn modelId="{6E59DB30-2830-4141-B156-ACC6D304DDFE}" type="presParOf" srcId="{F6E8A26D-5D54-4D12-985C-DE41F8450E91}" destId="{CF31EC12-FC2E-4B24-A3DB-125F2EE9570B}" srcOrd="2" destOrd="0" presId="urn:microsoft.com/office/officeart/2005/8/layout/hList7#1"/>
    <dgm:cxn modelId="{498442EC-6BCB-4C6C-8DE2-2B80B29D7FAC}" type="presParOf" srcId="{F6E8A26D-5D54-4D12-985C-DE41F8450E91}" destId="{8C7E5FC4-5365-4C97-8D6B-FB9843B48D8A}" srcOrd="3" destOrd="0" presId="urn:microsoft.com/office/officeart/2005/8/layout/hList7#1"/>
    <dgm:cxn modelId="{343F99A0-5935-4D95-9489-7F178EEC930E}" type="presParOf" srcId="{FB59DAA8-A2B5-4D04-83A3-52563E143E32}" destId="{BD1CCFFA-FB1B-4269-8FBC-7F313687FC05}" srcOrd="1" destOrd="0" presId="urn:microsoft.com/office/officeart/2005/8/layout/hList7#1"/>
    <dgm:cxn modelId="{94712677-61D4-4E88-893D-E085D720F5BB}" type="presParOf" srcId="{FB59DAA8-A2B5-4D04-83A3-52563E143E32}" destId="{0A762055-CEBC-4DFE-867F-B59C684C29B3}" srcOrd="2" destOrd="0" presId="urn:microsoft.com/office/officeart/2005/8/layout/hList7#1"/>
    <dgm:cxn modelId="{304048B9-5B43-421E-99E4-D367988FD16A}" type="presParOf" srcId="{0A762055-CEBC-4DFE-867F-B59C684C29B3}" destId="{7FA643F5-A11B-4165-B8A1-849CFFB2F5C9}" srcOrd="0" destOrd="0" presId="urn:microsoft.com/office/officeart/2005/8/layout/hList7#1"/>
    <dgm:cxn modelId="{2D3C2D27-A3C9-4114-9597-99F87A96E625}" type="presParOf" srcId="{0A762055-CEBC-4DFE-867F-B59C684C29B3}" destId="{7BBC4E95-A765-421F-B177-3794311E8D61}" srcOrd="1" destOrd="0" presId="urn:microsoft.com/office/officeart/2005/8/layout/hList7#1"/>
    <dgm:cxn modelId="{0FF3123F-2315-4843-B48A-5BC2866EF2E9}" type="presParOf" srcId="{0A762055-CEBC-4DFE-867F-B59C684C29B3}" destId="{38868ABD-6D8C-4628-B5DE-62C674A534DC}" srcOrd="2" destOrd="0" presId="urn:microsoft.com/office/officeart/2005/8/layout/hList7#1"/>
    <dgm:cxn modelId="{42647C77-8C6D-44B0-BC85-A0577359AD3E}" type="presParOf" srcId="{0A762055-CEBC-4DFE-867F-B59C684C29B3}" destId="{45671AB7-2953-4EBB-AF5C-140C1AC9B687}" srcOrd="3" destOrd="0" presId="urn:microsoft.com/office/officeart/2005/8/layout/hList7#1"/>
    <dgm:cxn modelId="{5BD12C1A-24FD-4E72-A222-24E678240600}" type="presParOf" srcId="{FB59DAA8-A2B5-4D04-83A3-52563E143E32}" destId="{B5E39377-FC21-4831-8A59-AA0BABC88993}" srcOrd="3" destOrd="0" presId="urn:microsoft.com/office/officeart/2005/8/layout/hList7#1"/>
    <dgm:cxn modelId="{1C0E54E8-D835-4E4F-9868-5DC086ECE121}" type="presParOf" srcId="{FB59DAA8-A2B5-4D04-83A3-52563E143E32}" destId="{6F029E5D-4ADE-452D-BD0A-04FEEF445C6F}" srcOrd="4" destOrd="0" presId="urn:microsoft.com/office/officeart/2005/8/layout/hList7#1"/>
    <dgm:cxn modelId="{4D6805EB-55C3-47BD-A2CB-139BA91F2A44}" type="presParOf" srcId="{6F029E5D-4ADE-452D-BD0A-04FEEF445C6F}" destId="{78387E21-121F-4558-AFC6-BD62A054B069}" srcOrd="0" destOrd="0" presId="urn:microsoft.com/office/officeart/2005/8/layout/hList7#1"/>
    <dgm:cxn modelId="{D4AD6DFC-59A1-4EF7-9F49-46CD1F1E7E2C}" type="presParOf" srcId="{6F029E5D-4ADE-452D-BD0A-04FEEF445C6F}" destId="{BB53014D-9FD7-4FD5-8CFF-7627D8C5E3CF}" srcOrd="1" destOrd="0" presId="urn:microsoft.com/office/officeart/2005/8/layout/hList7#1"/>
    <dgm:cxn modelId="{D33A0BA0-1554-45A2-A5BF-DFD1E8E80E89}" type="presParOf" srcId="{6F029E5D-4ADE-452D-BD0A-04FEEF445C6F}" destId="{0974A6A9-8CD8-4C55-9627-F062E5A8C1A0}" srcOrd="2" destOrd="0" presId="urn:microsoft.com/office/officeart/2005/8/layout/hList7#1"/>
    <dgm:cxn modelId="{5CB7871E-C5CC-4056-8B05-081FEEFA0E3F}" type="presParOf" srcId="{6F029E5D-4ADE-452D-BD0A-04FEEF445C6F}" destId="{FFCBD8AB-D595-4B89-B922-39FC819E06E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C8024-32E8-440B-8081-8B343C44EE85}">
      <dsp:nvSpPr>
        <dsp:cNvPr id="0" name=""/>
        <dsp:cNvSpPr/>
      </dsp:nvSpPr>
      <dsp:spPr>
        <a:xfrm>
          <a:off x="3657599" y="0"/>
          <a:ext cx="5486400" cy="26266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Универсальные торговые фирмы или торговые дома</a:t>
          </a:r>
          <a:endParaRPr lang="ru-RU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smtClean="0"/>
            <a:t>Специализированные международные торговые компании</a:t>
          </a:r>
          <a:endParaRPr lang="ru-RU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smtClean="0"/>
            <a:t>Международные торговые компании</a:t>
          </a:r>
          <a:endParaRPr lang="ru-RU" sz="1900" b="1" kern="1200" dirty="0"/>
        </a:p>
      </dsp:txBody>
      <dsp:txXfrm>
        <a:off x="3657599" y="328326"/>
        <a:ext cx="4501421" cy="1969959"/>
      </dsp:txXfrm>
    </dsp:sp>
    <dsp:sp modelId="{6991A989-99EC-4C0D-98B8-D96D82708880}">
      <dsp:nvSpPr>
        <dsp:cNvPr id="0" name=""/>
        <dsp:cNvSpPr/>
      </dsp:nvSpPr>
      <dsp:spPr>
        <a:xfrm>
          <a:off x="0" y="673"/>
          <a:ext cx="3657600" cy="26266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1. Организации- посредники </a:t>
          </a:r>
          <a:endParaRPr lang="ru-RU" sz="2400" b="1" kern="1200" dirty="0"/>
        </a:p>
      </dsp:txBody>
      <dsp:txXfrm>
        <a:off x="128221" y="128894"/>
        <a:ext cx="3401158" cy="2370169"/>
      </dsp:txXfrm>
    </dsp:sp>
    <dsp:sp modelId="{1A542399-B155-4A3C-9BFF-C8447A187D62}">
      <dsp:nvSpPr>
        <dsp:cNvPr id="0" name=""/>
        <dsp:cNvSpPr/>
      </dsp:nvSpPr>
      <dsp:spPr>
        <a:xfrm>
          <a:off x="3672915" y="2890620"/>
          <a:ext cx="5470326" cy="26266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1 группа – дилеры</a:t>
          </a:r>
          <a:r>
            <a:rPr lang="ru-RU" sz="1900" kern="1200" dirty="0" smtClean="0"/>
            <a:t>: дистрибьютор, джоббер, организатор.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2 группа – агенты и брокеры</a:t>
          </a:r>
          <a:r>
            <a:rPr lang="ru-RU" sz="1900" kern="1200" dirty="0" smtClean="0"/>
            <a:t>: агенты по сбыту товаров, агенты по закупке товара, брокер, комиссионер, консигнатор, коммивояжёр. </a:t>
          </a:r>
          <a:endParaRPr lang="ru-RU" sz="1900" kern="1200" dirty="0"/>
        </a:p>
      </dsp:txBody>
      <dsp:txXfrm>
        <a:off x="3672915" y="3218946"/>
        <a:ext cx="4485347" cy="1969959"/>
      </dsp:txXfrm>
    </dsp:sp>
    <dsp:sp modelId="{45BA524B-4BCF-4A78-9668-B7425332484F}">
      <dsp:nvSpPr>
        <dsp:cNvPr id="0" name=""/>
        <dsp:cNvSpPr/>
      </dsp:nvSpPr>
      <dsp:spPr>
        <a:xfrm>
          <a:off x="0" y="2843797"/>
          <a:ext cx="3672157" cy="26266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2.Специализированные посредники</a:t>
          </a:r>
          <a:endParaRPr lang="ru-RU" sz="2400" b="1" kern="1200" dirty="0"/>
        </a:p>
      </dsp:txBody>
      <dsp:txXfrm>
        <a:off x="128221" y="2972018"/>
        <a:ext cx="3415715" cy="2370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01F8F-776A-4036-88FE-9A29DF34CB32}">
      <dsp:nvSpPr>
        <dsp:cNvPr id="0" name=""/>
        <dsp:cNvSpPr/>
      </dsp:nvSpPr>
      <dsp:spPr>
        <a:xfrm rot="10800000">
          <a:off x="-1" y="34158"/>
          <a:ext cx="9036499" cy="192639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483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Универсальные торговые фирмы или торговые дома   </a:t>
          </a:r>
          <a:r>
            <a:rPr lang="ru-RU" sz="2400" b="0" kern="1200" dirty="0" smtClean="0"/>
            <a:t>аккумулируют товары значительного числа фирм-производителей различных хозяйственных сфер и поставляют их оптовикам и розничным торговцам локальных рынков или конечным потребителям. </a:t>
          </a:r>
          <a:endParaRPr lang="ru-RU" sz="2400" b="0" kern="1200" dirty="0"/>
        </a:p>
      </dsp:txBody>
      <dsp:txXfrm rot="10800000">
        <a:off x="481598" y="34158"/>
        <a:ext cx="8554900" cy="1926397"/>
      </dsp:txXfrm>
    </dsp:sp>
    <dsp:sp modelId="{E2BC223B-B08D-40D5-B1AC-DCDA1AE6FE9B}">
      <dsp:nvSpPr>
        <dsp:cNvPr id="0" name=""/>
        <dsp:cNvSpPr/>
      </dsp:nvSpPr>
      <dsp:spPr>
        <a:xfrm>
          <a:off x="0" y="178760"/>
          <a:ext cx="1210417" cy="178143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F3854E-78B0-4A1A-8CB3-65582A8FB203}">
      <dsp:nvSpPr>
        <dsp:cNvPr id="0" name=""/>
        <dsp:cNvSpPr/>
      </dsp:nvSpPr>
      <dsp:spPr>
        <a:xfrm rot="10800000">
          <a:off x="-1" y="2397744"/>
          <a:ext cx="9036499" cy="188407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483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Специализированные международные торговые компании</a:t>
          </a:r>
          <a:r>
            <a:rPr lang="ru-RU" sz="2400" kern="1200" dirty="0" smtClean="0"/>
            <a:t> имеют дело с одним видом (или продуктовой линией) товаров и обеспечивают их высокоэффективную продажу (например, все виды продукции черной металлургии или химической промышленности)</a:t>
          </a:r>
          <a:endParaRPr lang="ru-RU" sz="2400" kern="1200" dirty="0"/>
        </a:p>
      </dsp:txBody>
      <dsp:txXfrm rot="10800000">
        <a:off x="471017" y="2397744"/>
        <a:ext cx="8565481" cy="1884074"/>
      </dsp:txXfrm>
    </dsp:sp>
    <dsp:sp modelId="{A15DA330-3E4E-4DC2-8EC9-BFB050F17FD4}">
      <dsp:nvSpPr>
        <dsp:cNvPr id="0" name=""/>
        <dsp:cNvSpPr/>
      </dsp:nvSpPr>
      <dsp:spPr>
        <a:xfrm>
          <a:off x="0" y="2470438"/>
          <a:ext cx="1286239" cy="18235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1DCA83-A3BB-46EF-B12D-69A00D875883}">
      <dsp:nvSpPr>
        <dsp:cNvPr id="0" name=""/>
        <dsp:cNvSpPr/>
      </dsp:nvSpPr>
      <dsp:spPr>
        <a:xfrm rot="10800000">
          <a:off x="-1" y="4423989"/>
          <a:ext cx="9036499" cy="192085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483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    Международные торговые компании </a:t>
          </a:r>
          <a:r>
            <a:rPr lang="ru-RU" sz="2400" kern="1200" dirty="0" smtClean="0"/>
            <a:t>представляют собой компании, подчиненные фирме-производителю, через которые последняя сбывает свою продукцию.</a:t>
          </a:r>
          <a:endParaRPr lang="ru-RU" sz="2400" kern="1200" dirty="0"/>
        </a:p>
      </dsp:txBody>
      <dsp:txXfrm rot="10800000">
        <a:off x="480211" y="4423989"/>
        <a:ext cx="8556287" cy="1920850"/>
      </dsp:txXfrm>
    </dsp:sp>
    <dsp:sp modelId="{6030DDDC-5A84-4CFF-AE42-CF916AFB8A2D}">
      <dsp:nvSpPr>
        <dsp:cNvPr id="0" name=""/>
        <dsp:cNvSpPr/>
      </dsp:nvSpPr>
      <dsp:spPr>
        <a:xfrm>
          <a:off x="0" y="4471409"/>
          <a:ext cx="1271837" cy="181211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E04E2-94B4-4D08-BCE4-2149FBC2F588}">
      <dsp:nvSpPr>
        <dsp:cNvPr id="0" name=""/>
        <dsp:cNvSpPr/>
      </dsp:nvSpPr>
      <dsp:spPr>
        <a:xfrm>
          <a:off x="-6269323" y="-951757"/>
          <a:ext cx="7309112" cy="7309112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CE7C4-DF1B-4B7E-84A0-04AFEE4C2D94}">
      <dsp:nvSpPr>
        <dsp:cNvPr id="0" name=""/>
        <dsp:cNvSpPr/>
      </dsp:nvSpPr>
      <dsp:spPr>
        <a:xfrm>
          <a:off x="360671" y="347692"/>
          <a:ext cx="8731903" cy="14520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20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FF00"/>
              </a:solidFill>
            </a:rPr>
            <a:t>Дистрибьютор –</a:t>
          </a:r>
          <a:r>
            <a:rPr lang="ru-RU" sz="2200" kern="1200" dirty="0" smtClean="0"/>
            <a:t> </a:t>
          </a:r>
          <a:r>
            <a:rPr lang="ru-RU" sz="2000" kern="1200" dirty="0" smtClean="0"/>
            <a:t>это крупная оптовая фирма, осуществляющая оптовые закупки у фирм-производителей и предоставляющая полный комплекс маркетинговых услуг при сбыте, а также услуги по установке и наладке оборудования, обучению, консультированию пользователей.</a:t>
          </a:r>
          <a:endParaRPr lang="ru-RU" sz="2000" kern="1200" dirty="0"/>
        </a:p>
      </dsp:txBody>
      <dsp:txXfrm>
        <a:off x="360671" y="347692"/>
        <a:ext cx="8731903" cy="1452038"/>
      </dsp:txXfrm>
    </dsp:sp>
    <dsp:sp modelId="{3CC09866-5BAE-4BC8-9E59-CDD35C157674}">
      <dsp:nvSpPr>
        <dsp:cNvPr id="0" name=""/>
        <dsp:cNvSpPr/>
      </dsp:nvSpPr>
      <dsp:spPr>
        <a:xfrm>
          <a:off x="0" y="237324"/>
          <a:ext cx="1149552" cy="1357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265274-A4EF-4F05-88EC-E0D587F6827D}">
      <dsp:nvSpPr>
        <dsp:cNvPr id="0" name=""/>
        <dsp:cNvSpPr/>
      </dsp:nvSpPr>
      <dsp:spPr>
        <a:xfrm>
          <a:off x="1008894" y="2003876"/>
          <a:ext cx="7813051" cy="12663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20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FF00"/>
              </a:solidFill>
            </a:rPr>
            <a:t>Джоббер </a:t>
          </a:r>
          <a:r>
            <a:rPr lang="ru-RU" sz="2200" kern="1200" dirty="0" smtClean="0"/>
            <a:t>– </a:t>
          </a:r>
          <a:r>
            <a:rPr lang="ru-RU" sz="2000" kern="1200" dirty="0" smtClean="0"/>
            <a:t>это оптовый продавец, занимающийся поставкой промышленных товаров в крупные продовольственные магазины, или же это биржевик, заключающий сделки за свой счет.</a:t>
          </a:r>
          <a:endParaRPr lang="ru-RU" sz="2000" kern="1200" dirty="0"/>
        </a:p>
      </dsp:txBody>
      <dsp:txXfrm>
        <a:off x="1008894" y="2003876"/>
        <a:ext cx="7813051" cy="1266365"/>
      </dsp:txXfrm>
    </dsp:sp>
    <dsp:sp modelId="{9B047F99-B848-4314-8FB7-514B00112D0F}">
      <dsp:nvSpPr>
        <dsp:cNvPr id="0" name=""/>
        <dsp:cNvSpPr/>
      </dsp:nvSpPr>
      <dsp:spPr>
        <a:xfrm>
          <a:off x="0" y="1797745"/>
          <a:ext cx="1357573" cy="1357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957B50-C634-4E8E-9107-24D653BA28AB}">
      <dsp:nvSpPr>
        <dsp:cNvPr id="0" name=""/>
        <dsp:cNvSpPr/>
      </dsp:nvSpPr>
      <dsp:spPr>
        <a:xfrm>
          <a:off x="828662" y="3442392"/>
          <a:ext cx="8207833" cy="19878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205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FF00"/>
              </a:solidFill>
            </a:rPr>
            <a:t>Организатор </a:t>
          </a:r>
          <a:r>
            <a:rPr lang="ru-RU" sz="2200" kern="1200" dirty="0" smtClean="0"/>
            <a:t>– </a:t>
          </a:r>
          <a:r>
            <a:rPr lang="ru-RU" sz="2000" kern="1200" dirty="0" smtClean="0"/>
            <a:t>это оптовый посредник, который во время транспортировок товара принимает риск на себя и приобретает на него право собственности на этот период. В основном организаторы работают на рынках леса, угля, строй материалов, зерна.</a:t>
          </a:r>
          <a:endParaRPr lang="ru-RU" sz="2000" kern="1200" dirty="0"/>
        </a:p>
      </dsp:txBody>
      <dsp:txXfrm>
        <a:off x="828662" y="3442392"/>
        <a:ext cx="8207833" cy="1987899"/>
      </dsp:txXfrm>
    </dsp:sp>
    <dsp:sp modelId="{D61D9360-AF0C-40F6-9ED1-8C6CF5A7EFE8}">
      <dsp:nvSpPr>
        <dsp:cNvPr id="0" name=""/>
        <dsp:cNvSpPr/>
      </dsp:nvSpPr>
      <dsp:spPr>
        <a:xfrm>
          <a:off x="-56079" y="3653099"/>
          <a:ext cx="1357573" cy="13575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E77D3-348A-4942-B560-57A4A3361A1A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50722-724F-46EF-9CB6-AA4C2D1FD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95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1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13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37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50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30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1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44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52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4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"/>
            <a:ext cx="7315200" cy="1219200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1295400"/>
            <a:ext cx="6324600" cy="762000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3600" b="0" kern="1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274638"/>
            <a:ext cx="1371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086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4FBA-9AA8-4D2D-ACCF-8D91B1E50766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F2DB-5954-4B07-AA42-382F92989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icrosoft_2007__TXT_04 cop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icrosoft_2007__TXT_0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12"/>
          <p:cNvSpPr/>
          <p:nvPr userDrawn="1"/>
        </p:nvSpPr>
        <p:spPr>
          <a:xfrm>
            <a:off x="0" y="1219200"/>
            <a:ext cx="9144000" cy="5513832"/>
          </a:xfrm>
          <a:custGeom>
            <a:avLst/>
            <a:gdLst>
              <a:gd name="connsiteX0" fmla="*/ 0 w 9144000"/>
              <a:gd name="connsiteY0" fmla="*/ 0 h 5285232"/>
              <a:gd name="connsiteX1" fmla="*/ 9144000 w 9144000"/>
              <a:gd name="connsiteY1" fmla="*/ 0 h 5285232"/>
              <a:gd name="connsiteX2" fmla="*/ 9144000 w 9144000"/>
              <a:gd name="connsiteY2" fmla="*/ 5285232 h 5285232"/>
              <a:gd name="connsiteX3" fmla="*/ 0 w 9144000"/>
              <a:gd name="connsiteY3" fmla="*/ 5285232 h 5285232"/>
              <a:gd name="connsiteX4" fmla="*/ 0 w 9144000"/>
              <a:gd name="connsiteY4" fmla="*/ 0 h 5285232"/>
              <a:gd name="connsiteX0" fmla="*/ 0 w 9144000"/>
              <a:gd name="connsiteY0" fmla="*/ 19050 h 5304282"/>
              <a:gd name="connsiteX1" fmla="*/ 4114800 w 9144000"/>
              <a:gd name="connsiteY1" fmla="*/ 0 h 5304282"/>
              <a:gd name="connsiteX2" fmla="*/ 9144000 w 9144000"/>
              <a:gd name="connsiteY2" fmla="*/ 19050 h 5304282"/>
              <a:gd name="connsiteX3" fmla="*/ 9144000 w 9144000"/>
              <a:gd name="connsiteY3" fmla="*/ 5304282 h 5304282"/>
              <a:gd name="connsiteX4" fmla="*/ 0 w 9144000"/>
              <a:gd name="connsiteY4" fmla="*/ 5304282 h 5304282"/>
              <a:gd name="connsiteX5" fmla="*/ 0 w 9144000"/>
              <a:gd name="connsiteY5" fmla="*/ 19050 h 5304282"/>
              <a:gd name="connsiteX0" fmla="*/ 0 w 9144000"/>
              <a:gd name="connsiteY0" fmla="*/ 2286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2286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  <a:gd name="connsiteX0" fmla="*/ 0 w 9144000"/>
              <a:gd name="connsiteY0" fmla="*/ 76200 h 5513832"/>
              <a:gd name="connsiteX1" fmla="*/ 4114800 w 9144000"/>
              <a:gd name="connsiteY1" fmla="*/ 209550 h 5513832"/>
              <a:gd name="connsiteX2" fmla="*/ 9144000 w 9144000"/>
              <a:gd name="connsiteY2" fmla="*/ 0 h 5513832"/>
              <a:gd name="connsiteX3" fmla="*/ 9144000 w 9144000"/>
              <a:gd name="connsiteY3" fmla="*/ 5513832 h 5513832"/>
              <a:gd name="connsiteX4" fmla="*/ 0 w 9144000"/>
              <a:gd name="connsiteY4" fmla="*/ 5513832 h 5513832"/>
              <a:gd name="connsiteX5" fmla="*/ 0 w 9144000"/>
              <a:gd name="connsiteY5" fmla="*/ 76200 h 551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513832">
                <a:moveTo>
                  <a:pt x="0" y="76200"/>
                </a:moveTo>
                <a:cubicBezTo>
                  <a:pt x="0" y="34925"/>
                  <a:pt x="1490663" y="227013"/>
                  <a:pt x="4114800" y="209550"/>
                </a:cubicBezTo>
                <a:cubicBezTo>
                  <a:pt x="7791451" y="168275"/>
                  <a:pt x="7467600" y="69850"/>
                  <a:pt x="9144000" y="0"/>
                </a:cubicBezTo>
                <a:lnTo>
                  <a:pt x="9144000" y="5513832"/>
                </a:lnTo>
                <a:lnTo>
                  <a:pt x="0" y="5513832"/>
                </a:lnTo>
                <a:lnTo>
                  <a:pt x="0" y="76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2C5A08-E9E8-4D04-80E3-2F369B8ACA2D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crosoft_2007__TXT_04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0"/>
            <a:ext cx="715267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Microsoft_2007__TXT_04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D2C5A08-E9E8-4D04-80E3-2F369B8ACA2D}" type="datetimeFigureOut">
              <a:rPr lang="en-US" smtClean="0"/>
              <a:pPr/>
              <a:t>6/1/2014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64" r:id="rId4"/>
    <p:sldLayoutId id="2147483853" r:id="rId5"/>
    <p:sldLayoutId id="214748386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cap="none" spc="0" smtClean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28800" y="0"/>
            <a:ext cx="7315200" cy="602128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Дисциплина «Экономика и управление ВЭД»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Лектор: </a:t>
            </a:r>
            <a:r>
              <a:rPr lang="ru-RU" sz="3200" dirty="0" err="1" smtClean="0"/>
              <a:t>Арашкевич</a:t>
            </a:r>
            <a:r>
              <a:rPr lang="ru-RU" sz="3200" dirty="0" smtClean="0"/>
              <a:t> О.В., </a:t>
            </a:r>
            <a:br>
              <a:rPr lang="ru-RU" sz="3200" dirty="0" smtClean="0"/>
            </a:br>
            <a:r>
              <a:rPr lang="ru-RU" sz="3200" dirty="0"/>
              <a:t>	 </a:t>
            </a:r>
            <a:r>
              <a:rPr lang="ru-RU" sz="3200" dirty="0" smtClean="0"/>
              <a:t>     старший преподаватель 	      кафедры экономики и 	      	      управления, к.э.н.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8039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79208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Известные дистрибьюторы на рынке Республики Беларусь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340768"/>
            <a:ext cx="7596336" cy="55172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200" dirty="0" smtClean="0"/>
              <a:t>1 . ООО </a:t>
            </a:r>
            <a:r>
              <a:rPr lang="ru-RU" sz="2200" dirty="0"/>
              <a:t>«</a:t>
            </a:r>
            <a:r>
              <a:rPr lang="ru-RU" sz="2200" dirty="0" err="1"/>
              <a:t>Паритетсервис</a:t>
            </a:r>
            <a:r>
              <a:rPr lang="ru-RU" sz="2200" dirty="0"/>
              <a:t>» официальный дистрибьютор </a:t>
            </a:r>
            <a:r>
              <a:rPr lang="ru-RU" sz="2200" dirty="0" err="1"/>
              <a:t>Honda</a:t>
            </a:r>
            <a:r>
              <a:rPr lang="ru-RU" sz="2200" dirty="0"/>
              <a:t> в Республике </a:t>
            </a:r>
            <a:r>
              <a:rPr lang="ru-RU" sz="2200" dirty="0" smtClean="0"/>
              <a:t>Беларусь, </a:t>
            </a:r>
            <a:r>
              <a:rPr lang="ru-RU" sz="2200" dirty="0"/>
              <a:t>предлагает своим клиентам полный комплекс услуг по продаже и обслуживанию автомобилей марки </a:t>
            </a:r>
            <a:r>
              <a:rPr lang="ru-RU" sz="2200" dirty="0" err="1"/>
              <a:t>Honda</a:t>
            </a:r>
            <a:r>
              <a:rPr lang="ru-RU" sz="2200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>
                <a:solidFill>
                  <a:srgbClr val="FFC000"/>
                </a:solidFill>
              </a:rPr>
              <a:t>продажа новых автомобилей марки </a:t>
            </a:r>
            <a:r>
              <a:rPr lang="ru-RU" sz="1800" b="1" dirty="0" err="1">
                <a:solidFill>
                  <a:srgbClr val="FFC000"/>
                </a:solidFill>
              </a:rPr>
              <a:t>Honda</a:t>
            </a:r>
            <a:r>
              <a:rPr lang="ru-RU" sz="1800" b="1" dirty="0">
                <a:solidFill>
                  <a:srgbClr val="FFC000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>
                <a:solidFill>
                  <a:srgbClr val="FFC000"/>
                </a:solidFill>
              </a:rPr>
              <a:t>сервисное гарантийное техническое обслуживание;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>
                <a:solidFill>
                  <a:srgbClr val="FFC000"/>
                </a:solidFill>
              </a:rPr>
              <a:t>послегарантийное техническое обслуживание</a:t>
            </a:r>
            <a:r>
              <a:rPr lang="ru-RU" sz="1800" dirty="0" smtClean="0">
                <a:solidFill>
                  <a:srgbClr val="FFC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200" dirty="0" smtClean="0"/>
              <a:t>2. СООО «</a:t>
            </a:r>
            <a:r>
              <a:rPr lang="ru-RU" sz="2200" dirty="0" err="1" smtClean="0"/>
              <a:t>Петрокан</a:t>
            </a:r>
            <a:r>
              <a:rPr lang="ru-RU" sz="2200" dirty="0" smtClean="0"/>
              <a:t>» </a:t>
            </a:r>
            <a:r>
              <a:rPr lang="ru-RU" sz="2200" dirty="0"/>
              <a:t>- поставщик высококачественных смазочных материалов </a:t>
            </a:r>
            <a:r>
              <a:rPr lang="ru-RU" sz="2200" dirty="0" err="1"/>
              <a:t>Petro-Canada</a:t>
            </a:r>
            <a:r>
              <a:rPr lang="ru-RU" sz="2200" dirty="0"/>
              <a:t> на территорию Республики Беларусь. </a:t>
            </a:r>
            <a:endParaRPr lang="ru-RU" sz="22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sz="2200" dirty="0" smtClean="0"/>
              <a:t>3. СЗАО «АСБИС» ведущий дистрибьютор на рынке IT-продуктов в Беларуси с высоким уровнем обслуживания клиентов и исключительным качеством поставляемых продуктов: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 smtClean="0">
                <a:solidFill>
                  <a:srgbClr val="FFC000"/>
                </a:solidFill>
              </a:rPr>
              <a:t>мобильных </a:t>
            </a:r>
            <a:r>
              <a:rPr lang="ru-RU" sz="1800" b="1" dirty="0">
                <a:solidFill>
                  <a:srgbClr val="FFC000"/>
                </a:solidFill>
              </a:rPr>
              <a:t>устройств,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>
                <a:solidFill>
                  <a:srgbClr val="FFC000"/>
                </a:solidFill>
              </a:rPr>
              <a:t>систем хранения и обработки данных,  </a:t>
            </a:r>
          </a:p>
          <a:p>
            <a:pPr>
              <a:buFont typeface="Wingdings" pitchFamily="2" charset="2"/>
              <a:buChar char="ü"/>
            </a:pPr>
            <a:r>
              <a:rPr lang="ru-RU" sz="1800" b="1" dirty="0">
                <a:solidFill>
                  <a:srgbClr val="FFC000"/>
                </a:solidFill>
              </a:rPr>
              <a:t>программного обеспечения.  </a:t>
            </a:r>
          </a:p>
          <a:p>
            <a:pPr marL="0" indent="0">
              <a:buNone/>
            </a:pPr>
            <a:r>
              <a:rPr lang="ru-RU" sz="2100" dirty="0" smtClean="0"/>
              <a:t>4. </a:t>
            </a:r>
            <a:r>
              <a:rPr lang="ru-RU" sz="2100" dirty="0"/>
              <a:t>ООО ЮНИЛЭНД — официальный дистрибьютор компании RICOH в Республике </a:t>
            </a:r>
            <a:r>
              <a:rPr lang="ru-RU" sz="2100" dirty="0" smtClean="0"/>
              <a:t>Беларусь. Со </a:t>
            </a:r>
            <a:r>
              <a:rPr lang="ru-RU" sz="2100" dirty="0"/>
              <a:t>дня своего основания корпорация </a:t>
            </a:r>
            <a:r>
              <a:rPr lang="ru-RU" sz="2100" dirty="0" err="1"/>
              <a:t>Ricoh</a:t>
            </a:r>
            <a:r>
              <a:rPr lang="ru-RU" sz="2100" dirty="0"/>
              <a:t> </a:t>
            </a:r>
            <a:r>
              <a:rPr lang="ru-RU" sz="2100" dirty="0" err="1"/>
              <a:t>Group</a:t>
            </a:r>
            <a:r>
              <a:rPr lang="ru-RU" sz="2100" dirty="0"/>
              <a:t> создает </a:t>
            </a:r>
            <a:r>
              <a:rPr lang="ru-RU" sz="2100" dirty="0" err="1" smtClean="0"/>
              <a:t>экологичное</a:t>
            </a:r>
            <a:r>
              <a:rPr lang="ru-RU" sz="2100" dirty="0" smtClean="0"/>
              <a:t> </a:t>
            </a:r>
            <a:r>
              <a:rPr lang="ru-RU" sz="2100" dirty="0"/>
              <a:t>печатное оборудование и инновационные решения, наряду с консультациями экспертов. </a:t>
            </a:r>
          </a:p>
        </p:txBody>
      </p:sp>
    </p:spTree>
    <p:extLst>
      <p:ext uri="{BB962C8B-B14F-4D97-AF65-F5344CB8AC3E}">
        <p14:creationId xmlns:p14="http://schemas.microsoft.com/office/powerpoint/2010/main" val="34754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группа -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– агенты и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брокеры: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172105"/>
              </p:ext>
            </p:extLst>
          </p:nvPr>
        </p:nvGraphicFramePr>
        <p:xfrm>
          <a:off x="-34770" y="980728"/>
          <a:ext cx="9178770" cy="5865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06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336348"/>
              </p:ext>
            </p:extLst>
          </p:nvPr>
        </p:nvGraphicFramePr>
        <p:xfrm>
          <a:off x="107504" y="188640"/>
          <a:ext cx="9036496" cy="6470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1420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Основная цель </a:t>
            </a:r>
            <a:r>
              <a:rPr lang="ru-RU" sz="2800" dirty="0"/>
              <a:t>использования посредников – повышение экономической целесообразности и эффективности внешнеторговых операций.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752" y="2132856"/>
            <a:ext cx="8147248" cy="472514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b="1" dirty="0" smtClean="0">
                <a:solidFill>
                  <a:srgbClr val="FFC000"/>
                </a:solidFill>
              </a:rPr>
              <a:t>Привлечение посредников:</a:t>
            </a:r>
          </a:p>
          <a:p>
            <a:pPr marL="0" indent="0" algn="ctr">
              <a:buNone/>
            </a:pPr>
            <a:endParaRPr lang="ru-RU" sz="8000" b="1" dirty="0" smtClean="0">
              <a:solidFill>
                <a:srgbClr val="FFC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6300" dirty="0" smtClean="0"/>
              <a:t>Повышает </a:t>
            </a:r>
            <a:r>
              <a:rPr lang="ru-RU" sz="6300" dirty="0"/>
              <a:t>оперативность сбыта </a:t>
            </a:r>
            <a:r>
              <a:rPr lang="ru-RU" sz="6300" dirty="0" smtClean="0"/>
              <a:t>товаров</a:t>
            </a:r>
            <a:r>
              <a:rPr lang="ru-RU" sz="6300" dirty="0"/>
              <a:t>.</a:t>
            </a:r>
            <a:endParaRPr lang="ru-RU" sz="6300" dirty="0" smtClean="0"/>
          </a:p>
          <a:p>
            <a:pPr marL="514350" indent="-514350">
              <a:buFont typeface="+mj-lt"/>
              <a:buAutoNum type="arabicPeriod"/>
            </a:pPr>
            <a:endParaRPr lang="ru-RU" sz="6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6300" dirty="0" smtClean="0"/>
              <a:t>Способствует </a:t>
            </a:r>
            <a:r>
              <a:rPr lang="ru-RU" sz="6300" dirty="0"/>
              <a:t>увеличению прибыли продавца за счет ускоренного оборота его </a:t>
            </a:r>
            <a:r>
              <a:rPr lang="ru-RU" sz="6300" dirty="0" smtClean="0"/>
              <a:t>капитала</a:t>
            </a:r>
            <a:r>
              <a:rPr lang="ru-RU" sz="6300" dirty="0"/>
              <a:t>.</a:t>
            </a:r>
            <a:endParaRPr lang="ru-RU" sz="6300" dirty="0" smtClean="0"/>
          </a:p>
          <a:p>
            <a:pPr marL="514350" indent="-514350">
              <a:buFont typeface="+mj-lt"/>
              <a:buAutoNum type="arabicPeriod"/>
            </a:pPr>
            <a:endParaRPr lang="ru-RU" sz="6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6300" dirty="0" smtClean="0"/>
              <a:t>Создает </a:t>
            </a:r>
            <a:r>
              <a:rPr lang="ru-RU" sz="6300" dirty="0"/>
              <a:t>возможность повысить конкурентоспособность товаров за счет сокращения сроков поставок и промежуточных </a:t>
            </a:r>
            <a:r>
              <a:rPr lang="ru-RU" sz="6300" dirty="0" smtClean="0"/>
              <a:t>складов.</a:t>
            </a:r>
          </a:p>
          <a:p>
            <a:pPr marL="514350" indent="-514350">
              <a:buFont typeface="+mj-lt"/>
              <a:buAutoNum type="arabicPeriod"/>
            </a:pPr>
            <a:endParaRPr lang="ru-RU" sz="6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6300" dirty="0" smtClean="0"/>
              <a:t>Некоторые </a:t>
            </a:r>
            <a:r>
              <a:rPr lang="ru-RU" sz="6300" dirty="0"/>
              <a:t>посредники финансируют операции экспортера (на основе как краткосрочного, так и среднесрочного кредитования), авансируют поставщиков, вкладывая собственный капитал в создание и функционирование сбытовой </a:t>
            </a:r>
            <a:r>
              <a:rPr lang="ru-RU" sz="6300" dirty="0" smtClean="0"/>
              <a:t>сети.</a:t>
            </a:r>
          </a:p>
          <a:p>
            <a:pPr marL="514350" indent="-514350">
              <a:buFont typeface="+mj-lt"/>
              <a:buAutoNum type="arabicPeriod"/>
            </a:pPr>
            <a:endParaRPr lang="ru-RU" sz="6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6300" dirty="0" smtClean="0"/>
              <a:t>Обеспечивает </a:t>
            </a:r>
            <a:r>
              <a:rPr lang="ru-RU" sz="6300" dirty="0"/>
              <a:t>для экспортеров возможность относительно быстрого выхода на новые рынки, более легкого доступа к </a:t>
            </a:r>
            <a:r>
              <a:rPr lang="ru-RU" sz="6300" dirty="0" smtClean="0"/>
              <a:t>покупателям.</a:t>
            </a:r>
          </a:p>
          <a:p>
            <a:pPr marL="514350" indent="-514350">
              <a:buFont typeface="+mj-lt"/>
              <a:buAutoNum type="arabicPeriod"/>
            </a:pPr>
            <a:endParaRPr lang="ru-RU" sz="63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6300" dirty="0" smtClean="0"/>
              <a:t>Дает </a:t>
            </a:r>
            <a:r>
              <a:rPr lang="ru-RU" sz="6300" dirty="0"/>
              <a:t>возможность экспортеру уменьшить или устранить кредитные риски</a:t>
            </a:r>
            <a:r>
              <a:rPr lang="ru-RU" sz="6300" dirty="0" smtClean="0"/>
              <a:t>, </a:t>
            </a:r>
            <a:r>
              <a:rPr lang="ru-RU" sz="6300" dirty="0"/>
              <a:t>оптимизировать затраты на маркетинг, </a:t>
            </a:r>
            <a:r>
              <a:rPr lang="ru-RU" sz="6300" dirty="0" smtClean="0"/>
              <a:t>рекламу.</a:t>
            </a:r>
          </a:p>
        </p:txBody>
      </p:sp>
    </p:spTree>
    <p:extLst>
      <p:ext uri="{BB962C8B-B14F-4D97-AF65-F5344CB8AC3E}">
        <p14:creationId xmlns:p14="http://schemas.microsoft.com/office/powerpoint/2010/main" val="19893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7643192" cy="65527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Привлекать посредников целесообразно -</a:t>
            </a:r>
          </a:p>
          <a:p>
            <a:pPr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Calibri"/>
                <a:cs typeface="Times New Roman"/>
              </a:rPr>
              <a:t>если сумма выплачиваемого посредникам вознаграждения ниже, чем возможные расходы продавцов и покупателей на самостоятельную организацию сбыта или покупку необходимых им товаров и услуг.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7845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9361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Использование посредников необходимо в случае, если: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72816"/>
            <a:ext cx="7740352" cy="50405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000" b="1" dirty="0">
                <a:solidFill>
                  <a:srgbClr val="FFFF00"/>
                </a:solidFill>
              </a:rPr>
              <a:t>целевой рынок сбыта, монополизирован и закрыт для самостоятельного проникновения </a:t>
            </a:r>
            <a:r>
              <a:rPr lang="ru-RU" sz="3000" b="1" dirty="0" smtClean="0">
                <a:solidFill>
                  <a:srgbClr val="FFFF00"/>
                </a:solidFill>
              </a:rPr>
              <a:t>товаропроизводителей; </a:t>
            </a:r>
          </a:p>
          <a:p>
            <a:pPr>
              <a:buFont typeface="Wingdings" pitchFamily="2" charset="2"/>
              <a:buChar char="Ø"/>
            </a:pPr>
            <a:endParaRPr lang="ru-RU" sz="3000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000" b="1" dirty="0" smtClean="0">
                <a:solidFill>
                  <a:srgbClr val="FFFF00"/>
                </a:solidFill>
              </a:rPr>
              <a:t>производители </a:t>
            </a:r>
            <a:r>
              <a:rPr lang="ru-RU" sz="3000" b="1" dirty="0">
                <a:solidFill>
                  <a:srgbClr val="FFFF00"/>
                </a:solidFill>
              </a:rPr>
              <a:t>товаров или услуг не имеют юридических оснований для осуществления внешнеэкономических операций</a:t>
            </a:r>
            <a:r>
              <a:rPr lang="ru-RU" sz="3000" b="1" dirty="0" smtClean="0">
                <a:solidFill>
                  <a:srgbClr val="FFFF00"/>
                </a:solidFill>
              </a:rPr>
              <a:t>;</a:t>
            </a:r>
          </a:p>
          <a:p>
            <a:pPr>
              <a:buFont typeface="Wingdings" pitchFamily="2" charset="2"/>
              <a:buChar char="Ø"/>
            </a:pPr>
            <a:endParaRPr lang="ru-RU" sz="3000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000" b="1" dirty="0" smtClean="0">
                <a:solidFill>
                  <a:srgbClr val="FFFF00"/>
                </a:solidFill>
              </a:rPr>
              <a:t>производитель </a:t>
            </a:r>
            <a:r>
              <a:rPr lang="ru-RU" sz="3000" b="1" dirty="0">
                <a:solidFill>
                  <a:srgbClr val="FFFF00"/>
                </a:solidFill>
              </a:rPr>
              <a:t>не может самостоятельно проводить исследования зарубежного рынка, заниматься поиском партнеров, профессионально разрабатывать условия контракта и т. д., </a:t>
            </a:r>
            <a:endParaRPr lang="ru-RU" sz="30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3000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000" b="1" dirty="0" smtClean="0">
                <a:solidFill>
                  <a:srgbClr val="FFFF00"/>
                </a:solidFill>
              </a:rPr>
              <a:t>использование </a:t>
            </a:r>
            <a:r>
              <a:rPr lang="ru-RU" sz="3000" b="1" dirty="0">
                <a:solidFill>
                  <a:srgbClr val="FFFF00"/>
                </a:solidFill>
              </a:rPr>
              <a:t>посредников – является международным торговым обычаем (например, при торговле на биржах и аукционах).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0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332656"/>
            <a:ext cx="7402510" cy="652534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3900" b="1" dirty="0"/>
              <a:t>Таким образом, анализ международного опыта торгово-посреднической деятельности </a:t>
            </a:r>
            <a:r>
              <a:rPr lang="ru-RU" sz="3900" b="1" dirty="0" smtClean="0"/>
              <a:t>позволяет </a:t>
            </a:r>
            <a:r>
              <a:rPr lang="ru-RU" sz="3900" b="1" dirty="0"/>
              <a:t>сделать вывод о том, что посредники играют важную роль в торговом обороте, а их грамотное использование позволяет экономить средства, время и повышает эффективность внешнеэкономической деятельности. </a:t>
            </a:r>
            <a:endParaRPr lang="ru-RU" sz="3900" b="1" dirty="0" smtClean="0"/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3900" b="1" dirty="0" smtClean="0"/>
              <a:t>Торговое </a:t>
            </a:r>
            <a:r>
              <a:rPr lang="ru-RU" sz="3900" b="1" dirty="0"/>
              <a:t>посредничество во внешней торговле охватывает большой круг функций, которые не в состоянии самостоятельно выполнить предприниматель при выходе на внешний рынок или в случае, если выполнение таких функций лично экономически неэффективно. </a:t>
            </a:r>
          </a:p>
          <a:p>
            <a:pPr algn="just">
              <a:lnSpc>
                <a:spcPct val="170000"/>
              </a:lnSpc>
            </a:pPr>
            <a:endParaRPr lang="ru-RU" dirty="0"/>
          </a:p>
          <a:p>
            <a:pPr algn="just">
              <a:lnSpc>
                <a:spcPct val="17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6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6394722"/>
          </a:xfrm>
        </p:spPr>
        <p:txBody>
          <a:bodyPr/>
          <a:lstStyle/>
          <a:p>
            <a:r>
              <a:rPr lang="ru-RU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2.Виды </a:t>
            </a:r>
            <a:r>
              <a:rPr lang="ru-RU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международных торгово-посреднических операций</a:t>
            </a:r>
            <a:br>
              <a:rPr lang="ru-RU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4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8100392" cy="6381328"/>
          </a:xfrm>
        </p:spPr>
        <p:txBody>
          <a:bodyPr anchor="ctr"/>
          <a:lstStyle/>
          <a:p>
            <a:pPr indent="0">
              <a:spcAft>
                <a:spcPts val="0"/>
              </a:spcAft>
              <a:buNone/>
            </a:pPr>
            <a:r>
              <a:rPr lang="ru-RU" sz="3500" b="1" dirty="0">
                <a:solidFill>
                  <a:srgbClr val="FFC000"/>
                </a:solidFill>
                <a:latin typeface="Times New Roman"/>
              </a:rPr>
              <a:t>Торгово-посреднические операции </a:t>
            </a:r>
            <a:r>
              <a:rPr lang="ru-RU" b="1" dirty="0">
                <a:latin typeface="Times New Roman"/>
              </a:rPr>
              <a:t>– </a:t>
            </a:r>
            <a:endParaRPr lang="ru-RU" b="1" dirty="0" smtClean="0">
              <a:latin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</a:rPr>
              <a:t>это операции, связанные с куплей-продажей товаров, и выполняемые по поручению производителей-экспортеров или покупателей-импортеров независимыми от них торговыми посредниками на основе заключаемых между ними договоров или соглашений, а также отдельных поручений.</a:t>
            </a: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2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Виды международных торгово-посреднических операций</a:t>
            </a:r>
            <a:endParaRPr lang="be-BY" sz="3200" dirty="0"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/>
              <a:t>операции по </a:t>
            </a:r>
            <a:r>
              <a:rPr lang="ru-RU" b="1" dirty="0" smtClean="0"/>
              <a:t>перепродаже;</a:t>
            </a:r>
          </a:p>
          <a:p>
            <a:pPr lvl="0"/>
            <a:endParaRPr lang="be-BY" b="1" dirty="0"/>
          </a:p>
          <a:p>
            <a:pPr lvl="2" algn="r"/>
            <a:r>
              <a:rPr lang="ru-RU" sz="3200" b="1" dirty="0"/>
              <a:t>комиссионные </a:t>
            </a:r>
            <a:r>
              <a:rPr lang="ru-RU" sz="3200" b="1" dirty="0" smtClean="0"/>
              <a:t>операции;</a:t>
            </a:r>
          </a:p>
          <a:p>
            <a:pPr lvl="2" algn="r"/>
            <a:endParaRPr lang="be-BY" sz="3200" b="1" dirty="0"/>
          </a:p>
          <a:p>
            <a:pPr lvl="0" algn="ctr"/>
            <a:r>
              <a:rPr lang="ru-RU" b="1" dirty="0"/>
              <a:t>агентские </a:t>
            </a:r>
            <a:r>
              <a:rPr lang="ru-RU" b="1" dirty="0" smtClean="0"/>
              <a:t>операции;</a:t>
            </a:r>
          </a:p>
          <a:p>
            <a:pPr lvl="0" algn="ctr"/>
            <a:endParaRPr lang="be-BY" b="1" dirty="0"/>
          </a:p>
          <a:p>
            <a:pPr lvl="0"/>
            <a:r>
              <a:rPr lang="ru-RU" b="1" dirty="0"/>
              <a:t>брокерские </a:t>
            </a:r>
            <a:r>
              <a:rPr lang="ru-RU" b="1" dirty="0" smtClean="0"/>
              <a:t>операции.</a:t>
            </a:r>
            <a:endParaRPr lang="be-BY" b="1" dirty="0"/>
          </a:p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6508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692696"/>
            <a:ext cx="7020272" cy="1224136"/>
          </a:xfrm>
        </p:spPr>
        <p:txBody>
          <a:bodyPr>
            <a:normAutofit fontScale="90000"/>
          </a:bodyPr>
          <a:lstStyle/>
          <a:p>
            <a:r>
              <a:rPr lang="ru-RU" sz="4200" dirty="0" smtClean="0">
                <a:effectLst>
                  <a:outerShdw blurRad="41275" dist="20320" dir="1800000" algn="tl" rotWithShape="0">
                    <a:srgbClr val="000000">
                      <a:alpha val="37000"/>
                    </a:srgbClr>
                  </a:outerShdw>
                  <a:reflection blurRad="6350" stA="20000" endPos="45500" dir="5400000" sy="-100000" algn="bl" rotWithShape="0"/>
                </a:effectLst>
              </a:rPr>
              <a:t>Международные торгово-посреднические операции</a:t>
            </a:r>
            <a:r>
              <a:rPr lang="ru-RU" dirty="0" smtClean="0">
                <a:effectLst>
                  <a:outerShdw blurRad="41275" dist="20320" dir="1800000" algn="tl" rotWithShape="0">
                    <a:srgbClr val="000000">
                      <a:alpha val="37000"/>
                    </a:srgbClr>
                  </a:outerShdw>
                  <a:reflection blurRad="6350" stA="200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41275" dist="20320" dir="1800000" algn="tl" rotWithShape="0">
                    <a:srgbClr val="000000">
                      <a:alpha val="37000"/>
                    </a:srgbClr>
                  </a:outerShdw>
                  <a:reflection blurRad="6350" stA="20000" endPos="45500" dir="5400000" sy="-100000" algn="bl" rotWithShape="0"/>
                </a:effectLst>
              </a:rPr>
            </a:br>
            <a:endParaRPr lang="en-US" dirty="0">
              <a:effectLst>
                <a:outerShdw blurRad="41275" dist="20320" dir="1800000" algn="tl" rotWithShape="0">
                  <a:srgbClr val="000000">
                    <a:alpha val="37000"/>
                  </a:srgbClr>
                </a:outerShdw>
                <a:reflection blurRad="6350" stA="200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916832"/>
            <a:ext cx="7488832" cy="4941168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Торговое посредничество: понятие, необходимость и целесообразность использования во внешнеэкономической деятельности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международных торгово-посреднических 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операций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Виды договоров с внешнеторговыми посредниками и 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особенности их 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заключения в Республике Беларусь</a:t>
            </a:r>
          </a:p>
          <a:p>
            <a:pPr marL="514350" indent="-514350" algn="l">
              <a:buFont typeface="+mj-lt"/>
              <a:buAutoNum type="arabicPeriod"/>
            </a:pPr>
            <a:endParaRPr lang="ru-RU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3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9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Операции по перепродаже</a:t>
            </a:r>
            <a:endParaRPr lang="be-BY" sz="3200" dirty="0"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49542671"/>
              </p:ext>
            </p:extLst>
          </p:nvPr>
        </p:nvGraphicFramePr>
        <p:xfrm>
          <a:off x="0" y="1412776"/>
          <a:ext cx="90364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08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08CBF3-711C-4366-99E6-F23404DDF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8D08CBF3-711C-4366-99E6-F23404DDF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8D08CBF3-711C-4366-99E6-F23404DDF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8D08CBF3-711C-4366-99E6-F23404DDF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ACA178-7C84-4745-8FF1-EEEFE3B19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0DACA178-7C84-4745-8FF1-EEEFE3B19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0DACA178-7C84-4745-8FF1-EEEFE3B19A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0DACA178-7C84-4745-8FF1-EEEFE3B19A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5738B2-EFEC-4F7D-8515-9F546FE9E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9D5738B2-EFEC-4F7D-8515-9F546FE9E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9D5738B2-EFEC-4F7D-8515-9F546FE9E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9D5738B2-EFEC-4F7D-8515-9F546FE9E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52E77B-50D6-4919-A453-32F1DAB7C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0C52E77B-50D6-4919-A453-32F1DAB7C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0C52E77B-50D6-4919-A453-32F1DAB7C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0C52E77B-50D6-4919-A453-32F1DAB7C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право 11"/>
          <p:cNvSpPr/>
          <p:nvPr/>
        </p:nvSpPr>
        <p:spPr>
          <a:xfrm rot="5400000">
            <a:off x="71499" y="2024846"/>
            <a:ext cx="1728194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9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Комиссионные операции</a:t>
            </a:r>
            <a:endParaRPr lang="be-BY" sz="3200" dirty="0"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23528" y="1484784"/>
            <a:ext cx="2664296" cy="1368152"/>
            <a:chOff x="323528" y="1484784"/>
            <a:chExt cx="2664296" cy="1368152"/>
          </a:xfrm>
        </p:grpSpPr>
        <p:sp>
          <p:nvSpPr>
            <p:cNvPr id="6" name="Стрелка вправо 5"/>
            <p:cNvSpPr/>
            <p:nvPr/>
          </p:nvSpPr>
          <p:spPr>
            <a:xfrm>
              <a:off x="323528" y="1484784"/>
              <a:ext cx="2664296" cy="13681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034" y="1928802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комиссионер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228184" y="1412776"/>
            <a:ext cx="2664296" cy="1368152"/>
            <a:chOff x="6228184" y="1412776"/>
            <a:chExt cx="2664296" cy="1368152"/>
          </a:xfrm>
        </p:grpSpPr>
        <p:sp>
          <p:nvSpPr>
            <p:cNvPr id="7" name="Стрелка вправо 6"/>
            <p:cNvSpPr/>
            <p:nvPr/>
          </p:nvSpPr>
          <p:spPr>
            <a:xfrm rot="10800000">
              <a:off x="6228184" y="1412776"/>
              <a:ext cx="2664296" cy="13681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43702" y="1785926"/>
              <a:ext cx="2160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chemeClr val="bg1"/>
                  </a:solidFill>
                </a:rPr>
                <a:t>комитент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286116" y="1643050"/>
            <a:ext cx="2808312" cy="1008112"/>
            <a:chOff x="3286116" y="1643050"/>
            <a:chExt cx="2808312" cy="1008112"/>
          </a:xfrm>
        </p:grpSpPr>
        <p:sp>
          <p:nvSpPr>
            <p:cNvPr id="10" name="Овал 9"/>
            <p:cNvSpPr/>
            <p:nvPr/>
          </p:nvSpPr>
          <p:spPr>
            <a:xfrm>
              <a:off x="3286116" y="1643050"/>
              <a:ext cx="2808312" cy="100811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14744" y="192880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Договор комиссии</a:t>
              </a:r>
              <a:endParaRPr lang="ru-RU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0" y="3714752"/>
            <a:ext cx="2808312" cy="2840209"/>
            <a:chOff x="0" y="3714752"/>
            <a:chExt cx="2808312" cy="2840209"/>
          </a:xfrm>
        </p:grpSpPr>
        <p:sp>
          <p:nvSpPr>
            <p:cNvPr id="15" name="Стрелка углом вверх 14"/>
            <p:cNvSpPr/>
            <p:nvPr/>
          </p:nvSpPr>
          <p:spPr>
            <a:xfrm>
              <a:off x="323528" y="4725144"/>
              <a:ext cx="2376264" cy="18002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7544" y="6093296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покупатель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0" y="3714752"/>
              <a:ext cx="2808312" cy="100811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5720" y="3929066"/>
              <a:ext cx="2342064" cy="650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Договор купли-продажи</a:t>
              </a:r>
              <a:endParaRPr lang="ru-RU" b="1" dirty="0"/>
            </a:p>
          </p:txBody>
        </p:sp>
      </p:grpSp>
      <p:sp>
        <p:nvSpPr>
          <p:cNvPr id="19" name="Выгнутая вверх стрелка 18"/>
          <p:cNvSpPr/>
          <p:nvPr/>
        </p:nvSpPr>
        <p:spPr>
          <a:xfrm>
            <a:off x="3203848" y="3573016"/>
            <a:ext cx="2304256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148064" y="4221088"/>
            <a:ext cx="3528392" cy="1584176"/>
            <a:chOff x="5148064" y="4221088"/>
            <a:chExt cx="3528392" cy="1584176"/>
          </a:xfrm>
        </p:grpSpPr>
        <p:sp>
          <p:nvSpPr>
            <p:cNvPr id="20" name="Овал 19"/>
            <p:cNvSpPr/>
            <p:nvPr/>
          </p:nvSpPr>
          <p:spPr>
            <a:xfrm>
              <a:off x="5148064" y="4221088"/>
              <a:ext cx="3528392" cy="15841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43570" y="4500570"/>
              <a:ext cx="26642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Условия делькредере</a:t>
              </a:r>
              <a:endParaRPr lang="ru-RU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508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9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Комиссионные операции</a:t>
            </a:r>
            <a:endParaRPr lang="be-BY" sz="3200" dirty="0"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19609341"/>
              </p:ext>
            </p:extLst>
          </p:nvPr>
        </p:nvGraphicFramePr>
        <p:xfrm>
          <a:off x="1547664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23728" y="1373675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Договор консигнации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08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5FE4E0F-4CB7-4778-BC64-4C0FE213B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graphicEl>
                                              <a:dgm id="{E5FE4E0F-4CB7-4778-BC64-4C0FE213B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graphicEl>
                                              <a:dgm id="{E5FE4E0F-4CB7-4778-BC64-4C0FE213B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>
                                            <p:graphicEl>
                                              <a:dgm id="{E5FE4E0F-4CB7-4778-BC64-4C0FE213B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>
                                            <p:graphicEl>
                                              <a:dgm id="{E5FE4E0F-4CB7-4778-BC64-4C0FE213B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graphicEl>
                                              <a:dgm id="{E5FE4E0F-4CB7-4778-BC64-4C0FE213B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FBE689C-5C07-4FE3-AA9B-1696862A5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graphicEl>
                                              <a:dgm id="{8FBE689C-5C07-4FE3-AA9B-1696862A5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graphicEl>
                                              <a:dgm id="{8FBE689C-5C07-4FE3-AA9B-1696862A5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graphicEl>
                                              <a:dgm id="{8FBE689C-5C07-4FE3-AA9B-1696862A5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graphicEl>
                                              <a:dgm id="{8FBE689C-5C07-4FE3-AA9B-1696862A5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graphicEl>
                                              <a:dgm id="{8FBE689C-5C07-4FE3-AA9B-1696862A5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5AEAD98-ABA8-48DF-A69A-9965EC33D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graphicEl>
                                              <a:dgm id="{75AEAD98-ABA8-48DF-A69A-9965EC33D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graphicEl>
                                              <a:dgm id="{75AEAD98-ABA8-48DF-A69A-9965EC33D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graphicEl>
                                              <a:dgm id="{75AEAD98-ABA8-48DF-A69A-9965EC33D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>
                                            <p:graphicEl>
                                              <a:dgm id="{75AEAD98-ABA8-48DF-A69A-9965EC33D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graphicEl>
                                              <a:dgm id="{75AEAD98-ABA8-48DF-A69A-9965EC33D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6E7D56E-2AD9-4DF9-A3DA-1B4F93360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>
                                            <p:graphicEl>
                                              <a:dgm id="{46E7D56E-2AD9-4DF9-A3DA-1B4F93360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>
                                            <p:graphicEl>
                                              <a:dgm id="{46E7D56E-2AD9-4DF9-A3DA-1B4F93360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>
                                            <p:graphicEl>
                                              <a:dgm id="{46E7D56E-2AD9-4DF9-A3DA-1B4F93360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>
                                            <p:graphicEl>
                                              <a:dgm id="{46E7D56E-2AD9-4DF9-A3DA-1B4F93360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graphicEl>
                                              <a:dgm id="{46E7D56E-2AD9-4DF9-A3DA-1B4F93360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5D77CA3-EE10-4BA4-8A7F-6265DB301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>
                                            <p:graphicEl>
                                              <a:dgm id="{E5D77CA3-EE10-4BA4-8A7F-6265DB301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>
                                            <p:graphicEl>
                                              <a:dgm id="{E5D77CA3-EE10-4BA4-8A7F-6265DB301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graphicEl>
                                              <a:dgm id="{E5D77CA3-EE10-4BA4-8A7F-6265DB301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graphicEl>
                                              <a:dgm id="{E5D77CA3-EE10-4BA4-8A7F-6265DB301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graphicEl>
                                              <a:dgm id="{E5D77CA3-EE10-4BA4-8A7F-6265DB3019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81A2ABF-0435-4F4E-90EC-0F39BB1B5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>
                                            <p:graphicEl>
                                              <a:dgm id="{E81A2ABF-0435-4F4E-90EC-0F39BB1B5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>
                                            <p:graphicEl>
                                              <a:dgm id="{E81A2ABF-0435-4F4E-90EC-0F39BB1B5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>
                                            <p:graphicEl>
                                              <a:dgm id="{E81A2ABF-0435-4F4E-90EC-0F39BB1B5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>
                                            <p:graphicEl>
                                              <a:dgm id="{E81A2ABF-0435-4F4E-90EC-0F39BB1B5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>
                                            <p:graphicEl>
                                              <a:dgm id="{E81A2ABF-0435-4F4E-90EC-0F39BB1B5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9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Агентские операции</a:t>
            </a:r>
            <a:endParaRPr lang="be-BY" sz="3200" dirty="0"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1520" y="1268760"/>
            <a:ext cx="3053406" cy="1584176"/>
            <a:chOff x="251520" y="1268760"/>
            <a:chExt cx="3053406" cy="1584176"/>
          </a:xfrm>
        </p:grpSpPr>
        <p:sp>
          <p:nvSpPr>
            <p:cNvPr id="5" name="Стрелка вправо 4"/>
            <p:cNvSpPr/>
            <p:nvPr/>
          </p:nvSpPr>
          <p:spPr>
            <a:xfrm>
              <a:off x="251520" y="1268760"/>
              <a:ext cx="2915816" cy="15841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28662" y="1785926"/>
              <a:ext cx="2376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</a:rPr>
                <a:t>агент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012160" y="1268760"/>
            <a:ext cx="2915816" cy="1584176"/>
            <a:chOff x="6012160" y="1268760"/>
            <a:chExt cx="2915816" cy="1584176"/>
          </a:xfrm>
        </p:grpSpPr>
        <p:sp>
          <p:nvSpPr>
            <p:cNvPr id="6" name="Стрелка вправо 5"/>
            <p:cNvSpPr/>
            <p:nvPr/>
          </p:nvSpPr>
          <p:spPr>
            <a:xfrm rot="10800000">
              <a:off x="6012160" y="1268760"/>
              <a:ext cx="2915816" cy="15841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72264" y="1714488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chemeClr val="bg1"/>
                  </a:solidFill>
                </a:rPr>
                <a:t>принципал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347864" y="1484784"/>
            <a:ext cx="2525410" cy="1296144"/>
            <a:chOff x="3347864" y="1484784"/>
            <a:chExt cx="2525410" cy="1296144"/>
          </a:xfrm>
        </p:grpSpPr>
        <p:sp>
          <p:nvSpPr>
            <p:cNvPr id="9" name="Овал 8"/>
            <p:cNvSpPr/>
            <p:nvPr/>
          </p:nvSpPr>
          <p:spPr>
            <a:xfrm>
              <a:off x="3347864" y="1484784"/>
              <a:ext cx="2520280" cy="129614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29058" y="1571612"/>
              <a:ext cx="19442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Агентское соглашение (договор)</a:t>
              </a:r>
              <a:endParaRPr lang="ru-RU" sz="2000" b="1" dirty="0"/>
            </a:p>
          </p:txBody>
        </p:sp>
      </p:grpSp>
      <p:sp>
        <p:nvSpPr>
          <p:cNvPr id="11" name="Стрелка вниз 10"/>
          <p:cNvSpPr/>
          <p:nvPr/>
        </p:nvSpPr>
        <p:spPr>
          <a:xfrm>
            <a:off x="4427984" y="2924944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15150616"/>
              </p:ext>
            </p:extLst>
          </p:nvPr>
        </p:nvGraphicFramePr>
        <p:xfrm>
          <a:off x="928662" y="3501008"/>
          <a:ext cx="738775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395536" y="5373216"/>
            <a:ext cx="8568952" cy="745495"/>
            <a:chOff x="395536" y="5373216"/>
            <a:chExt cx="8568952" cy="122413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95536" y="5373216"/>
              <a:ext cx="8568952" cy="12241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584" y="5733256"/>
              <a:ext cx="8136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Агент не состоит в трудовых отношениях с принципалом</a:t>
              </a:r>
              <a:endPara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8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7C3AC94-1579-4B1D-B4EF-F190D2816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graphicEl>
                                              <a:dgm id="{F7C3AC94-1579-4B1D-B4EF-F190D2816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graphicEl>
                                              <a:dgm id="{F7C3AC94-1579-4B1D-B4EF-F190D2816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graphicEl>
                                              <a:dgm id="{F7C3AC94-1579-4B1D-B4EF-F190D2816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CEAADAD-8FF8-4D40-8A04-77583A376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graphicEl>
                                              <a:dgm id="{8CEAADAD-8FF8-4D40-8A04-77583A376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graphicEl>
                                              <a:dgm id="{8CEAADAD-8FF8-4D40-8A04-77583A376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graphicEl>
                                              <a:dgm id="{8CEAADAD-8FF8-4D40-8A04-77583A376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94A6A3E-E69E-4B53-9F93-604A5F97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graphicEl>
                                              <a:dgm id="{994A6A3E-E69E-4B53-9F93-604A5F975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graphicEl>
                                              <a:dgm id="{994A6A3E-E69E-4B53-9F93-604A5F97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graphicEl>
                                              <a:dgm id="{994A6A3E-E69E-4B53-9F93-604A5F975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A8BC978-9C74-4730-A495-414D053DD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graphicEl>
                                              <a:dgm id="{BA8BC978-9C74-4730-A495-414D053DD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graphicEl>
                                              <a:dgm id="{BA8BC978-9C74-4730-A495-414D053DD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graphicEl>
                                              <a:dgm id="{BA8BC978-9C74-4730-A495-414D053DD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2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9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Брокерские операции</a:t>
            </a:r>
            <a:endParaRPr lang="be-BY" sz="3200" dirty="0">
              <a:solidFill>
                <a:schemeClr val="accent1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01342039"/>
              </p:ext>
            </p:extLst>
          </p:nvPr>
        </p:nvGraphicFramePr>
        <p:xfrm>
          <a:off x="1524000" y="17938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08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8229600" cy="3744416"/>
          </a:xfrm>
        </p:spPr>
        <p:txBody>
          <a:bodyPr>
            <a:normAutofit fontScale="90000"/>
          </a:bodyPr>
          <a:lstStyle/>
          <a:p>
            <a:r>
              <a:rPr lang="ru-RU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3. Виды </a:t>
            </a:r>
            <a:r>
              <a:rPr lang="ru-RU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договоров с внешнеторговыми посредниками и особенности их заключения в Республике Беларусь</a:t>
            </a:r>
            <a:br>
              <a:rPr lang="ru-RU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7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93610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Виды договоров с внешнеторговыми посредниками и их условия</a:t>
            </a:r>
            <a:endParaRPr lang="be-BY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r"/>
            <a:r>
              <a:rPr lang="ru-RU" dirty="0"/>
              <a:t>договор </a:t>
            </a:r>
            <a:r>
              <a:rPr lang="ru-RU" dirty="0" err="1"/>
              <a:t>дилерства</a:t>
            </a:r>
            <a:endParaRPr lang="be-BY" dirty="0"/>
          </a:p>
          <a:p>
            <a:r>
              <a:rPr lang="ru-RU" dirty="0"/>
              <a:t>договор франчайзинга</a:t>
            </a:r>
            <a:endParaRPr lang="be-BY" dirty="0"/>
          </a:p>
          <a:p>
            <a:pPr algn="r"/>
            <a:r>
              <a:rPr lang="ru-RU" dirty="0" smtClean="0"/>
              <a:t>агентский договор</a:t>
            </a:r>
          </a:p>
          <a:p>
            <a:r>
              <a:rPr lang="ru-RU" dirty="0" smtClean="0"/>
              <a:t>дистрибьюторский договор</a:t>
            </a:r>
            <a:endParaRPr lang="be-BY" dirty="0"/>
          </a:p>
          <a:p>
            <a:pPr algn="r"/>
            <a:r>
              <a:rPr lang="ru-RU" dirty="0" smtClean="0"/>
              <a:t>договор </a:t>
            </a:r>
            <a:r>
              <a:rPr lang="ru-RU" dirty="0"/>
              <a:t>комиссии</a:t>
            </a:r>
            <a:endParaRPr lang="be-BY" dirty="0"/>
          </a:p>
          <a:p>
            <a:r>
              <a:rPr lang="ru-RU" dirty="0" smtClean="0"/>
              <a:t>договор поручения</a:t>
            </a:r>
            <a:endParaRPr lang="be-BY" dirty="0"/>
          </a:p>
          <a:p>
            <a:pPr algn="ctr"/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67801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55272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Целью дилерского договора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является создание дилерской сети с целью продвижения продукции, удовлетворяющей требованиям потребителя к качеству, обеспечение гарантийного и сервисного обслуживания потребителей.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Дилер приобретает товар в собственность и дальнейшую реализацию производит от своего имени и за свой счет, при этом самостоятельно исполняя все права и обязанности продавца.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 о франчайзинге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рассматривается в зарубежных странах как разновидность договора об исключительной продаже товаров.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Эту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форму работы активно используют такие известные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компании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как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«Макдональдс», «Кентукки 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фрайд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чикен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», «Дока-пицца», «Хилтон», «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Холидей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latin typeface="Times New Roman" pitchFamily="18" charset="0"/>
                <a:cs typeface="Times New Roman" pitchFamily="18" charset="0"/>
              </a:rPr>
              <a:t>иннз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» и др.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Суть франчайзинга состоит в том, что крупная «родительская фирма» (продавец) предоставляет небольшому частному предприятию (покупателю) исключительное право (франшизу) производить продукцию (и/или услуги) и торговать ею под маркой «родителя» в течение определенного времени, в специально отведенном месте.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608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i="1" dirty="0">
                <a:latin typeface="Times New Roman"/>
                <a:ea typeface="Calibri"/>
              </a:rPr>
              <a:t>Агентские операции состоят в поручении одной стороной, именуемой принципалом, независимой от нее другой стороне, именуемой агентом, совершить продажу или закупку товара за счет и от имени принципала. </a:t>
            </a:r>
            <a:r>
              <a:rPr lang="ru-RU" sz="2200" b="1" i="1" dirty="0" smtClean="0">
                <a:latin typeface="Times New Roman"/>
                <a:ea typeface="Calibri"/>
              </a:rPr>
              <a:t>При </a:t>
            </a:r>
            <a:r>
              <a:rPr lang="ru-RU" sz="2200" b="1" i="1" dirty="0">
                <a:latin typeface="Times New Roman"/>
                <a:ea typeface="Calibri"/>
              </a:rPr>
              <a:t>заключении внешнеторговых </a:t>
            </a:r>
            <a:r>
              <a:rPr lang="ru-RU" sz="2200" b="1" i="1" dirty="0">
                <a:solidFill>
                  <a:srgbClr val="FF0000"/>
                </a:solidFill>
                <a:latin typeface="Times New Roman"/>
                <a:ea typeface="Calibri"/>
              </a:rPr>
              <a:t>агентских договоров </a:t>
            </a:r>
            <a:r>
              <a:rPr lang="ru-RU" sz="2200" b="1" i="1" dirty="0">
                <a:latin typeface="Times New Roman"/>
                <a:ea typeface="Calibri"/>
              </a:rPr>
              <a:t>белорусские организации могут руководствоваться Типовым коммерческим агентским контрактом, разработанным </a:t>
            </a:r>
            <a:r>
              <a:rPr lang="ru-RU" sz="2200" b="1" i="1" dirty="0" smtClean="0">
                <a:latin typeface="Times New Roman"/>
                <a:ea typeface="Calibri"/>
              </a:rPr>
              <a:t>Международной </a:t>
            </a:r>
            <a:r>
              <a:rPr lang="ru-RU" sz="2200" b="1" i="1" dirty="0">
                <a:latin typeface="Times New Roman"/>
                <a:ea typeface="Calibri"/>
              </a:rPr>
              <a:t>торговой </a:t>
            </a:r>
            <a:r>
              <a:rPr lang="ru-RU" sz="2200" b="1" i="1" dirty="0" smtClean="0">
                <a:latin typeface="Times New Roman"/>
                <a:ea typeface="Calibri"/>
              </a:rPr>
              <a:t>палатой.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1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Дистрибьюторские соглашения </a:t>
            </a:r>
            <a:r>
              <a:rPr lang="ru-RU" sz="2100" b="1" i="1" dirty="0" smtClean="0">
                <a:latin typeface="Times New Roman"/>
                <a:ea typeface="Times New Roman"/>
              </a:rPr>
              <a:t>во внешней торговле регулируются нормами международного права. При заключении дистрибьюторского соглашения стороны преимущественно используют стандартные условия Типового дистрибьюторского контракта, разработанного Международной торговой палатой в 1993 г. (публикация № 518), а также Руководство Международной торговой палаты по составлению международных контрактов о дистрибьюторстве (публикация № 441). Приведенные документы носят рекомендательный характер, однако их можно использовать не только при составлении внешнеторговых контрактов, но и в качестве основы для составления дистрибьюторских соглашений на внутреннем рынке (учитывая действующее законодательство Республики Беларусь).</a:t>
            </a:r>
            <a:endParaRPr lang="ru-RU" sz="2100" b="1" dirty="0" smtClean="0">
              <a:latin typeface="Times New Roman"/>
              <a:ea typeface="Times New Roman"/>
            </a:endParaRPr>
          </a:p>
          <a:p>
            <a:pPr marL="0" indent="0" algn="just">
              <a:buNone/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7224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Гражданский Кодекс Республики Беларусь предусматривает только два вида договоров,  которыми оформляются отношения коммерческого посредничества : </a:t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договор комиссии и договор поручения </a:t>
            </a:r>
            <a:endParaRPr lang="ru-RU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56992"/>
            <a:ext cx="8856984" cy="2769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 комиссии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договор,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условиям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которого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посредники-комиссионеры заключают контракты от своего имени, но за счет 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 поручению поставщиков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(заказчиков) – комитентов. </a:t>
            </a:r>
          </a:p>
        </p:txBody>
      </p:sp>
    </p:spTree>
    <p:extLst>
      <p:ext uri="{BB962C8B-B14F-4D97-AF65-F5344CB8AC3E}">
        <p14:creationId xmlns:p14="http://schemas.microsoft.com/office/powerpoint/2010/main" val="2329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44824"/>
            <a:ext cx="6923112" cy="4608512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ru-RU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1.Торговое </a:t>
            </a:r>
            <a:r>
              <a:rPr lang="ru-RU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посредничество: понятие, необходимость и целесообразность использования во внешнеэкономической деятельности</a:t>
            </a:r>
            <a:br>
              <a:rPr lang="ru-RU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spc="50" dirty="0">
                <a:ln w="9525" cmpd="sng">
                  <a:solidFill>
                    <a:srgbClr val="0F6FC6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rgbClr val="0F6FC6">
                      <a:alpha val="40000"/>
                    </a:srgb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spc="50" dirty="0">
                <a:ln w="9525" cmpd="sng">
                  <a:solidFill>
                    <a:srgbClr val="0F6FC6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rgbClr val="0F6FC6">
                      <a:alpha val="40000"/>
                    </a:srgb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057184" cy="1080120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FFC000"/>
                </a:solidFill>
              </a:rPr>
              <a:t>Особенности процедуры заключения и исполнения договора комиссии:</a:t>
            </a:r>
            <a:endParaRPr lang="ru-RU" sz="35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4896544"/>
          </a:xfrm>
        </p:spPr>
        <p:txBody>
          <a:bodyPr>
            <a:normAutofit fontScale="85000" lnSpcReduction="20000"/>
          </a:bodyPr>
          <a:lstStyle/>
          <a:p>
            <a:pPr marL="8572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100" dirty="0">
                <a:latin typeface="Times New Roman"/>
                <a:ea typeface="Calibri"/>
                <a:cs typeface="Times New Roman"/>
              </a:rPr>
              <a:t>Предметом договора является заключение сделок, а не их фактическое исполнение. </a:t>
            </a:r>
            <a:endParaRPr lang="ru-RU" sz="3100" dirty="0">
              <a:latin typeface="Calibri"/>
              <a:ea typeface="Calibri"/>
              <a:cs typeface="Times New Roman"/>
            </a:endParaRPr>
          </a:p>
          <a:p>
            <a:pPr marL="8572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100" dirty="0" smtClean="0">
                <a:latin typeface="Times New Roman"/>
                <a:ea typeface="Calibri"/>
                <a:cs typeface="Times New Roman"/>
              </a:rPr>
              <a:t>Во </a:t>
            </a:r>
            <a:r>
              <a:rPr lang="ru-RU" sz="3100" dirty="0">
                <a:latin typeface="Times New Roman"/>
                <a:ea typeface="Calibri"/>
                <a:cs typeface="Times New Roman"/>
              </a:rPr>
              <a:t>исполнение договора комиссии могут быть заключены самые разные договоры – лизинга, возмездного оказания услуг, поручительства и т.п., а также совершены односторонние сделки (например, выдан вексель</a:t>
            </a:r>
            <a:r>
              <a:rPr lang="ru-RU" sz="3100" dirty="0" smtClean="0">
                <a:latin typeface="Times New Roman"/>
                <a:ea typeface="Calibri"/>
                <a:cs typeface="Times New Roman"/>
              </a:rPr>
              <a:t>).</a:t>
            </a:r>
            <a:endParaRPr lang="ru-RU" sz="3100" dirty="0">
              <a:latin typeface="Calibri"/>
              <a:ea typeface="Calibri"/>
              <a:cs typeface="Times New Roman"/>
            </a:endParaRPr>
          </a:p>
          <a:p>
            <a:pPr marL="8572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100" dirty="0" smtClean="0">
                <a:latin typeface="Times New Roman"/>
                <a:ea typeface="Calibri"/>
                <a:cs typeface="Times New Roman"/>
              </a:rPr>
              <a:t>Комиссионер </a:t>
            </a:r>
            <a:r>
              <a:rPr lang="ru-RU" sz="3100" dirty="0">
                <a:latin typeface="Times New Roman"/>
                <a:ea typeface="Calibri"/>
                <a:cs typeface="Times New Roman"/>
              </a:rPr>
              <a:t>вправе скрывать свою посредническую функцию, и от чьего имени он действует. </a:t>
            </a:r>
            <a:endParaRPr lang="ru-RU" sz="3100" dirty="0" smtClean="0">
              <a:latin typeface="Times New Roman"/>
              <a:ea typeface="Calibri"/>
              <a:cs typeface="Times New Roman"/>
            </a:endParaRPr>
          </a:p>
          <a:p>
            <a:pPr marL="8572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100" dirty="0" smtClean="0">
                <a:latin typeface="Times New Roman"/>
                <a:ea typeface="Calibri"/>
                <a:cs typeface="Times New Roman"/>
              </a:rPr>
              <a:t>Договор </a:t>
            </a:r>
            <a:r>
              <a:rPr lang="ru-RU" sz="3100" dirty="0">
                <a:latin typeface="Times New Roman"/>
                <a:ea typeface="Calibri"/>
                <a:cs typeface="Times New Roman"/>
              </a:rPr>
              <a:t>комиссии может заключаться для одной или нескольких сделок. </a:t>
            </a:r>
            <a:endParaRPr lang="ru-RU" sz="31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1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92480" cy="792088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Обязанности комиссионера: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472608"/>
          </a:xfrm>
        </p:spPr>
        <p:txBody>
          <a:bodyPr>
            <a:normAutofit fontScale="85000" lnSpcReduction="10000"/>
          </a:bodyPr>
          <a:lstStyle/>
          <a:p>
            <a:pPr marL="8572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Исполнить поручение на наиболее выгодных для комитента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условиях.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572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случае неисполнения заключенной сделки третьим лицом, немедленно сообщить об этом комитенту, собрав необходимые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доказательства.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572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Нести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ответственность за утрату, недостачу или повреждение находящегося у комиссионера имущества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комитента.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572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исполнении поручения предоставить  комитенту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 письменной форме окончательный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отчет и передать ему все полученное по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договору.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75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Обязанности комитента: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>
            <a:normAutofit fontScale="85000" lnSpcReduction="20000"/>
          </a:bodyPr>
          <a:lstStyle/>
          <a:p>
            <a:pPr marL="8572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Принять от комиссионера все исполненное по договору, в том числе осмотреть и без промедления известить об обнаруженных в этом имуществе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недостатках.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572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Освободить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комиссионера от обязательств по исполнению комиссионного поручения, принятых им на себя перед третьими лицами;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572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Возместить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расходы комиссионера по исполнению поручения.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572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Выплатить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комиссионное вознаграждение, которое может иметь и дополнительный элемент – плату за делькредере.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2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576064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FFC000"/>
                </a:solidFill>
              </a:rPr>
              <a:t>Ответственность сторон:</a:t>
            </a:r>
            <a:endParaRPr lang="ru-RU" sz="35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Комиссионер, реализовавший Товар на условиях, хуже назначенных ему Комитентом, обязан возместить последнему разницу, если не докажет, что не было возможности реализовать товар на условиях Комитента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Комиссионер </a:t>
            </a:r>
            <a:r>
              <a:rPr lang="ru-RU" dirty="0"/>
              <a:t>отвечает перед Комитентом за утрату (повреждение) находящегося у него Товара Комитента, если не докажет, что утрата (повреждение) произошли не по его вине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 </a:t>
            </a:r>
            <a:r>
              <a:rPr lang="ru-RU" dirty="0"/>
              <a:t>неисполнение или ненадлежащее исполнение обязательств, Стороны несут ответственность согласно действующему гражданскому законодательству </a:t>
            </a:r>
            <a:r>
              <a:rPr lang="ru-RU" dirty="0" smtClean="0"/>
              <a:t>Республики Беларусь.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718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Основания прекращения договора комиссии: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9036496" cy="5112568"/>
          </a:xfrm>
        </p:spPr>
        <p:txBody>
          <a:bodyPr>
            <a:normAutofit/>
          </a:bodyPr>
          <a:lstStyle/>
          <a:p>
            <a:pPr marL="8572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700" dirty="0" smtClean="0">
                <a:latin typeface="Times New Roman"/>
                <a:ea typeface="Calibri"/>
                <a:cs typeface="Times New Roman"/>
              </a:rPr>
              <a:t>Отказ </a:t>
            </a:r>
            <a:r>
              <a:rPr lang="ru-RU" sz="3700" dirty="0">
                <a:latin typeface="Times New Roman"/>
                <a:ea typeface="Calibri"/>
                <a:cs typeface="Times New Roman"/>
              </a:rPr>
              <a:t>комиссионера от исполнения договора. </a:t>
            </a:r>
            <a:endParaRPr lang="ru-RU" sz="3700" dirty="0" smtClean="0">
              <a:latin typeface="Times New Roman"/>
              <a:ea typeface="Calibri"/>
              <a:cs typeface="Times New Roman"/>
            </a:endParaRPr>
          </a:p>
          <a:p>
            <a:pPr marL="8572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700" dirty="0">
                <a:latin typeface="Times New Roman"/>
                <a:ea typeface="Calibri"/>
                <a:cs typeface="Times New Roman"/>
              </a:rPr>
              <a:t>Отказ комитента от исполнения договора</a:t>
            </a:r>
            <a:endParaRPr lang="ru-RU" sz="3700" dirty="0" smtClean="0">
              <a:latin typeface="Times New Roman"/>
              <a:ea typeface="Calibri"/>
              <a:cs typeface="Times New Roman"/>
            </a:endParaRPr>
          </a:p>
          <a:p>
            <a:pPr marL="8572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700" dirty="0" smtClean="0">
                <a:latin typeface="Times New Roman"/>
                <a:ea typeface="Calibri"/>
                <a:cs typeface="Times New Roman"/>
              </a:rPr>
              <a:t>Смерти комиссионера – физического лица и объявления индивидуального предпринимателя банкротом. </a:t>
            </a:r>
            <a:endParaRPr lang="ru-RU" sz="3700" dirty="0"/>
          </a:p>
        </p:txBody>
      </p:sp>
    </p:spTree>
    <p:extLst>
      <p:ext uri="{BB962C8B-B14F-4D97-AF65-F5344CB8AC3E}">
        <p14:creationId xmlns:p14="http://schemas.microsoft.com/office/powerpoint/2010/main" val="34331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712968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Договор поручения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- договор, согласно которому одна его сторона (поверенный) берёт на себя обязательство перед другой стороной (доверителем) совершить от имени и за счёт доверителя определённые юридические действия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Полномочия поверенного в отношениях с третьими лицами оформляются с помощью особенного документа – </a:t>
            </a:r>
            <a:r>
              <a:rPr lang="ru-RU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доверенности,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которую ему выдаёт доверитель.</a:t>
            </a:r>
          </a:p>
        </p:txBody>
      </p:sp>
    </p:spTree>
    <p:extLst>
      <p:ext uri="{BB962C8B-B14F-4D97-AF65-F5344CB8AC3E}">
        <p14:creationId xmlns:p14="http://schemas.microsoft.com/office/powerpoint/2010/main" val="34354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868958"/>
          </a:xfrm>
        </p:spPr>
        <p:txBody>
          <a:bodyPr>
            <a:normAutofit fontScale="90000"/>
          </a:bodyPr>
          <a:lstStyle/>
          <a:p>
            <a:r>
              <a:rPr lang="ru-RU" sz="3500" dirty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Особенности процедуры заключения и исполнения договора </a:t>
            </a:r>
            <a:r>
              <a:rPr lang="ru-RU" sz="3500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поручения: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5112568"/>
          </a:xfrm>
        </p:spPr>
        <p:txBody>
          <a:bodyPr>
            <a:noAutofit/>
          </a:bodyPr>
          <a:lstStyle/>
          <a:p>
            <a:pPr marL="8572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>
                <a:latin typeface="Times New Roman"/>
                <a:ea typeface="Calibri"/>
                <a:cs typeface="Times New Roman"/>
              </a:rPr>
              <a:t>Предметом договора является совершение юридических действий. </a:t>
            </a:r>
            <a:endParaRPr lang="ru-RU" sz="2600" b="1" dirty="0" smtClean="0">
              <a:latin typeface="Times New Roman"/>
              <a:ea typeface="Calibri"/>
              <a:cs typeface="Times New Roman"/>
            </a:endParaRPr>
          </a:p>
          <a:p>
            <a:pPr marL="857250" indent="-514350" algn="just">
              <a:spcAft>
                <a:spcPts val="0"/>
              </a:spcAft>
              <a:buFont typeface="+mj-lt"/>
              <a:buAutoNum type="arabicPeriod"/>
            </a:pPr>
            <a:endParaRPr lang="ru-RU" sz="2600" b="1" dirty="0" smtClean="0">
              <a:latin typeface="Times New Roman"/>
              <a:ea typeface="Calibri"/>
              <a:cs typeface="Times New Roman"/>
            </a:endParaRPr>
          </a:p>
          <a:p>
            <a:pPr marL="8572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Особых 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требований к форме договора поручения не 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установлено при его заключение применяются 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общие нормы 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ГК. </a:t>
            </a:r>
          </a:p>
          <a:p>
            <a:pPr marL="857250" indent="-514350" algn="just">
              <a:spcAft>
                <a:spcPts val="0"/>
              </a:spcAft>
              <a:buFont typeface="+mj-lt"/>
              <a:buAutoNum type="arabicPeriod"/>
            </a:pPr>
            <a:endParaRPr lang="ru-RU" sz="2600" b="1" dirty="0" smtClean="0">
              <a:latin typeface="Times New Roman"/>
              <a:ea typeface="Calibri"/>
              <a:cs typeface="Times New Roman"/>
            </a:endParaRPr>
          </a:p>
          <a:p>
            <a:pPr marL="857250" indent="-514350" algn="just">
              <a:spcAft>
                <a:spcPts val="0"/>
              </a:spcAft>
              <a:buFont typeface="+mj-lt"/>
              <a:buAutoNum type="arabicPeriod"/>
            </a:pP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600" b="1" dirty="0">
                <a:latin typeface="Times New Roman"/>
                <a:ea typeface="Calibri"/>
                <a:cs typeface="Times New Roman"/>
              </a:rPr>
              <a:t>договоре поручения можно указать срок, в течение которого поверенный вправе действовать от имени доверителя, а можно и не </a:t>
            </a:r>
            <a:r>
              <a:rPr lang="ru-RU" sz="2600" b="1" dirty="0" smtClean="0">
                <a:latin typeface="Times New Roman"/>
                <a:ea typeface="Calibri"/>
                <a:cs typeface="Times New Roman"/>
              </a:rPr>
              <a:t>указывать. </a:t>
            </a:r>
          </a:p>
        </p:txBody>
      </p:sp>
    </p:spTree>
    <p:extLst>
      <p:ext uri="{BB962C8B-B14F-4D97-AF65-F5344CB8AC3E}">
        <p14:creationId xmlns:p14="http://schemas.microsoft.com/office/powerpoint/2010/main" val="33161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792088"/>
          </a:xfrm>
        </p:spPr>
        <p:txBody>
          <a:bodyPr>
            <a:normAutofit fontScale="90000"/>
          </a:bodyPr>
          <a:lstStyle/>
          <a:p>
            <a:r>
              <a:rPr lang="ru-RU" dirty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Обязанности </a:t>
            </a:r>
            <a:r>
              <a:rPr lang="ru-RU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поверенного:</a:t>
            </a:r>
            <a:br>
              <a:rPr lang="ru-RU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5328592"/>
          </a:xfrm>
        </p:spPr>
        <p:txBody>
          <a:bodyPr>
            <a:normAutofit fontScale="40000" lnSpcReduction="20000"/>
          </a:bodyPr>
          <a:lstStyle/>
          <a:p>
            <a:pPr marL="857250" indent="-514350" algn="just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6000" b="1" dirty="0" smtClean="0">
                <a:latin typeface="Times New Roman"/>
                <a:ea typeface="Calibri"/>
                <a:cs typeface="Times New Roman"/>
              </a:rPr>
              <a:t>Лично исполнить </a:t>
            </a:r>
            <a:r>
              <a:rPr lang="ru-RU" sz="6000" b="1" dirty="0">
                <a:latin typeface="Times New Roman"/>
                <a:ea typeface="Calibri"/>
                <a:cs typeface="Times New Roman"/>
              </a:rPr>
              <a:t>поручение в соответствии с указаниями доверителя. </a:t>
            </a:r>
            <a:endParaRPr lang="ru-RU" sz="6000" b="1" dirty="0" smtClean="0">
              <a:latin typeface="Times New Roman"/>
              <a:ea typeface="Calibri"/>
              <a:cs typeface="Times New Roman"/>
            </a:endParaRPr>
          </a:p>
          <a:p>
            <a:pPr marL="857250" indent="-514350" algn="just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6000" b="1" dirty="0" smtClean="0">
                <a:latin typeface="Times New Roman"/>
                <a:ea typeface="Calibri"/>
                <a:cs typeface="Times New Roman"/>
              </a:rPr>
              <a:t>Сообщать </a:t>
            </a:r>
            <a:r>
              <a:rPr lang="ru-RU" sz="6000" b="1" dirty="0">
                <a:latin typeface="Times New Roman"/>
                <a:ea typeface="Calibri"/>
                <a:cs typeface="Times New Roman"/>
              </a:rPr>
              <a:t>по требованию доверителя все сведения о ходе исполнения поручения. </a:t>
            </a:r>
            <a:endParaRPr lang="ru-RU" sz="6000" b="1" dirty="0" smtClean="0">
              <a:latin typeface="Times New Roman"/>
              <a:ea typeface="Calibri"/>
              <a:cs typeface="Times New Roman"/>
            </a:endParaRPr>
          </a:p>
          <a:p>
            <a:pPr marL="857250" indent="-514350" algn="just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6000" b="1" dirty="0" smtClean="0">
                <a:latin typeface="Times New Roman"/>
                <a:ea typeface="Calibri"/>
                <a:cs typeface="Times New Roman"/>
              </a:rPr>
              <a:t>Передавать </a:t>
            </a:r>
            <a:r>
              <a:rPr lang="ru-RU" sz="6000" b="1" dirty="0">
                <a:latin typeface="Times New Roman"/>
                <a:ea typeface="Calibri"/>
                <a:cs typeface="Times New Roman"/>
              </a:rPr>
              <a:t>доверителю без промедления все полученное по сделкам, совершенным во исполнение поручения (товары, если предметом поручения была закупка, или денежные средства, если продажа и т.п.). </a:t>
            </a:r>
            <a:endParaRPr lang="ru-RU" sz="6000" b="1" dirty="0">
              <a:latin typeface="Calibri"/>
              <a:ea typeface="Calibri"/>
              <a:cs typeface="Times New Roman"/>
            </a:endParaRPr>
          </a:p>
          <a:p>
            <a:pPr marL="857250" indent="-514350" algn="just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6000" b="1" dirty="0" smtClean="0">
                <a:latin typeface="Times New Roman"/>
                <a:ea typeface="Calibri"/>
                <a:cs typeface="Times New Roman"/>
              </a:rPr>
              <a:t>По </a:t>
            </a:r>
            <a:r>
              <a:rPr lang="ru-RU" sz="6000" b="1" dirty="0">
                <a:latin typeface="Times New Roman"/>
                <a:ea typeface="Calibri"/>
                <a:cs typeface="Times New Roman"/>
              </a:rPr>
              <a:t>исполнении поручения или прекращении договора поручения возвратить доверенность (если срок ее действия еще не истек</a:t>
            </a:r>
            <a:r>
              <a:rPr lang="ru-RU" sz="6000" b="1" dirty="0" smtClean="0">
                <a:latin typeface="Times New Roman"/>
                <a:ea typeface="Calibri"/>
                <a:cs typeface="Times New Roman"/>
              </a:rPr>
              <a:t>).</a:t>
            </a:r>
            <a:endParaRPr lang="ru-RU" sz="6000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5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Обязанности доверителя: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400600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Выдать доверенность.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промедления принять от поверенного все исполненное им по договору поручения (например, товары, если предмет поручения составляла их закупка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поверенного средствами для исполнения поручения, а также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возместить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поверенному понесенные издержки. В целом все суммы, передаваемые доверителем поверенному, делятся на три вида: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аванс 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 исполнение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поручения;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возмещение 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дополнительно понесенных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издержек;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вознаграждение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Уплатить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поверенному вознаграждение в порядке,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определенном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договором. </a:t>
            </a:r>
          </a:p>
        </p:txBody>
      </p:sp>
    </p:spTree>
    <p:extLst>
      <p:ext uri="{BB962C8B-B14F-4D97-AF65-F5344CB8AC3E}">
        <p14:creationId xmlns:p14="http://schemas.microsoft.com/office/powerpoint/2010/main" val="42696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9036496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Основания прекращения договора поручения: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348880"/>
            <a:ext cx="9036496" cy="37772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bg2"/>
                </a:solidFill>
              </a:rPr>
              <a:t>Отмена поручения доверителем или отказ поверенного. </a:t>
            </a:r>
            <a:endParaRPr lang="ru-RU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2"/>
                </a:solidFill>
              </a:rPr>
              <a:t>Смерть </a:t>
            </a:r>
            <a:r>
              <a:rPr lang="ru-RU" dirty="0">
                <a:solidFill>
                  <a:schemeClr val="bg2"/>
                </a:solidFill>
              </a:rPr>
              <a:t>доверителя или поверенного – физических лиц, а также ликвидация соответствующих юридических лиц. 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642194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В ПРАКТИКЕ МЕЖДУНАРОДНОЙ ТОРГОВЛИ СУЩЕСТВУЕТ ДВА МЕТОДА ОСУЩЕСТВЛЕНИЯ ВНЕШНЕЭКОНОМИЧЕСКИХ ОПЕРАЦИЙ:</a:t>
            </a:r>
            <a:b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</a:b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003232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FFFF00"/>
                </a:solidFill>
              </a:rPr>
              <a:t>прямой  и  косвенный</a:t>
            </a:r>
            <a:r>
              <a:rPr lang="ru-RU" sz="3000" b="1" dirty="0">
                <a:solidFill>
                  <a:srgbClr val="FFFF00"/>
                </a:solidFill>
              </a:rPr>
              <a:t> </a:t>
            </a:r>
            <a:r>
              <a:rPr lang="ru-RU" sz="3000" b="1" dirty="0" smtClean="0">
                <a:solidFill>
                  <a:srgbClr val="FFFF00"/>
                </a:solidFill>
              </a:rPr>
              <a:t>(через посредников</a:t>
            </a:r>
            <a:r>
              <a:rPr lang="ru-RU" sz="3000" dirty="0" smtClean="0">
                <a:solidFill>
                  <a:srgbClr val="FFFF00"/>
                </a:solidFill>
              </a:rPr>
              <a:t>)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Посредник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–</a:t>
            </a:r>
            <a:r>
              <a:rPr lang="ru-RU" sz="29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юридическое или физическое лицо, цель которого состоит в оказании услуг по совершению коммерческих, финансовых операций, а также по урегулированию спорных вопросов в различного рода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отношениях. 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Посредник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– это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лицо, соединяющие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стороны, которые желают заключить сделку. </a:t>
            </a:r>
            <a:endParaRPr lang="ru-RU" sz="2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2088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FFFF00"/>
                </a:solidFill>
              </a:rPr>
              <a:t>Отличительные особенности договора комиссии и договора поручения</a:t>
            </a:r>
            <a:endParaRPr lang="ru-RU" sz="26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686796"/>
              </p:ext>
            </p:extLst>
          </p:nvPr>
        </p:nvGraphicFramePr>
        <p:xfrm>
          <a:off x="0" y="1268761"/>
          <a:ext cx="9144000" cy="55126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  <a:gridCol w="3048000"/>
              </a:tblGrid>
              <a:tr h="825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Отличительные признаки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Договор комиссии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Договор поручительства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0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Стороны сделки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Комитент – комиссионер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Доверитель – поверенный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91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Особенности действия сторон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Комиссионер действует от собственного имени, но за счет другой стороны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Поверенный действует от имени и за счет другой стороны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8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Элемент сделки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Поручение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Представительство, доверенность, поручение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6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Оформление полномочий представителя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Доверенность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отсутствует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Оформляются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помощью  доверенности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0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договора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Комиссионер обязуется совершить одну или несколько сделок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Поверенный обязуется совершить определенные юридические действия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5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249864"/>
              </p:ext>
            </p:extLst>
          </p:nvPr>
        </p:nvGraphicFramePr>
        <p:xfrm>
          <a:off x="1" y="35496"/>
          <a:ext cx="9144000" cy="68225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  <a:gridCol w="3048000"/>
              </a:tblGrid>
              <a:tr h="497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Отличительные признаки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Договор комиссии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Договор поручительства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2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 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договора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Комиссионер обязуется совершить одну или несколько сделок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Поверенный обязуется совершить определенные юридические действия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8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договора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Всегда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двусторонне обязывающий	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Может 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быть как двусторонне обязывающим, так и односторонне обязывающим (в случае безвозмездности)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39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Ответственность сторон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Комиссионер не отвечает перед комитентом за неисполнение сделки третьим лицом, кроме случаев делькредере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Поверенный не отвечает перед доверителем за неисполнение сделки третьим лицом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3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Регулирование отношений сторон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Регулирует отношения только между комиссионером и комитентом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Регулирует отношения только между доверителем и поверенным.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7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18296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Рекомендуемая литература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Гражданский Кодекс Республики Беларусь : кодекс Республики Беларусь от 28 окт. 1998 г.; </a:t>
            </a: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одобр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. Советом Республики 19 </a:t>
            </a: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нояб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. 1998 г. (с измен. и </a:t>
            </a: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дополн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. от 08 июля 2008 г., №366-3) // Национальный реестр правовых актов Республики Беларусь. – 2008. –№132, 2/1330.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Прикладной маркетинг: пособие для студентов </a:t>
            </a: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экон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. специальностей </a:t>
            </a: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высш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. и сред. спец. учеб. заведений / Н. Н. Анохина, Г. А. Щербич. – Минск: Изд-во </a:t>
            </a: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Гревцова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, 2008. – 224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Авдокушин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,  Е.Ф. Маркетинг в международном бизнесе: учеб. пособие / Е.Ф. </a:t>
            </a: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Авдокушин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. – 3-е изд. – М.: Дашков и К, 2007. – 328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Кретов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 И. И., </a:t>
            </a: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Садченко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 К. В. Логистика во внешнеторговой деятельности. – Изд-во М.: Дело и сервис, 2006. – 250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Прокушев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 Е. Ф. и др. Внешнеэкономическая деятельность. </a:t>
            </a:r>
            <a:r>
              <a:rPr lang="ru-RU" sz="2000" b="1" dirty="0">
                <a:solidFill>
                  <a:schemeClr val="bg2"/>
                </a:solidFill>
                <a:latin typeface="Arial Narrow" pitchFamily="34" charset="0"/>
              </a:rPr>
              <a:t>– 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Изд-во </a:t>
            </a: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M.:Дашков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 и К, 2008. – 498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Баринов В. А. Внешнеэкономическая деятельность</a:t>
            </a:r>
            <a:r>
              <a:rPr lang="ru-RU" sz="2000" b="1" dirty="0">
                <a:solidFill>
                  <a:schemeClr val="bg2"/>
                </a:solidFill>
                <a:latin typeface="Arial Narrow" pitchFamily="34" charset="0"/>
              </a:rPr>
              <a:t>. – 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Изд-во M.:ИНФРА-М, 2006. – 190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Кокушкина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 И.В. Международная торговля и мировые рынки: Учебное пособие/ </a:t>
            </a: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И.В.Кокушкина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, </a:t>
            </a: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М.С.Воронин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. – СПб.: Техническая книга, 2007. –  592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Трухачев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 В.И. Международная торговля: учебное пособие / В.И. </a:t>
            </a: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Трухачев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, И.Н. Лякишева, В.Л. Ерохин.– 2-е изд., </a:t>
            </a: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перераб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. и доп. – М.; Ставрополь: Финансы и статистика; АГРУС, 2006.– 415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Акулич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, И.Л. Международный маркетинг: учеб. пособие для вузов/ И.Л. </a:t>
            </a: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Акулич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. – Минск: </a:t>
            </a: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Вышэйшая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ru-RU" sz="2000" dirty="0" err="1">
                <a:solidFill>
                  <a:schemeClr val="bg2"/>
                </a:solidFill>
                <a:latin typeface="Arial Narrow" pitchFamily="34" charset="0"/>
              </a:rPr>
              <a:t>шк</a:t>
            </a:r>
            <a:r>
              <a:rPr lang="ru-RU" sz="2000" dirty="0">
                <a:solidFill>
                  <a:schemeClr val="bg2"/>
                </a:solidFill>
                <a:latin typeface="Arial Narrow" pitchFamily="34" charset="0"/>
              </a:rPr>
              <a:t>., 2006. – 544 с.</a:t>
            </a:r>
          </a:p>
          <a:p>
            <a:endParaRPr lang="ru-RU" dirty="0">
              <a:solidFill>
                <a:schemeClr val="bg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e-BY" sz="6700" dirty="0" smtClean="0"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26000" endPos="45500" dir="5400000" sy="-100000" algn="bl" rotWithShape="0"/>
                </a:effectLst>
              </a:rPr>
              <a:t>СПА</a:t>
            </a:r>
            <a:r>
              <a:rPr lang="ru-RU" sz="6700" dirty="0" smtClean="0"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26000" endPos="45500" dir="5400000" sy="-100000" algn="bl" rotWithShape="0"/>
                </a:effectLst>
              </a:rPr>
              <a:t>СИБО</a:t>
            </a:r>
            <a:r>
              <a:rPr lang="ru-RU" dirty="0" smtClean="0"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260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26000" endPos="45500" dir="5400000" sy="-100000" algn="bl" rotWithShape="0"/>
                </a:effectLst>
              </a:rPr>
            </a:br>
            <a:r>
              <a:rPr lang="ru-RU" dirty="0" smtClean="0"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26000" endPos="45500" dir="5400000" sy="-100000" algn="bl" rotWithShape="0"/>
                </a:effectLst>
              </a:rPr>
              <a:t>ЗА ВНИМАНИЕ!</a:t>
            </a:r>
            <a:endParaRPr lang="be-BY" dirty="0"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260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9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48072"/>
          </a:xfrm>
        </p:spPr>
        <p:txBody>
          <a:bodyPr>
            <a:noAutofit/>
          </a:bodyPr>
          <a:lstStyle/>
          <a:p>
            <a:r>
              <a:rPr lang="ru-RU" sz="3500" dirty="0" smtClean="0"/>
              <a:t>В качестве посредников могут выступать:</a:t>
            </a:r>
            <a:endParaRPr lang="ru-RU" sz="35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680185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78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784571"/>
              </p:ext>
            </p:extLst>
          </p:nvPr>
        </p:nvGraphicFramePr>
        <p:xfrm>
          <a:off x="0" y="188640"/>
          <a:ext cx="9036496" cy="6674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6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8172400" cy="6264696"/>
          </a:xfrm>
        </p:spPr>
        <p:txBody>
          <a:bodyPr>
            <a:noAutofit/>
          </a:bodyPr>
          <a:lstStyle/>
          <a:p>
            <a:pPr indent="0" algn="just">
              <a:spcAft>
                <a:spcPts val="1000"/>
              </a:spcAft>
              <a:buNone/>
            </a:pPr>
            <a:r>
              <a:rPr lang="ru-RU" sz="2600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Следует отметить, что влияние посреднических компаний по странам и товарным потокам разное. </a:t>
            </a:r>
          </a:p>
          <a:p>
            <a:pPr indent="0" algn="just">
              <a:spcAft>
                <a:spcPts val="1000"/>
              </a:spcAft>
              <a:buNone/>
            </a:pPr>
            <a:r>
              <a:rPr lang="ru-RU" sz="2600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В большей степени оно просматривается в Японии, Южной Корее и Англии, в Скандинавских странах. </a:t>
            </a:r>
          </a:p>
          <a:p>
            <a:pPr indent="0" algn="just">
              <a:spcAft>
                <a:spcPts val="1000"/>
              </a:spcAft>
              <a:buNone/>
            </a:pPr>
            <a:r>
              <a:rPr lang="ru-RU" sz="2600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Так, в Японии 8 тыс. торговых компаний контролируют </a:t>
            </a:r>
            <a:r>
              <a:rPr lang="ru-RU" sz="2600" b="1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67%</a:t>
            </a:r>
            <a:r>
              <a:rPr lang="ru-RU" sz="2600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 импорта и </a:t>
            </a:r>
            <a:r>
              <a:rPr lang="ru-RU" sz="2600" b="1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60 %</a:t>
            </a:r>
            <a:r>
              <a:rPr lang="ru-RU" sz="2600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 экспорта. </a:t>
            </a:r>
          </a:p>
          <a:p>
            <a:pPr indent="0" algn="just">
              <a:spcAft>
                <a:spcPts val="1000"/>
              </a:spcAft>
              <a:buNone/>
            </a:pPr>
            <a:r>
              <a:rPr lang="ru-RU" sz="2600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В Южной Корее три известных торговых дома  – «Самсунг», «Хендэ» и «</a:t>
            </a:r>
            <a:r>
              <a:rPr lang="ru-RU" sz="2600" dirty="0" err="1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Даеку</a:t>
            </a:r>
            <a:r>
              <a:rPr lang="ru-RU" sz="2600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» – обслуживают </a:t>
            </a:r>
            <a:r>
              <a:rPr lang="ru-RU" sz="2600" b="1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40%</a:t>
            </a:r>
            <a:r>
              <a:rPr lang="ru-RU" sz="2600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 внешней торговли страны. </a:t>
            </a:r>
          </a:p>
          <a:p>
            <a:pPr indent="0" algn="just">
              <a:spcAft>
                <a:spcPts val="1000"/>
              </a:spcAft>
              <a:buNone/>
            </a:pPr>
            <a:r>
              <a:rPr lang="ru-RU" sz="2600" dirty="0" smtClean="0">
                <a:solidFill>
                  <a:srgbClr val="FFC000"/>
                </a:solidFill>
                <a:latin typeface="Calibri"/>
                <a:ea typeface="Calibri"/>
                <a:cs typeface="Times New Roman"/>
              </a:rPr>
              <a:t>В США, Франции и других странах многие крупные компании осуществляют продажу своей продукции на мировых рынках через посредников. В то же время в США большинство малых фирм предпочитают осуществлять экспорт самостоятельно.</a:t>
            </a:r>
          </a:p>
          <a:p>
            <a:endParaRPr lang="ru-RU" sz="2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Торговые дома известных Белорусских производителей на внешнем рынке</a:t>
            </a:r>
            <a:endParaRPr lang="ru-RU" sz="3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628800"/>
            <a:ext cx="7488832" cy="504056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ООО Торговый дом «8 Марта», г. Москва.</a:t>
            </a:r>
          </a:p>
          <a:p>
            <a:endParaRPr lang="ru-RU" sz="2200" dirty="0" smtClean="0"/>
          </a:p>
          <a:p>
            <a:pPr algn="r"/>
            <a:r>
              <a:rPr lang="ru-RU" sz="2200" dirty="0" smtClean="0"/>
              <a:t>ООО </a:t>
            </a:r>
            <a:r>
              <a:rPr lang="ru-RU" sz="2200" dirty="0"/>
              <a:t>Торговый </a:t>
            </a:r>
            <a:r>
              <a:rPr lang="ru-RU" sz="2200" dirty="0" smtClean="0"/>
              <a:t>дом «</a:t>
            </a:r>
            <a:r>
              <a:rPr lang="ru-RU" sz="2200" dirty="0" err="1" smtClean="0"/>
              <a:t>Гомельстекло</a:t>
            </a:r>
            <a:r>
              <a:rPr lang="ru-RU" sz="2200" dirty="0" smtClean="0"/>
              <a:t>», Московская область, г. Протвино.</a:t>
            </a:r>
          </a:p>
          <a:p>
            <a:endParaRPr lang="ru-RU" sz="2200" dirty="0" smtClean="0"/>
          </a:p>
          <a:p>
            <a:r>
              <a:rPr lang="ru-RU" sz="2200" dirty="0" smtClean="0"/>
              <a:t>ООО </a:t>
            </a:r>
            <a:r>
              <a:rPr lang="ru-RU" sz="2200" dirty="0"/>
              <a:t>Торговый </a:t>
            </a:r>
            <a:r>
              <a:rPr lang="ru-RU" sz="2200" dirty="0" smtClean="0"/>
              <a:t>дом «</a:t>
            </a:r>
            <a:r>
              <a:rPr lang="ru-RU" sz="2200" dirty="0" err="1" smtClean="0"/>
              <a:t>СтеклоБел</a:t>
            </a:r>
            <a:r>
              <a:rPr lang="ru-RU" sz="2200" dirty="0" smtClean="0"/>
              <a:t>», Ленинградская область, г. Гатчина.</a:t>
            </a:r>
          </a:p>
          <a:p>
            <a:endParaRPr lang="ru-RU" sz="2200" dirty="0" smtClean="0"/>
          </a:p>
          <a:p>
            <a:pPr algn="r"/>
            <a:r>
              <a:rPr lang="ru-RU" sz="2200" dirty="0"/>
              <a:t>ООО Торговый </a:t>
            </a:r>
            <a:r>
              <a:rPr lang="ru-RU" sz="2200" dirty="0" smtClean="0"/>
              <a:t>дом «</a:t>
            </a:r>
            <a:r>
              <a:rPr lang="ru-RU" sz="2200" dirty="0" err="1" smtClean="0"/>
              <a:t>Гомельстекло</a:t>
            </a:r>
            <a:r>
              <a:rPr lang="ru-RU" sz="2200" dirty="0" smtClean="0"/>
              <a:t>-Украина», г. Киев.</a:t>
            </a:r>
          </a:p>
          <a:p>
            <a:r>
              <a:rPr lang="ru-RU" sz="2200" dirty="0" smtClean="0"/>
              <a:t>ООО Торговый дом «Молочное кружево», Брянская область, г. </a:t>
            </a:r>
            <a:r>
              <a:rPr lang="ru-RU" sz="2200" dirty="0" err="1" smtClean="0"/>
              <a:t>Клинцы</a:t>
            </a:r>
            <a:r>
              <a:rPr lang="ru-RU" sz="2200" dirty="0" smtClean="0"/>
              <a:t> </a:t>
            </a:r>
          </a:p>
          <a:p>
            <a:endParaRPr lang="ru-RU" sz="2200" dirty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5549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576064"/>
          </a:xfrm>
        </p:spPr>
        <p:txBody>
          <a:bodyPr>
            <a:noAutofit/>
          </a:bodyPr>
          <a:lstStyle/>
          <a:p>
            <a:pPr lvl="0"/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 группа – дилеры</a:t>
            </a:r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009382"/>
              </p:ext>
            </p:extLst>
          </p:nvPr>
        </p:nvGraphicFramePr>
        <p:xfrm>
          <a:off x="0" y="1412776"/>
          <a:ext cx="9036496" cy="543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39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XBUSI_TXT_Big_Busines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07E7837599704DBF97B7717FFF4AF4" ma:contentTypeVersion="0" ma:contentTypeDescription="Создание документа." ma:contentTypeScope="" ma:versionID="2f76a39a6c754335552cd44e337eab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D0BA6FD-B615-42F4-9751-CEC5F2D3D079}"/>
</file>

<file path=customXml/itemProps2.xml><?xml version="1.0" encoding="utf-8"?>
<ds:datastoreItem xmlns:ds="http://schemas.openxmlformats.org/officeDocument/2006/customXml" ds:itemID="{EBFA6E9D-1A33-4F42-8775-4EEB3F4CB8F2}"/>
</file>

<file path=customXml/itemProps3.xml><?xml version="1.0" encoding="utf-8"?>
<ds:datastoreItem xmlns:ds="http://schemas.openxmlformats.org/officeDocument/2006/customXml" ds:itemID="{D4EE5DAE-940C-4F60-AF10-DEB71A5C45DC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 оформлением Крупный бизнес</Template>
  <TotalTime>0</TotalTime>
  <Words>2375</Words>
  <Application>Microsoft Office PowerPoint</Application>
  <PresentationFormat>Экран (4:3)</PresentationFormat>
  <Paragraphs>252</Paragraphs>
  <Slides>43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PPP_XBUSI_TXT_Big_Business</vt:lpstr>
      <vt:lpstr>Дисциплина «Экономика и управление ВЭД»  Лектор: Арашкевич О.В.,         старший преподаватель        кафедры экономики и               управления, к.э.н.</vt:lpstr>
      <vt:lpstr>Международные торгово-посреднические операции </vt:lpstr>
      <vt:lpstr>1.Торговое посредничество: понятие, необходимость и целесообразность использования во внешнеэкономической деятельности  </vt:lpstr>
      <vt:lpstr>В ПРАКТИКЕ МЕЖДУНАРОДНОЙ ТОРГОВЛИ СУЩЕСТВУЕТ ДВА МЕТОДА ОСУЩЕСТВЛЕНИЯ ВНЕШНЕЭКОНОМИЧЕСКИХ ОПЕРАЦИЙ: </vt:lpstr>
      <vt:lpstr>В качестве посредников могут выступать:</vt:lpstr>
      <vt:lpstr>Презентация PowerPoint</vt:lpstr>
      <vt:lpstr>Презентация PowerPoint</vt:lpstr>
      <vt:lpstr>Торговые дома известных Белорусских производителей на внешнем рынке</vt:lpstr>
      <vt:lpstr>1 группа – дилеры: </vt:lpstr>
      <vt:lpstr>Известные дистрибьюторы на рынке Республики Беларусь</vt:lpstr>
      <vt:lpstr>2 группа - – агенты и брокеры:</vt:lpstr>
      <vt:lpstr>Презентация PowerPoint</vt:lpstr>
      <vt:lpstr>Основная цель использования посредников – повышение экономической целесообразности и эффективности внешнеторговых операций.</vt:lpstr>
      <vt:lpstr>Презентация PowerPoint</vt:lpstr>
      <vt:lpstr>Использование посредников необходимо в случае, если:</vt:lpstr>
      <vt:lpstr>Презентация PowerPoint</vt:lpstr>
      <vt:lpstr>2.Виды международных торгово-посреднических операций </vt:lpstr>
      <vt:lpstr>Презентация PowerPoint</vt:lpstr>
      <vt:lpstr>Виды международных торгово-посреднических операций</vt:lpstr>
      <vt:lpstr>Операции по перепродаже</vt:lpstr>
      <vt:lpstr>Комиссионные операции</vt:lpstr>
      <vt:lpstr>Комиссионные операции</vt:lpstr>
      <vt:lpstr>Агентские операции</vt:lpstr>
      <vt:lpstr>Брокерские операции</vt:lpstr>
      <vt:lpstr>3. Виды договоров с внешнеторговыми посредниками и особенности их заключения в Республике Беларусь </vt:lpstr>
      <vt:lpstr>Виды договоров с внешнеторговыми посредниками и их условия</vt:lpstr>
      <vt:lpstr>Презентация PowerPoint</vt:lpstr>
      <vt:lpstr>Презентация PowerPoint</vt:lpstr>
      <vt:lpstr>  Гражданский Кодекс Республики Беларусь предусматривает только два вида договоров,  которыми оформляются отношения коммерческого посредничества :  договор комиссии и договор поручения </vt:lpstr>
      <vt:lpstr>Особенности процедуры заключения и исполнения договора комиссии:</vt:lpstr>
      <vt:lpstr>Обязанности комиссионера:</vt:lpstr>
      <vt:lpstr>Обязанности комитента:</vt:lpstr>
      <vt:lpstr>Ответственность сторон:</vt:lpstr>
      <vt:lpstr>Основания прекращения договора комиссии:</vt:lpstr>
      <vt:lpstr>Презентация PowerPoint</vt:lpstr>
      <vt:lpstr>Особенности процедуры заключения и исполнения договора поручения:</vt:lpstr>
      <vt:lpstr>Обязанности поверенного: </vt:lpstr>
      <vt:lpstr>Обязанности доверителя:</vt:lpstr>
      <vt:lpstr>Основания прекращения договора поручения:</vt:lpstr>
      <vt:lpstr>Отличительные особенности договора комиссии и договора поручения</vt:lpstr>
      <vt:lpstr>Презентация PowerPoint</vt:lpstr>
      <vt:lpstr>Рекомендуемая литература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2013-11-19T16:06:38Z</dcterms:created>
  <dcterms:modified xsi:type="dcterms:W3CDTF">2014-06-01T09:25:57Z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TC102413829990</vt:lpwstr>
  </property>
  <property fmtid="{D5CDD505-2E9C-101B-9397-08002B2CF9AE}" pid="3" name="ContentTypeId">
    <vt:lpwstr>0x0101005007E7837599704DBF97B7717FFF4AF4</vt:lpwstr>
  </property>
</Properties>
</file>