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Default Extension="bin" ContentType="application/vnd.openxmlformats-officedocument.oleObject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362" r:id="rId2"/>
    <p:sldId id="366" r:id="rId3"/>
    <p:sldId id="372" r:id="rId4"/>
    <p:sldId id="367" r:id="rId5"/>
    <p:sldId id="371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70" r:id="rId16"/>
    <p:sldId id="369" r:id="rId17"/>
    <p:sldId id="368" r:id="rId18"/>
    <p:sldId id="382" r:id="rId19"/>
    <p:sldId id="383" r:id="rId20"/>
    <p:sldId id="384" r:id="rId21"/>
    <p:sldId id="387" r:id="rId22"/>
    <p:sldId id="386" r:id="rId23"/>
    <p:sldId id="385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7" r:id="rId34"/>
    <p:sldId id="401" r:id="rId35"/>
    <p:sldId id="402" r:id="rId36"/>
    <p:sldId id="400" r:id="rId37"/>
    <p:sldId id="403" r:id="rId38"/>
    <p:sldId id="409" r:id="rId39"/>
    <p:sldId id="399" r:id="rId40"/>
    <p:sldId id="404" r:id="rId41"/>
    <p:sldId id="408" r:id="rId42"/>
    <p:sldId id="405" r:id="rId43"/>
    <p:sldId id="406" r:id="rId44"/>
    <p:sldId id="407" r:id="rId45"/>
  </p:sldIdLst>
  <p:sldSz cx="9144000" cy="6858000" type="screen4x3"/>
  <p:notesSz cx="9869488" cy="6735763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FB220"/>
    <a:srgbClr val="FFFF99"/>
    <a:srgbClr val="FFCC99"/>
    <a:srgbClr val="FFCC66"/>
    <a:srgbClr val="6699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279" autoAdjust="0"/>
    <p:restoredTop sz="89184" autoAdjust="0"/>
  </p:normalViewPr>
  <p:slideViewPr>
    <p:cSldViewPr>
      <p:cViewPr>
        <p:scale>
          <a:sx n="69" d="100"/>
          <a:sy n="69" d="100"/>
        </p:scale>
        <p:origin x="-64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68" y="-90"/>
      </p:cViewPr>
      <p:guideLst>
        <p:guide orient="horz" pos="2121"/>
        <p:guide pos="31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33030-826A-4D59-BD6B-249192B41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800" i="1" u="sng" dirty="0" smtClean="0">
              <a:latin typeface="Times New Roman" pitchFamily="18" charset="0"/>
              <a:cs typeface="Times New Roman" pitchFamily="18" charset="0"/>
            </a:rPr>
            <a:t>Систематический (или рыночный) риск</a:t>
          </a:r>
          <a:r>
            <a:rPr lang="ru-RU" sz="2800" i="1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характеризует вероятность финансовых потерь, связанных с неблагоприятными изменениями конъюнктуры финансового рынка 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(характерен для всех участников финансовой деятельности);</a:t>
          </a:r>
          <a:endParaRPr lang="ru-RU" sz="2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7BC2735-CCA1-4EC3-BDC4-367B948FC528}" type="parTrans" cxnId="{75333912-4A64-405B-8CD3-65D5F3FAA4B1}">
      <dgm:prSet/>
      <dgm:spPr/>
      <dgm:t>
        <a:bodyPr/>
        <a:lstStyle/>
        <a:p>
          <a:endParaRPr lang="ru-RU"/>
        </a:p>
      </dgm:t>
    </dgm:pt>
    <dgm:pt modelId="{99FD486B-A0DB-412C-AE49-9CE55C146E36}" type="sibTrans" cxnId="{75333912-4A64-405B-8CD3-65D5F3FAA4B1}">
      <dgm:prSet/>
      <dgm:spPr/>
      <dgm:t>
        <a:bodyPr/>
        <a:lstStyle/>
        <a:p>
          <a:endParaRPr lang="ru-RU"/>
        </a:p>
      </dgm:t>
    </dgm:pt>
    <dgm:pt modelId="{7E818B2B-D904-493F-9780-85F1E0C6C37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800" i="1" u="sng" dirty="0" smtClean="0">
              <a:latin typeface="Times New Roman" pitchFamily="18" charset="0"/>
              <a:cs typeface="Times New Roman" pitchFamily="18" charset="0"/>
            </a:rPr>
            <a:t>Несистематический (или специфический) риск</a:t>
          </a:r>
          <a:r>
            <a:rPr lang="ru-RU" sz="2800" i="1" u="none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характеризует вероятность финансовых потерь, связанных с неэффективной деятельностью </a:t>
          </a:r>
          <a:r>
            <a:rPr lang="ru-RU" sz="2800" u="sng" dirty="0" smtClean="0">
              <a:latin typeface="Times New Roman" pitchFamily="18" charset="0"/>
              <a:cs typeface="Times New Roman" pitchFamily="18" charset="0"/>
            </a:rPr>
            <a:t>конкретной организации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9F9D5A86-46AA-4F30-B1EC-CED86B3994B9}" type="parTrans" cxnId="{E0FA78C5-F672-4470-B9C2-F73BF9729C0A}">
      <dgm:prSet/>
      <dgm:spPr/>
      <dgm:t>
        <a:bodyPr/>
        <a:lstStyle/>
        <a:p>
          <a:endParaRPr lang="ru-RU"/>
        </a:p>
      </dgm:t>
    </dgm:pt>
    <dgm:pt modelId="{1DFD6DF2-6555-41C5-B64C-512A8093D437}" type="sibTrans" cxnId="{E0FA78C5-F672-4470-B9C2-F73BF9729C0A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49712-5C38-4B5D-B2AB-FB0871546411}" type="pres">
      <dgm:prSet presAssocID="{13F33030-826A-4D59-BD6B-249192B41539}" presName="parentText" presStyleLbl="node1" presStyleIdx="0" presStyleCnt="2" custScaleY="103188" custLinFactNeighborY="679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8004-E3BC-48F8-9FEE-327406E0437F}" type="pres">
      <dgm:prSet presAssocID="{99FD486B-A0DB-412C-AE49-9CE55C146E36}" presName="spacer" presStyleCnt="0"/>
      <dgm:spPr/>
    </dgm:pt>
    <dgm:pt modelId="{44415EA6-C0D5-416A-BD16-9572BEB479D1}" type="pres">
      <dgm:prSet presAssocID="{7E818B2B-D904-493F-9780-85F1E0C6C37B}" presName="parentText" presStyleLbl="node1" presStyleIdx="1" presStyleCnt="2" custScaleY="94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FA78C5-F672-4470-B9C2-F73BF9729C0A}" srcId="{D615D00D-E381-4C8E-9C42-7D716A63E4AF}" destId="{7E818B2B-D904-493F-9780-85F1E0C6C37B}" srcOrd="1" destOrd="0" parTransId="{9F9D5A86-46AA-4F30-B1EC-CED86B3994B9}" sibTransId="{1DFD6DF2-6555-41C5-B64C-512A8093D437}"/>
    <dgm:cxn modelId="{5E43543D-F06E-4C48-AF9E-14A75DA6DC4A}" type="presOf" srcId="{7E818B2B-D904-493F-9780-85F1E0C6C37B}" destId="{44415EA6-C0D5-416A-BD16-9572BEB479D1}" srcOrd="0" destOrd="0" presId="urn:microsoft.com/office/officeart/2005/8/layout/vList2"/>
    <dgm:cxn modelId="{75333912-4A64-405B-8CD3-65D5F3FAA4B1}" srcId="{D615D00D-E381-4C8E-9C42-7D716A63E4AF}" destId="{13F33030-826A-4D59-BD6B-249192B41539}" srcOrd="0" destOrd="0" parTransId="{17BC2735-CCA1-4EC3-BDC4-367B948FC528}" sibTransId="{99FD486B-A0DB-412C-AE49-9CE55C146E36}"/>
    <dgm:cxn modelId="{4E93DA4C-AF37-4EF5-A9A7-529F53693645}" type="presOf" srcId="{13F33030-826A-4D59-BD6B-249192B41539}" destId="{0EF49712-5C38-4B5D-B2AB-FB0871546411}" srcOrd="0" destOrd="0" presId="urn:microsoft.com/office/officeart/2005/8/layout/vList2"/>
    <dgm:cxn modelId="{21FCEAA2-2716-45A2-93E7-85C1F6860002}" type="presOf" srcId="{D615D00D-E381-4C8E-9C42-7D716A63E4AF}" destId="{5DF2B2C9-FE83-4F43-B7F4-B4E4DD23A074}" srcOrd="0" destOrd="0" presId="urn:microsoft.com/office/officeart/2005/8/layout/vList2"/>
    <dgm:cxn modelId="{FE4D1B49-8CA3-4BD7-9D4B-244600005081}" type="presParOf" srcId="{5DF2B2C9-FE83-4F43-B7F4-B4E4DD23A074}" destId="{0EF49712-5C38-4B5D-B2AB-FB0871546411}" srcOrd="0" destOrd="0" presId="urn:microsoft.com/office/officeart/2005/8/layout/vList2"/>
    <dgm:cxn modelId="{CE085ED1-DD7C-40CC-BDF1-71910CEAF444}" type="presParOf" srcId="{5DF2B2C9-FE83-4F43-B7F4-B4E4DD23A074}" destId="{83B48004-E3BC-48F8-9FEE-327406E0437F}" srcOrd="1" destOrd="0" presId="urn:microsoft.com/office/officeart/2005/8/layout/vList2"/>
    <dgm:cxn modelId="{CE945DA3-2194-4CF2-9D2D-6A34EF7F783C}" type="presParOf" srcId="{5DF2B2C9-FE83-4F43-B7F4-B4E4DD23A074}" destId="{44415EA6-C0D5-416A-BD16-9572BEB479D1}" srcOrd="2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8FCBE9-B099-4D12-AA2C-44EF0F4C7E8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финансовый риск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с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 низким уровнем вероятности реализации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(коэффициент вариации не превышает 10%);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8D41171A-0F7B-4BF4-890A-B50B466DF1D6}" type="parTrans" cxnId="{8C0BF8F4-21D6-49EC-B1FE-71405A0167B6}">
      <dgm:prSet/>
      <dgm:spPr/>
      <dgm:t>
        <a:bodyPr/>
        <a:lstStyle/>
        <a:p>
          <a:endParaRPr lang="ru-RU"/>
        </a:p>
      </dgm:t>
    </dgm:pt>
    <dgm:pt modelId="{F0058B25-FBF1-4793-AEE3-A120452CAA9F}" type="sibTrans" cxnId="{8C0BF8F4-21D6-49EC-B1FE-71405A0167B6}">
      <dgm:prSet/>
      <dgm:spPr/>
      <dgm:t>
        <a:bodyPr/>
        <a:lstStyle/>
        <a:p>
          <a:endParaRPr lang="ru-RU"/>
        </a:p>
      </dgm:t>
    </dgm:pt>
    <dgm:pt modelId="{D1A64416-7A8E-4A59-9525-7A01BBB2FC8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финансовый риск со средним уровнем вероятности реализации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(коэффициент вариации по которым находится в пределах 10-25%);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27EDCAA-F61F-4C01-96A4-A42C4963E620}" type="parTrans" cxnId="{BADA209F-DE7E-43B6-9084-68FB1734BE3D}">
      <dgm:prSet/>
      <dgm:spPr/>
      <dgm:t>
        <a:bodyPr/>
        <a:lstStyle/>
        <a:p>
          <a:endParaRPr lang="ru-RU"/>
        </a:p>
      </dgm:t>
    </dgm:pt>
    <dgm:pt modelId="{958C8845-C4CF-4010-9B05-8B6D4AB3ED61}" type="sibTrans" cxnId="{BADA209F-DE7E-43B6-9084-68FB1734BE3D}">
      <dgm:prSet/>
      <dgm:spPr/>
      <dgm:t>
        <a:bodyPr/>
        <a:lstStyle/>
        <a:p>
          <a:endParaRPr lang="ru-RU"/>
        </a:p>
      </dgm:t>
    </dgm:pt>
    <dgm:pt modelId="{BD2E11BA-6ED6-4813-B794-3E623E93177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финансовый риск с высоким уровнем вероятности реализации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(коэффициент вариации превышает 25%);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35CD76A4-38A0-461B-B869-BEF7B43BBA91}" type="parTrans" cxnId="{FBEB5E45-CA38-44FF-B658-466E3E2DCDCA}">
      <dgm:prSet/>
      <dgm:spPr/>
      <dgm:t>
        <a:bodyPr/>
        <a:lstStyle/>
        <a:p>
          <a:endParaRPr lang="ru-RU"/>
        </a:p>
      </dgm:t>
    </dgm:pt>
    <dgm:pt modelId="{F392BF57-7286-4445-B6C0-545F19190BF2}" type="sibTrans" cxnId="{FBEB5E45-CA38-44FF-B658-466E3E2DCDCA}">
      <dgm:prSet/>
      <dgm:spPr/>
      <dgm:t>
        <a:bodyPr/>
        <a:lstStyle/>
        <a:p>
          <a:endParaRPr lang="ru-RU"/>
        </a:p>
      </dgm:t>
    </dgm:pt>
    <dgm:pt modelId="{B77E0D50-8BBC-44F6-888A-4E56063333A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финансовый риск, уровень вероятности реализации которого определить невозможно </a:t>
          </a:r>
          <a:r>
            <a:rPr lang="ru-RU" sz="2000" i="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финансовые риски, реализуемые в условиях неопределенности</a:t>
          </a:r>
          <a:r>
            <a:rPr lang="ru-RU" dirty="0" smtClean="0"/>
            <a:t>).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8AC5ECE8-F4E2-457D-8136-B21027F4D27B}" type="parTrans" cxnId="{0B1E1E92-4685-40F0-9D16-58B26BB007B7}">
      <dgm:prSet/>
      <dgm:spPr/>
      <dgm:t>
        <a:bodyPr/>
        <a:lstStyle/>
        <a:p>
          <a:endParaRPr lang="ru-RU"/>
        </a:p>
      </dgm:t>
    </dgm:pt>
    <dgm:pt modelId="{1361371F-9F17-4FC1-8A78-41FDE57BBDEF}" type="sibTrans" cxnId="{0B1E1E92-4685-40F0-9D16-58B26BB007B7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2E8EB5-2E0A-4BD6-9915-FE20D280D6B6}" type="pres">
      <dgm:prSet presAssocID="{DC8FCBE9-B099-4D12-AA2C-44EF0F4C7E8F}" presName="parentText" presStyleLbl="node1" presStyleIdx="0" presStyleCnt="4" custScaleY="78497" custLinFactY="271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76613-66F2-46F8-9E60-F621580BA5C9}" type="pres">
      <dgm:prSet presAssocID="{F0058B25-FBF1-4793-AEE3-A120452CAA9F}" presName="spacer" presStyleCnt="0"/>
      <dgm:spPr/>
    </dgm:pt>
    <dgm:pt modelId="{3D6C3433-A038-46E5-BC80-70E772F26B47}" type="pres">
      <dgm:prSet presAssocID="{D1A64416-7A8E-4A59-9525-7A01BBB2FC87}" presName="parentText" presStyleLbl="node1" presStyleIdx="1" presStyleCnt="4" custScaleY="97951" custLinFactNeighborY="814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4A89-E570-4BF1-AB7A-B1692CAC8CCD}" type="pres">
      <dgm:prSet presAssocID="{958C8845-C4CF-4010-9B05-8B6D4AB3ED61}" presName="spacer" presStyleCnt="0"/>
      <dgm:spPr/>
    </dgm:pt>
    <dgm:pt modelId="{71A047AF-032D-4D2D-B733-2AE5F8DEF2B3}" type="pres">
      <dgm:prSet presAssocID="{BD2E11BA-6ED6-4813-B794-3E623E931775}" presName="parentText" presStyleLbl="node1" presStyleIdx="2" presStyleCnt="4" custScaleY="62687" custLinFactNeighborY="423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06BB6-336A-40E4-8E81-E0031E3EFF96}" type="pres">
      <dgm:prSet presAssocID="{F392BF57-7286-4445-B6C0-545F19190BF2}" presName="spacer" presStyleCnt="0"/>
      <dgm:spPr/>
    </dgm:pt>
    <dgm:pt modelId="{27A8E5CF-1ED7-4B3B-A524-FD9328F06853}" type="pres">
      <dgm:prSet presAssocID="{B77E0D50-8BBC-44F6-888A-4E56063333AF}" presName="parentText" presStyleLbl="node1" presStyleIdx="3" presStyleCnt="4" custScaleY="825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09142F-4D98-46B8-8BC0-9266D93C516A}" type="presOf" srcId="{D1A64416-7A8E-4A59-9525-7A01BBB2FC87}" destId="{3D6C3433-A038-46E5-BC80-70E772F26B47}" srcOrd="0" destOrd="0" presId="urn:microsoft.com/office/officeart/2005/8/layout/vList2"/>
    <dgm:cxn modelId="{FA5830D9-EEA9-4543-8835-5913E3331385}" type="presOf" srcId="{B77E0D50-8BBC-44F6-888A-4E56063333AF}" destId="{27A8E5CF-1ED7-4B3B-A524-FD9328F06853}" srcOrd="0" destOrd="0" presId="urn:microsoft.com/office/officeart/2005/8/layout/vList2"/>
    <dgm:cxn modelId="{8C0BF8F4-21D6-49EC-B1FE-71405A0167B6}" srcId="{D615D00D-E381-4C8E-9C42-7D716A63E4AF}" destId="{DC8FCBE9-B099-4D12-AA2C-44EF0F4C7E8F}" srcOrd="0" destOrd="0" parTransId="{8D41171A-0F7B-4BF4-890A-B50B466DF1D6}" sibTransId="{F0058B25-FBF1-4793-AEE3-A120452CAA9F}"/>
    <dgm:cxn modelId="{C7D4AE0B-1144-45C9-AAA8-B71825FABCAE}" type="presOf" srcId="{D615D00D-E381-4C8E-9C42-7D716A63E4AF}" destId="{5DF2B2C9-FE83-4F43-B7F4-B4E4DD23A074}" srcOrd="0" destOrd="0" presId="urn:microsoft.com/office/officeart/2005/8/layout/vList2"/>
    <dgm:cxn modelId="{BADA209F-DE7E-43B6-9084-68FB1734BE3D}" srcId="{D615D00D-E381-4C8E-9C42-7D716A63E4AF}" destId="{D1A64416-7A8E-4A59-9525-7A01BBB2FC87}" srcOrd="1" destOrd="0" parTransId="{127EDCAA-F61F-4C01-96A4-A42C4963E620}" sibTransId="{958C8845-C4CF-4010-9B05-8B6D4AB3ED61}"/>
    <dgm:cxn modelId="{E051745C-B5A1-403C-84A5-A1BE9B5BED1D}" type="presOf" srcId="{DC8FCBE9-B099-4D12-AA2C-44EF0F4C7E8F}" destId="{032E8EB5-2E0A-4BD6-9915-FE20D280D6B6}" srcOrd="0" destOrd="0" presId="urn:microsoft.com/office/officeart/2005/8/layout/vList2"/>
    <dgm:cxn modelId="{FBEB5E45-CA38-44FF-B658-466E3E2DCDCA}" srcId="{D615D00D-E381-4C8E-9C42-7D716A63E4AF}" destId="{BD2E11BA-6ED6-4813-B794-3E623E931775}" srcOrd="2" destOrd="0" parTransId="{35CD76A4-38A0-461B-B869-BEF7B43BBA91}" sibTransId="{F392BF57-7286-4445-B6C0-545F19190BF2}"/>
    <dgm:cxn modelId="{0B1E1E92-4685-40F0-9D16-58B26BB007B7}" srcId="{D615D00D-E381-4C8E-9C42-7D716A63E4AF}" destId="{B77E0D50-8BBC-44F6-888A-4E56063333AF}" srcOrd="3" destOrd="0" parTransId="{8AC5ECE8-F4E2-457D-8136-B21027F4D27B}" sibTransId="{1361371F-9F17-4FC1-8A78-41FDE57BBDEF}"/>
    <dgm:cxn modelId="{62D8FD4D-2C5E-40EB-9A68-C8EF8B4CE1DA}" type="presOf" srcId="{BD2E11BA-6ED6-4813-B794-3E623E931775}" destId="{71A047AF-032D-4D2D-B733-2AE5F8DEF2B3}" srcOrd="0" destOrd="0" presId="urn:microsoft.com/office/officeart/2005/8/layout/vList2"/>
    <dgm:cxn modelId="{2B9CA8EB-97F6-4BBA-9728-6469496F716D}" type="presParOf" srcId="{5DF2B2C9-FE83-4F43-B7F4-B4E4DD23A074}" destId="{032E8EB5-2E0A-4BD6-9915-FE20D280D6B6}" srcOrd="0" destOrd="0" presId="urn:microsoft.com/office/officeart/2005/8/layout/vList2"/>
    <dgm:cxn modelId="{A01639F7-1FD3-4E2E-B102-2B5CC7D2B723}" type="presParOf" srcId="{5DF2B2C9-FE83-4F43-B7F4-B4E4DD23A074}" destId="{93076613-66F2-46F8-9E60-F621580BA5C9}" srcOrd="1" destOrd="0" presId="urn:microsoft.com/office/officeart/2005/8/layout/vList2"/>
    <dgm:cxn modelId="{73A66EEF-20DA-4AEE-A94B-593B7AAC4331}" type="presParOf" srcId="{5DF2B2C9-FE83-4F43-B7F4-B4E4DD23A074}" destId="{3D6C3433-A038-46E5-BC80-70E772F26B47}" srcOrd="2" destOrd="0" presId="urn:microsoft.com/office/officeart/2005/8/layout/vList2"/>
    <dgm:cxn modelId="{AD2E2CA9-9AFB-4C7C-A3C6-AA2186B90012}" type="presParOf" srcId="{5DF2B2C9-FE83-4F43-B7F4-B4E4DD23A074}" destId="{41E94A89-E570-4BF1-AB7A-B1692CAC8CCD}" srcOrd="3" destOrd="0" presId="urn:microsoft.com/office/officeart/2005/8/layout/vList2"/>
    <dgm:cxn modelId="{74F07460-6E64-431E-9C21-BFE5024E8895}" type="presParOf" srcId="{5DF2B2C9-FE83-4F43-B7F4-B4E4DD23A074}" destId="{71A047AF-032D-4D2D-B733-2AE5F8DEF2B3}" srcOrd="4" destOrd="0" presId="urn:microsoft.com/office/officeart/2005/8/layout/vList2"/>
    <dgm:cxn modelId="{F7743425-BE7D-45EF-A256-81545D5A54A4}" type="presParOf" srcId="{5DF2B2C9-FE83-4F43-B7F4-B4E4DD23A074}" destId="{EBE06BB6-336A-40E4-8E81-E0031E3EFF96}" srcOrd="5" destOrd="0" presId="urn:microsoft.com/office/officeart/2005/8/layout/vList2"/>
    <dgm:cxn modelId="{28EDA669-8E4E-4051-A528-60358B9F5478}" type="presParOf" srcId="{5DF2B2C9-FE83-4F43-B7F4-B4E4DD23A074}" destId="{27A8E5CF-1ED7-4B3B-A524-FD9328F06853}" srcOrd="6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6CE7E3-F4EA-4B77-A972-8FD59E89B6F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прогнозируемый финансовый </a:t>
          </a:r>
          <a:r>
            <a:rPr lang="en-US" sz="2000" i="1" dirty="0" smtClean="0">
              <a:latin typeface="Times New Roman" pitchFamily="18" charset="0"/>
              <a:cs typeface="Times New Roman" pitchFamily="18" charset="0"/>
            </a:rPr>
            <a:t>p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иск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53725AA3-CD88-4D6B-A04E-6FBF3F5F1768}" type="parTrans" cxnId="{CB3E8676-9CF8-4EBD-AA4B-05E2F37DB357}">
      <dgm:prSet/>
      <dgm:spPr/>
      <dgm:t>
        <a:bodyPr/>
        <a:lstStyle/>
        <a:p>
          <a:endParaRPr lang="ru-RU"/>
        </a:p>
      </dgm:t>
    </dgm:pt>
    <dgm:pt modelId="{DD21FDE9-F82F-4A17-ABBA-1930224515E0}" type="sibTrans" cxnId="{CB3E8676-9CF8-4EBD-AA4B-05E2F37DB357}">
      <dgm:prSet/>
      <dgm:spPr/>
      <dgm:t>
        <a:bodyPr/>
        <a:lstStyle/>
        <a:p>
          <a:endParaRPr lang="ru-RU"/>
        </a:p>
      </dgm:t>
    </dgm:pt>
    <dgm:pt modelId="{6FCA4779-2976-47F7-B593-E79BE21B282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непрогнозируемый финансовый риск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AB2FC673-1C6B-41DB-BE99-B1A47D94930C}" type="parTrans" cxnId="{8EF4A66C-BD3F-4B20-BA42-08EA297087F1}">
      <dgm:prSet/>
      <dgm:spPr/>
      <dgm:t>
        <a:bodyPr/>
        <a:lstStyle/>
        <a:p>
          <a:endParaRPr lang="ru-RU"/>
        </a:p>
      </dgm:t>
    </dgm:pt>
    <dgm:pt modelId="{E19A7CCB-957F-4C3A-8454-DE372FE3A470}" type="sibTrans" cxnId="{8EF4A66C-BD3F-4B20-BA42-08EA297087F1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15A08B-608E-440E-A443-09BCA86FD535}" type="pres">
      <dgm:prSet presAssocID="{786CE7E3-F4EA-4B77-A972-8FD59E89B6F4}" presName="parentText" presStyleLbl="node1" presStyleIdx="0" presStyleCnt="2" custScaleY="49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144F2-77D7-47B9-850A-4C0070D3765D}" type="pres">
      <dgm:prSet presAssocID="{DD21FDE9-F82F-4A17-ABBA-1930224515E0}" presName="spacer" presStyleCnt="0"/>
      <dgm:spPr/>
    </dgm:pt>
    <dgm:pt modelId="{12A98D5A-ED5E-4CFF-942B-94A39EA4414F}" type="pres">
      <dgm:prSet presAssocID="{6FCA4779-2976-47F7-B593-E79BE21B282A}" presName="parentText" presStyleLbl="node1" presStyleIdx="1" presStyleCnt="2" custScaleY="526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3E8676-9CF8-4EBD-AA4B-05E2F37DB357}" srcId="{D615D00D-E381-4C8E-9C42-7D716A63E4AF}" destId="{786CE7E3-F4EA-4B77-A972-8FD59E89B6F4}" srcOrd="0" destOrd="0" parTransId="{53725AA3-CD88-4D6B-A04E-6FBF3F5F1768}" sibTransId="{DD21FDE9-F82F-4A17-ABBA-1930224515E0}"/>
    <dgm:cxn modelId="{8EF4A66C-BD3F-4B20-BA42-08EA297087F1}" srcId="{D615D00D-E381-4C8E-9C42-7D716A63E4AF}" destId="{6FCA4779-2976-47F7-B593-E79BE21B282A}" srcOrd="1" destOrd="0" parTransId="{AB2FC673-1C6B-41DB-BE99-B1A47D94930C}" sibTransId="{E19A7CCB-957F-4C3A-8454-DE372FE3A470}"/>
    <dgm:cxn modelId="{9D5AC6BF-9E47-47C6-BA45-996D5B21699B}" type="presOf" srcId="{6FCA4779-2976-47F7-B593-E79BE21B282A}" destId="{12A98D5A-ED5E-4CFF-942B-94A39EA4414F}" srcOrd="0" destOrd="0" presId="urn:microsoft.com/office/officeart/2005/8/layout/vList2"/>
    <dgm:cxn modelId="{F878AED6-C0E0-4667-A28B-ED24B9CD6D31}" type="presOf" srcId="{D615D00D-E381-4C8E-9C42-7D716A63E4AF}" destId="{5DF2B2C9-FE83-4F43-B7F4-B4E4DD23A074}" srcOrd="0" destOrd="0" presId="urn:microsoft.com/office/officeart/2005/8/layout/vList2"/>
    <dgm:cxn modelId="{1EA9FB99-B088-435B-9822-B93B6E617A52}" type="presOf" srcId="{786CE7E3-F4EA-4B77-A972-8FD59E89B6F4}" destId="{EF15A08B-608E-440E-A443-09BCA86FD535}" srcOrd="0" destOrd="0" presId="urn:microsoft.com/office/officeart/2005/8/layout/vList2"/>
    <dgm:cxn modelId="{4EB1F35F-123E-47E1-963F-01897C69E7EC}" type="presParOf" srcId="{5DF2B2C9-FE83-4F43-B7F4-B4E4DD23A074}" destId="{EF15A08B-608E-440E-A443-09BCA86FD535}" srcOrd="0" destOrd="0" presId="urn:microsoft.com/office/officeart/2005/8/layout/vList2"/>
    <dgm:cxn modelId="{489CB71E-BB8F-441C-88E3-10624E2917C0}" type="presParOf" srcId="{5DF2B2C9-FE83-4F43-B7F4-B4E4DD23A074}" destId="{5C4144F2-77D7-47B9-850A-4C0070D3765D}" srcOrd="1" destOrd="0" presId="urn:microsoft.com/office/officeart/2005/8/layout/vList2"/>
    <dgm:cxn modelId="{F17732D1-AB63-4A68-8215-DB93661E92D3}" type="presParOf" srcId="{5DF2B2C9-FE83-4F43-B7F4-B4E4DD23A074}" destId="{12A98D5A-ED5E-4CFF-942B-94A39EA4414F}" srcOrd="2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50C2AB-91D9-40E2-8A37-F9F8EE36A89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страхуемый финансовый риск 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(может быть передан в порядке внешнего страхования соответствующим страховым организациям);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571DCF76-C0E1-4487-8BF9-6E7B5E093FF6}" type="parTrans" cxnId="{82B19F32-BF28-4CB5-9EED-1178FD641D9E}">
      <dgm:prSet/>
      <dgm:spPr/>
    </dgm:pt>
    <dgm:pt modelId="{081ECC83-FFFF-42F2-8583-A2C838B9D87F}" type="sibTrans" cxnId="{82B19F32-BF28-4CB5-9EED-1178FD641D9E}">
      <dgm:prSet/>
      <dgm:spPr/>
    </dgm:pt>
    <dgm:pt modelId="{C0EAB614-B954-4140-9CD4-C5B2B4554CD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err="1" smtClean="0">
              <a:latin typeface="Times New Roman" pitchFamily="18" charset="0"/>
              <a:cs typeface="Times New Roman" pitchFamily="18" charset="0"/>
            </a:rPr>
            <a:t>нестрахуемый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 финансовый риск</a:t>
          </a:r>
          <a:r>
            <a:rPr lang="ru-RU" sz="2000" i="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риски, по которым отсутствует возможность страхования).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B3E8ECF1-583A-4CDB-A892-993B64139715}" type="parTrans" cxnId="{A1766A7C-63AC-4D08-82CE-0A9F77AB08F4}">
      <dgm:prSet/>
      <dgm:spPr/>
    </dgm:pt>
    <dgm:pt modelId="{0BAD8285-3E98-447F-8893-5EDC861BA6E0}" type="sibTrans" cxnId="{A1766A7C-63AC-4D08-82CE-0A9F77AB08F4}">
      <dgm:prSet/>
      <dgm:spPr/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6A661D-18C0-4430-9DE5-F17B99B51EC3}" type="pres">
      <dgm:prSet presAssocID="{0250C2AB-91D9-40E2-8A37-F9F8EE36A8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5D8F5-80A4-4D27-A972-40D9090DD6D7}" type="pres">
      <dgm:prSet presAssocID="{081ECC83-FFFF-42F2-8583-A2C838B9D87F}" presName="spacer" presStyleCnt="0"/>
      <dgm:spPr/>
    </dgm:pt>
    <dgm:pt modelId="{2F2B7B6B-9DD0-4760-9AD0-7ECD90296A0D}" type="pres">
      <dgm:prSet presAssocID="{C0EAB614-B954-4140-9CD4-C5B2B4554C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766A7C-63AC-4D08-82CE-0A9F77AB08F4}" srcId="{D615D00D-E381-4C8E-9C42-7D716A63E4AF}" destId="{C0EAB614-B954-4140-9CD4-C5B2B4554CDE}" srcOrd="1" destOrd="0" parTransId="{B3E8ECF1-583A-4CDB-A892-993B64139715}" sibTransId="{0BAD8285-3E98-447F-8893-5EDC861BA6E0}"/>
    <dgm:cxn modelId="{8AC3E8B6-9866-43E6-BDEA-090C56A9E807}" type="presOf" srcId="{0250C2AB-91D9-40E2-8A37-F9F8EE36A89C}" destId="{EC6A661D-18C0-4430-9DE5-F17B99B51EC3}" srcOrd="0" destOrd="0" presId="urn:microsoft.com/office/officeart/2005/8/layout/vList2"/>
    <dgm:cxn modelId="{82B19F32-BF28-4CB5-9EED-1178FD641D9E}" srcId="{D615D00D-E381-4C8E-9C42-7D716A63E4AF}" destId="{0250C2AB-91D9-40E2-8A37-F9F8EE36A89C}" srcOrd="0" destOrd="0" parTransId="{571DCF76-C0E1-4487-8BF9-6E7B5E093FF6}" sibTransId="{081ECC83-FFFF-42F2-8583-A2C838B9D87F}"/>
    <dgm:cxn modelId="{F6560D88-6CB9-4B16-BCF8-4CD00FD04930}" type="presOf" srcId="{D615D00D-E381-4C8E-9C42-7D716A63E4AF}" destId="{5DF2B2C9-FE83-4F43-B7F4-B4E4DD23A074}" srcOrd="0" destOrd="0" presId="urn:microsoft.com/office/officeart/2005/8/layout/vList2"/>
    <dgm:cxn modelId="{8EE56C4F-27DC-407C-B98C-45DF3B322E71}" type="presOf" srcId="{C0EAB614-B954-4140-9CD4-C5B2B4554CDE}" destId="{2F2B7B6B-9DD0-4760-9AD0-7ECD90296A0D}" srcOrd="0" destOrd="0" presId="urn:microsoft.com/office/officeart/2005/8/layout/vList2"/>
    <dgm:cxn modelId="{42E48EFD-AA09-44EF-B0A5-7A7BE847BFC6}" type="presParOf" srcId="{5DF2B2C9-FE83-4F43-B7F4-B4E4DD23A074}" destId="{EC6A661D-18C0-4430-9DE5-F17B99B51EC3}" srcOrd="0" destOrd="0" presId="urn:microsoft.com/office/officeart/2005/8/layout/vList2"/>
    <dgm:cxn modelId="{9FB5C690-7D26-407D-B4C2-BBE49D2621DC}" type="presParOf" srcId="{5DF2B2C9-FE83-4F43-B7F4-B4E4DD23A074}" destId="{F095D8F5-80A4-4D27-A972-40D9090DD6D7}" srcOrd="1" destOrd="0" presId="urn:microsoft.com/office/officeart/2005/8/layout/vList2"/>
    <dgm:cxn modelId="{34B66678-7126-4367-BCEC-00017A38D4C8}" type="presParOf" srcId="{5DF2B2C9-FE83-4F43-B7F4-B4E4DD23A074}" destId="{2F2B7B6B-9DD0-4760-9AD0-7ECD90296A0D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33030-826A-4D59-BD6B-249192B41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u="sng" dirty="0" smtClean="0">
              <a:latin typeface="Times New Roman" pitchFamily="18" charset="0"/>
              <a:cs typeface="Times New Roman" pitchFamily="18" charset="0"/>
            </a:rPr>
            <a:t>Процентный риск</a:t>
          </a:r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заключается в непредвиденном изменении процентной ставки на финансовом рынке (как депозитной, так и кредитной). Он проявляется в изменении платы за кредит, доходов по депозитам, облигациям и др. финансовым активам. 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7BC2735-CCA1-4EC3-BDC4-367B948FC528}" type="parTrans" cxnId="{75333912-4A64-405B-8CD3-65D5F3FAA4B1}">
      <dgm:prSet/>
      <dgm:spPr/>
      <dgm:t>
        <a:bodyPr/>
        <a:lstStyle/>
        <a:p>
          <a:endParaRPr lang="ru-RU"/>
        </a:p>
      </dgm:t>
    </dgm:pt>
    <dgm:pt modelId="{99FD486B-A0DB-412C-AE49-9CE55C146E36}" type="sibTrans" cxnId="{75333912-4A64-405B-8CD3-65D5F3FAA4B1}">
      <dgm:prSet/>
      <dgm:spPr/>
      <dgm:t>
        <a:bodyPr/>
        <a:lstStyle/>
        <a:p>
          <a:endParaRPr lang="ru-RU"/>
        </a:p>
      </dgm:t>
    </dgm:pt>
    <dgm:pt modelId="{435AB9EB-6535-4DA3-8EEF-A011157F75C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u="sng" dirty="0" smtClean="0">
              <a:latin typeface="Times New Roman" pitchFamily="18" charset="0"/>
              <a:cs typeface="Times New Roman" pitchFamily="18" charset="0"/>
            </a:rPr>
            <a:t>Валютный риск</a:t>
          </a:r>
          <a:r>
            <a:rPr lang="ru-RU" sz="240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присущ организациям, ведущим внешнеэкономическую деятельность (импортирующим сырьё, материалы и полуфабрикаты и экспортирующим готовую продукцию) и проявляется в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недополучении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предусмотренных доходов в результате непосредственного воздействия изменения обменного курса иностранной валюты. 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78AA4BFC-DF2D-4154-A330-FA9F2F88E4B9}" type="parTrans" cxnId="{DD64C56D-A6CD-4259-A76D-AC7F0C38F0F7}">
      <dgm:prSet/>
      <dgm:spPr/>
      <dgm:t>
        <a:bodyPr/>
        <a:lstStyle/>
        <a:p>
          <a:endParaRPr lang="ru-RU"/>
        </a:p>
      </dgm:t>
    </dgm:pt>
    <dgm:pt modelId="{73A81C63-B118-4ACF-9881-853712B78CB4}" type="sibTrans" cxnId="{DD64C56D-A6CD-4259-A76D-AC7F0C38F0F7}">
      <dgm:prSet/>
      <dgm:spPr/>
      <dgm:t>
        <a:bodyPr/>
        <a:lstStyle/>
        <a:p>
          <a:endParaRPr lang="ru-RU"/>
        </a:p>
      </dgm:t>
    </dgm:pt>
    <dgm:pt modelId="{D98C22BF-4D52-4F31-99A3-A581B0D646F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u="sng" dirty="0" smtClean="0">
              <a:latin typeface="Times New Roman" pitchFamily="18" charset="0"/>
              <a:cs typeface="Times New Roman" pitchFamily="18" charset="0"/>
            </a:rPr>
            <a:t>Ценовой риск</a:t>
          </a:r>
          <a:r>
            <a:rPr lang="ru-RU" sz="2400" i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u="none" dirty="0" smtClean="0">
              <a:latin typeface="Times New Roman" pitchFamily="18" charset="0"/>
              <a:cs typeface="Times New Roman" pitchFamily="18" charset="0"/>
            </a:rPr>
            <a:t>с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остоит в возможности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понесения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финансовых потерь, связанных с неблагоприятным изменением ценовых индексов на активы (акции, ценные бумаги, золото и др.).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5FF49E30-E6FC-449C-928B-AEA9C2FF8D9C}" type="parTrans" cxnId="{F14CFB87-7B5A-401E-81FD-37BAF0B5BFCE}">
      <dgm:prSet/>
      <dgm:spPr/>
      <dgm:t>
        <a:bodyPr/>
        <a:lstStyle/>
        <a:p>
          <a:endParaRPr lang="ru-RU"/>
        </a:p>
      </dgm:t>
    </dgm:pt>
    <dgm:pt modelId="{94C75DB5-1F7D-45DA-BDF9-BBCD8C2778F4}" type="sibTrans" cxnId="{F14CFB87-7B5A-401E-81FD-37BAF0B5BFCE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49712-5C38-4B5D-B2AB-FB0871546411}" type="pres">
      <dgm:prSet presAssocID="{13F33030-826A-4D59-BD6B-249192B41539}" presName="parentText" presStyleLbl="node1" presStyleIdx="0" presStyleCnt="3" custScaleY="69192" custLinFactY="-44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8004-E3BC-48F8-9FEE-327406E0437F}" type="pres">
      <dgm:prSet presAssocID="{99FD486B-A0DB-412C-AE49-9CE55C146E36}" presName="spacer" presStyleCnt="0"/>
      <dgm:spPr/>
    </dgm:pt>
    <dgm:pt modelId="{B8CFF44B-7E40-4390-8C47-1CE18A1D23BF}" type="pres">
      <dgm:prSet presAssocID="{435AB9EB-6535-4DA3-8EEF-A011157F75C4}" presName="parentText" presStyleLbl="node1" presStyleIdx="1" presStyleCnt="3" custScaleY="113740" custLinFactY="-19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8E72C-D26E-49F9-B516-02C7CF427FD2}" type="pres">
      <dgm:prSet presAssocID="{73A81C63-B118-4ACF-9881-853712B78CB4}" presName="spacer" presStyleCnt="0"/>
      <dgm:spPr/>
    </dgm:pt>
    <dgm:pt modelId="{0FB46BEB-99C2-4679-9E74-A863F63FBEE3}" type="pres">
      <dgm:prSet presAssocID="{D98C22BF-4D52-4F31-99A3-A581B0D646F1}" presName="parentText" presStyleLbl="node1" presStyleIdx="2" presStyleCnt="3" custScaleY="60225" custLinFactY="538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4C56D-A6CD-4259-A76D-AC7F0C38F0F7}" srcId="{D615D00D-E381-4C8E-9C42-7D716A63E4AF}" destId="{435AB9EB-6535-4DA3-8EEF-A011157F75C4}" srcOrd="1" destOrd="0" parTransId="{78AA4BFC-DF2D-4154-A330-FA9F2F88E4B9}" sibTransId="{73A81C63-B118-4ACF-9881-853712B78CB4}"/>
    <dgm:cxn modelId="{B5794B95-7B50-4B18-9AAE-934976959292}" type="presOf" srcId="{D98C22BF-4D52-4F31-99A3-A581B0D646F1}" destId="{0FB46BEB-99C2-4679-9E74-A863F63FBEE3}" srcOrd="0" destOrd="0" presId="urn:microsoft.com/office/officeart/2005/8/layout/vList2"/>
    <dgm:cxn modelId="{F14CFB87-7B5A-401E-81FD-37BAF0B5BFCE}" srcId="{D615D00D-E381-4C8E-9C42-7D716A63E4AF}" destId="{D98C22BF-4D52-4F31-99A3-A581B0D646F1}" srcOrd="2" destOrd="0" parTransId="{5FF49E30-E6FC-449C-928B-AEA9C2FF8D9C}" sibTransId="{94C75DB5-1F7D-45DA-BDF9-BBCD8C2778F4}"/>
    <dgm:cxn modelId="{33427749-A064-4BE3-B1CB-DEA192D3963F}" type="presOf" srcId="{D615D00D-E381-4C8E-9C42-7D716A63E4AF}" destId="{5DF2B2C9-FE83-4F43-B7F4-B4E4DD23A074}" srcOrd="0" destOrd="0" presId="urn:microsoft.com/office/officeart/2005/8/layout/vList2"/>
    <dgm:cxn modelId="{AF005938-E520-4DE8-B56B-81C8AAA134D7}" type="presOf" srcId="{13F33030-826A-4D59-BD6B-249192B41539}" destId="{0EF49712-5C38-4B5D-B2AB-FB0871546411}" srcOrd="0" destOrd="0" presId="urn:microsoft.com/office/officeart/2005/8/layout/vList2"/>
    <dgm:cxn modelId="{75333912-4A64-405B-8CD3-65D5F3FAA4B1}" srcId="{D615D00D-E381-4C8E-9C42-7D716A63E4AF}" destId="{13F33030-826A-4D59-BD6B-249192B41539}" srcOrd="0" destOrd="0" parTransId="{17BC2735-CCA1-4EC3-BDC4-367B948FC528}" sibTransId="{99FD486B-A0DB-412C-AE49-9CE55C146E36}"/>
    <dgm:cxn modelId="{5FC98DD5-6160-4FB1-99CA-A87C7F600E88}" type="presOf" srcId="{435AB9EB-6535-4DA3-8EEF-A011157F75C4}" destId="{B8CFF44B-7E40-4390-8C47-1CE18A1D23BF}" srcOrd="0" destOrd="0" presId="urn:microsoft.com/office/officeart/2005/8/layout/vList2"/>
    <dgm:cxn modelId="{C6B510F8-E2F9-457A-9F47-A456F702D18F}" type="presParOf" srcId="{5DF2B2C9-FE83-4F43-B7F4-B4E4DD23A074}" destId="{0EF49712-5C38-4B5D-B2AB-FB0871546411}" srcOrd="0" destOrd="0" presId="urn:microsoft.com/office/officeart/2005/8/layout/vList2"/>
    <dgm:cxn modelId="{67BA62EA-45C5-4A4C-B40F-BBB5249A611C}" type="presParOf" srcId="{5DF2B2C9-FE83-4F43-B7F4-B4E4DD23A074}" destId="{83B48004-E3BC-48F8-9FEE-327406E0437F}" srcOrd="1" destOrd="0" presId="urn:microsoft.com/office/officeart/2005/8/layout/vList2"/>
    <dgm:cxn modelId="{0B5C5D1E-1067-490E-969D-9CFB7D2D8863}" type="presParOf" srcId="{5DF2B2C9-FE83-4F43-B7F4-B4E4DD23A074}" destId="{B8CFF44B-7E40-4390-8C47-1CE18A1D23BF}" srcOrd="2" destOrd="0" presId="urn:microsoft.com/office/officeart/2005/8/layout/vList2"/>
    <dgm:cxn modelId="{C1DEBAA3-140E-471C-8903-08F487153E30}" type="presParOf" srcId="{5DF2B2C9-FE83-4F43-B7F4-B4E4DD23A074}" destId="{0D88E72C-D26E-49F9-B516-02C7CF427FD2}" srcOrd="3" destOrd="0" presId="urn:microsoft.com/office/officeart/2005/8/layout/vList2"/>
    <dgm:cxn modelId="{7E4CCFC8-8D86-4BA0-821B-FFF851577EFC}" type="presParOf" srcId="{5DF2B2C9-FE83-4F43-B7F4-B4E4DD23A074}" destId="{0FB46BEB-99C2-4679-9E74-A863F63FBEE3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01C47A-0B97-4972-92C5-684506A110C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sng" dirty="0" smtClean="0">
              <a:latin typeface="Times New Roman" pitchFamily="18" charset="0"/>
              <a:cs typeface="Times New Roman" pitchFamily="18" charset="0"/>
            </a:rPr>
            <a:t>Риск снижения финансовой устойчивости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обусловлен несовершенной структурой капитала тех организаций, где значительную долю занимают заемные средства. 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7F317C65-95C0-4E4C-A7E5-87D8CDD8F723}" type="parTrans" cxnId="{798032A5-6640-4979-89F0-B07186B4E35E}">
      <dgm:prSet/>
      <dgm:spPr/>
      <dgm:t>
        <a:bodyPr/>
        <a:lstStyle/>
        <a:p>
          <a:endParaRPr lang="ru-RU"/>
        </a:p>
      </dgm:t>
    </dgm:pt>
    <dgm:pt modelId="{9097CB2C-4A88-4DFA-95F2-9BCC14F6245F}" type="sibTrans" cxnId="{798032A5-6640-4979-89F0-B07186B4E35E}">
      <dgm:prSet/>
      <dgm:spPr/>
      <dgm:t>
        <a:bodyPr/>
        <a:lstStyle/>
        <a:p>
          <a:endParaRPr lang="ru-RU"/>
        </a:p>
      </dgm:t>
    </dgm:pt>
    <dgm:pt modelId="{05F2FA60-D89F-4858-86FE-33658F27AC9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sng" dirty="0" smtClean="0">
              <a:latin typeface="Times New Roman" pitchFamily="18" charset="0"/>
              <a:cs typeface="Times New Roman" pitchFamily="18" charset="0"/>
            </a:rPr>
            <a:t>Риск неплатёжеспособности</a:t>
          </a:r>
          <a:r>
            <a:rPr lang="ru-RU" sz="2000" i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возникает в результате невысокого уровня ликвидности текущих активов, несовпадения сроков поступления и расходования денежных средств.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391AB8BE-55D2-49A4-A361-190B7DFEE4A7}" type="parTrans" cxnId="{8B2CDA73-C068-4E5F-A96B-0EC157C2E2A6}">
      <dgm:prSet/>
      <dgm:spPr/>
      <dgm:t>
        <a:bodyPr/>
        <a:lstStyle/>
        <a:p>
          <a:endParaRPr lang="ru-RU"/>
        </a:p>
      </dgm:t>
    </dgm:pt>
    <dgm:pt modelId="{5F95FD8E-4309-4449-A206-529399554A60}" type="sibTrans" cxnId="{8B2CDA73-C068-4E5F-A96B-0EC157C2E2A6}">
      <dgm:prSet/>
      <dgm:spPr/>
      <dgm:t>
        <a:bodyPr/>
        <a:lstStyle/>
        <a:p>
          <a:endParaRPr lang="ru-RU"/>
        </a:p>
      </dgm:t>
    </dgm:pt>
    <dgm:pt modelId="{543C4549-26AF-49D1-9AA7-74A5498C5B9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b="0" i="1" u="sng" dirty="0" smtClean="0">
              <a:latin typeface="Times New Roman" pitchFamily="18" charset="0"/>
              <a:cs typeface="Times New Roman" pitchFamily="18" charset="0"/>
            </a:rPr>
            <a:t>Кредитный риск</a:t>
          </a:r>
          <a:r>
            <a:rPr lang="ru-RU" sz="2000" b="0" i="1" u="none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b="0" i="0" u="none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опасность неуплаты заемщиком основного долга и процентов, а также имеет место при предоставлении товарного (коммерческого) кредита покупателям. 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F8FA24F5-9249-4F0E-AC2A-952F55B18F3B}" type="parTrans" cxnId="{4330DC6B-0AA9-4847-BCEC-398D51DF92F9}">
      <dgm:prSet/>
      <dgm:spPr/>
      <dgm:t>
        <a:bodyPr/>
        <a:lstStyle/>
        <a:p>
          <a:endParaRPr lang="ru-RU"/>
        </a:p>
      </dgm:t>
    </dgm:pt>
    <dgm:pt modelId="{F81823DA-C802-4321-9768-E2C262ED2A7E}" type="sibTrans" cxnId="{4330DC6B-0AA9-4847-BCEC-398D51DF92F9}">
      <dgm:prSet/>
      <dgm:spPr/>
      <dgm:t>
        <a:bodyPr/>
        <a:lstStyle/>
        <a:p>
          <a:endParaRPr lang="ru-RU"/>
        </a:p>
      </dgm:t>
    </dgm:pt>
    <dgm:pt modelId="{A56D502A-14F5-4BEB-9BE4-ED08A6C1690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sng" dirty="0" smtClean="0">
              <a:latin typeface="Times New Roman" pitchFamily="18" charset="0"/>
              <a:cs typeface="Times New Roman" pitchFamily="18" charset="0"/>
            </a:rPr>
            <a:t>Инвестиционный риск</a:t>
          </a:r>
          <a:r>
            <a:rPr lang="ru-RU" sz="2000" i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характеризует возможность возникновения финансовых потерь в процессе осуществления инвестиционной деятельности. 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BED71560-00F8-4484-8122-74BE33F10E06}" type="parTrans" cxnId="{72B96352-AE83-4B68-8AA8-B22E568B92A0}">
      <dgm:prSet/>
      <dgm:spPr/>
      <dgm:t>
        <a:bodyPr/>
        <a:lstStyle/>
        <a:p>
          <a:endParaRPr lang="ru-RU"/>
        </a:p>
      </dgm:t>
    </dgm:pt>
    <dgm:pt modelId="{117CA1D0-80F1-41B3-A8EB-F1E1E425FC5F}" type="sibTrans" cxnId="{72B96352-AE83-4B68-8AA8-B22E568B92A0}">
      <dgm:prSet/>
      <dgm:spPr/>
      <dgm:t>
        <a:bodyPr/>
        <a:lstStyle/>
        <a:p>
          <a:endParaRPr lang="ru-RU"/>
        </a:p>
      </dgm:t>
    </dgm:pt>
    <dgm:pt modelId="{8710EEFA-B0D1-4DD9-94A1-154F9D4FF15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sng" dirty="0" smtClean="0">
              <a:latin typeface="Times New Roman" pitchFamily="18" charset="0"/>
              <a:cs typeface="Times New Roman" pitchFamily="18" charset="0"/>
            </a:rPr>
            <a:t>Инновационный финансовый риск</a:t>
          </a:r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связан с внедрением новых финансовых технологий, использованием новых финансовых инструментов и т.п.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63BF8CAA-39B7-4447-A0B0-4BFA7BCA019E}" type="parTrans" cxnId="{1EDAA15B-56A6-4EE0-A3FE-878FE330FEE5}">
      <dgm:prSet/>
      <dgm:spPr/>
      <dgm:t>
        <a:bodyPr/>
        <a:lstStyle/>
        <a:p>
          <a:endParaRPr lang="ru-RU"/>
        </a:p>
      </dgm:t>
    </dgm:pt>
    <dgm:pt modelId="{31590EB3-B607-4206-A7DE-0DD6BFE3AD6E}" type="sibTrans" cxnId="{1EDAA15B-56A6-4EE0-A3FE-878FE330FEE5}">
      <dgm:prSet/>
      <dgm:spPr/>
      <dgm:t>
        <a:bodyPr/>
        <a:lstStyle/>
        <a:p>
          <a:endParaRPr lang="ru-RU"/>
        </a:p>
      </dgm:t>
    </dgm:pt>
    <dgm:pt modelId="{E5B00F27-C124-4520-9139-11FCA44829D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sng" dirty="0" smtClean="0">
              <a:latin typeface="Times New Roman" pitchFamily="18" charset="0"/>
              <a:cs typeface="Times New Roman" pitchFamily="18" charset="0"/>
            </a:rPr>
            <a:t>Депозитный риск</a:t>
          </a:r>
          <a:r>
            <a:rPr lang="ru-RU" sz="2000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связан с возможностью неполучения внесенного в коммерческий банк депозита по причине банкротства последнего. 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D78286AE-C931-48D3-BA9F-1164C7D12359}" type="parTrans" cxnId="{485ACB9E-2A38-4737-83DB-245E5ACB7A45}">
      <dgm:prSet/>
      <dgm:spPr/>
      <dgm:t>
        <a:bodyPr/>
        <a:lstStyle/>
        <a:p>
          <a:endParaRPr lang="ru-RU"/>
        </a:p>
      </dgm:t>
    </dgm:pt>
    <dgm:pt modelId="{FBDA6537-6795-4D44-9CC2-48D4EEDEEE84}" type="sibTrans" cxnId="{485ACB9E-2A38-4737-83DB-245E5ACB7A45}">
      <dgm:prSet/>
      <dgm:spPr/>
      <dgm:t>
        <a:bodyPr/>
        <a:lstStyle/>
        <a:p>
          <a:endParaRPr lang="ru-RU"/>
        </a:p>
      </dgm:t>
    </dgm:pt>
    <dgm:pt modelId="{ED2879AE-8772-41CD-8ABB-674682E9323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sng" dirty="0" smtClean="0">
              <a:latin typeface="Times New Roman" pitchFamily="18" charset="0"/>
              <a:cs typeface="Times New Roman" pitchFamily="18" charset="0"/>
            </a:rPr>
            <a:t>Прочие виды финансовых  рисков.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B10B4744-0872-4627-8ECE-CF5E0179AD17}" type="parTrans" cxnId="{964896F2-DBF4-41EF-9097-410909C5C741}">
      <dgm:prSet/>
      <dgm:spPr/>
      <dgm:t>
        <a:bodyPr/>
        <a:lstStyle/>
        <a:p>
          <a:endParaRPr lang="ru-RU"/>
        </a:p>
      </dgm:t>
    </dgm:pt>
    <dgm:pt modelId="{BFD00A17-B972-47C5-B998-D7D2990993B5}" type="sibTrans" cxnId="{964896F2-DBF4-41EF-9097-410909C5C741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101D92-CAB6-491B-A0F8-EAC336A85F21}" type="pres">
      <dgm:prSet presAssocID="{1C01C47A-0B97-4972-92C5-684506A110CB}" presName="parentText" presStyleLbl="node1" presStyleIdx="0" presStyleCnt="7" custLinFactY="483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52E46-32B8-4ED3-8A3D-ACDEED3E052D}" type="pres">
      <dgm:prSet presAssocID="{9097CB2C-4A88-4DFA-95F2-9BCC14F6245F}" presName="spacer" presStyleCnt="0"/>
      <dgm:spPr/>
    </dgm:pt>
    <dgm:pt modelId="{A5D0E94C-906A-4DCC-B910-A2D22CC6045C}" type="pres">
      <dgm:prSet presAssocID="{05F2FA60-D89F-4858-86FE-33658F27AC9B}" presName="parentText" presStyleLbl="node1" presStyleIdx="1" presStyleCnt="7" custScaleY="100561" custLinFactY="127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E1FED-EF13-450B-AC5B-73AB2A947842}" type="pres">
      <dgm:prSet presAssocID="{5F95FD8E-4309-4449-A206-529399554A60}" presName="spacer" presStyleCnt="0"/>
      <dgm:spPr/>
    </dgm:pt>
    <dgm:pt modelId="{ACA9960B-05DB-4D1E-A9FC-5173ACE45710}" type="pres">
      <dgm:prSet presAssocID="{543C4549-26AF-49D1-9AA7-74A5498C5B98}" presName="parentText" presStyleLbl="node1" presStyleIdx="2" presStyleCnt="7" custScaleY="82415" custLinFactNeighborY="756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A098E-5EAF-49BE-B906-7DD4E60BBB24}" type="pres">
      <dgm:prSet presAssocID="{F81823DA-C802-4321-9768-E2C262ED2A7E}" presName="spacer" presStyleCnt="0"/>
      <dgm:spPr/>
    </dgm:pt>
    <dgm:pt modelId="{DF528DD0-3A02-4B88-B579-85107E16ACBD}" type="pres">
      <dgm:prSet presAssocID="{A56D502A-14F5-4BEB-9BE4-ED08A6C16909}" presName="parentText" presStyleLbl="node1" presStyleIdx="3" presStyleCnt="7" custScaleY="83240" custLinFactNeighborY="706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8BCB7-1D05-4784-A5CF-52C081F77B96}" type="pres">
      <dgm:prSet presAssocID="{117CA1D0-80F1-41B3-A8EB-F1E1E425FC5F}" presName="spacer" presStyleCnt="0"/>
      <dgm:spPr/>
    </dgm:pt>
    <dgm:pt modelId="{C6392E76-66E9-4D89-A98D-BA028CC455B5}" type="pres">
      <dgm:prSet presAssocID="{8710EEFA-B0D1-4DD9-94A1-154F9D4FF15F}" presName="parentText" presStyleLbl="node1" presStyleIdx="4" presStyleCnt="7" custScaleY="56777" custLinFactNeighborY="96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58700-EE43-4CA7-B4E2-E3598033A513}" type="pres">
      <dgm:prSet presAssocID="{31590EB3-B607-4206-A7DE-0DD6BFE3AD6E}" presName="spacer" presStyleCnt="0"/>
      <dgm:spPr/>
    </dgm:pt>
    <dgm:pt modelId="{D63D4F5C-F8BC-4B6F-A7E6-3E40E3CE221A}" type="pres">
      <dgm:prSet presAssocID="{E5B00F27-C124-4520-9139-11FCA44829D3}" presName="parentText" presStyleLbl="node1" presStyleIdx="5" presStyleCnt="7" custScaleY="58631" custLinFactNeighborY="463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68822-866D-49F5-8051-AB05C4D8FC32}" type="pres">
      <dgm:prSet presAssocID="{FBDA6537-6795-4D44-9CC2-48D4EEDEEE84}" presName="spacer" presStyleCnt="0"/>
      <dgm:spPr/>
    </dgm:pt>
    <dgm:pt modelId="{565E5F5A-4425-4E60-B6BA-E08D444719BE}" type="pres">
      <dgm:prSet presAssocID="{ED2879AE-8772-41CD-8ABB-674682E93234}" presName="parentText" presStyleLbl="node1" presStyleIdx="6" presStyleCnt="7" custScaleY="50557" custLinFactY="152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48AB7E-C23F-427E-ABDB-728CCB531ACF}" type="presOf" srcId="{8710EEFA-B0D1-4DD9-94A1-154F9D4FF15F}" destId="{C6392E76-66E9-4D89-A98D-BA028CC455B5}" srcOrd="0" destOrd="0" presId="urn:microsoft.com/office/officeart/2005/8/layout/vList2"/>
    <dgm:cxn modelId="{8212031F-8057-4EF1-837D-13932EE72593}" type="presOf" srcId="{D615D00D-E381-4C8E-9C42-7D716A63E4AF}" destId="{5DF2B2C9-FE83-4F43-B7F4-B4E4DD23A074}" srcOrd="0" destOrd="0" presId="urn:microsoft.com/office/officeart/2005/8/layout/vList2"/>
    <dgm:cxn modelId="{8A4774C7-9667-43DA-A86B-EB74CA1CDFCD}" type="presOf" srcId="{ED2879AE-8772-41CD-8ABB-674682E93234}" destId="{565E5F5A-4425-4E60-B6BA-E08D444719BE}" srcOrd="0" destOrd="0" presId="urn:microsoft.com/office/officeart/2005/8/layout/vList2"/>
    <dgm:cxn modelId="{8AFD9B3C-A410-4E8F-8671-D614E50C7504}" type="presOf" srcId="{05F2FA60-D89F-4858-86FE-33658F27AC9B}" destId="{A5D0E94C-906A-4DCC-B910-A2D22CC6045C}" srcOrd="0" destOrd="0" presId="urn:microsoft.com/office/officeart/2005/8/layout/vList2"/>
    <dgm:cxn modelId="{F741FCA3-8909-4F45-A804-D81DFE4749C4}" type="presOf" srcId="{543C4549-26AF-49D1-9AA7-74A5498C5B98}" destId="{ACA9960B-05DB-4D1E-A9FC-5173ACE45710}" srcOrd="0" destOrd="0" presId="urn:microsoft.com/office/officeart/2005/8/layout/vList2"/>
    <dgm:cxn modelId="{1264BA06-7C4D-4D5B-994A-F15501C7BD48}" type="presOf" srcId="{A56D502A-14F5-4BEB-9BE4-ED08A6C16909}" destId="{DF528DD0-3A02-4B88-B579-85107E16ACBD}" srcOrd="0" destOrd="0" presId="urn:microsoft.com/office/officeart/2005/8/layout/vList2"/>
    <dgm:cxn modelId="{41FE006A-F5E4-444B-B10C-005257CB6984}" type="presOf" srcId="{1C01C47A-0B97-4972-92C5-684506A110CB}" destId="{15101D92-CAB6-491B-A0F8-EAC336A85F21}" srcOrd="0" destOrd="0" presId="urn:microsoft.com/office/officeart/2005/8/layout/vList2"/>
    <dgm:cxn modelId="{4330DC6B-0AA9-4847-BCEC-398D51DF92F9}" srcId="{D615D00D-E381-4C8E-9C42-7D716A63E4AF}" destId="{543C4549-26AF-49D1-9AA7-74A5498C5B98}" srcOrd="2" destOrd="0" parTransId="{F8FA24F5-9249-4F0E-AC2A-952F55B18F3B}" sibTransId="{F81823DA-C802-4321-9768-E2C262ED2A7E}"/>
    <dgm:cxn modelId="{8B2CDA73-C068-4E5F-A96B-0EC157C2E2A6}" srcId="{D615D00D-E381-4C8E-9C42-7D716A63E4AF}" destId="{05F2FA60-D89F-4858-86FE-33658F27AC9B}" srcOrd="1" destOrd="0" parTransId="{391AB8BE-55D2-49A4-A361-190B7DFEE4A7}" sibTransId="{5F95FD8E-4309-4449-A206-529399554A60}"/>
    <dgm:cxn modelId="{964896F2-DBF4-41EF-9097-410909C5C741}" srcId="{D615D00D-E381-4C8E-9C42-7D716A63E4AF}" destId="{ED2879AE-8772-41CD-8ABB-674682E93234}" srcOrd="6" destOrd="0" parTransId="{B10B4744-0872-4627-8ECE-CF5E0179AD17}" sibTransId="{BFD00A17-B972-47C5-B998-D7D2990993B5}"/>
    <dgm:cxn modelId="{798032A5-6640-4979-89F0-B07186B4E35E}" srcId="{D615D00D-E381-4C8E-9C42-7D716A63E4AF}" destId="{1C01C47A-0B97-4972-92C5-684506A110CB}" srcOrd="0" destOrd="0" parTransId="{7F317C65-95C0-4E4C-A7E5-87D8CDD8F723}" sibTransId="{9097CB2C-4A88-4DFA-95F2-9BCC14F6245F}"/>
    <dgm:cxn modelId="{DEE4F90F-3050-4CCE-9458-15C7EC953041}" type="presOf" srcId="{E5B00F27-C124-4520-9139-11FCA44829D3}" destId="{D63D4F5C-F8BC-4B6F-A7E6-3E40E3CE221A}" srcOrd="0" destOrd="0" presId="urn:microsoft.com/office/officeart/2005/8/layout/vList2"/>
    <dgm:cxn modelId="{72B96352-AE83-4B68-8AA8-B22E568B92A0}" srcId="{D615D00D-E381-4C8E-9C42-7D716A63E4AF}" destId="{A56D502A-14F5-4BEB-9BE4-ED08A6C16909}" srcOrd="3" destOrd="0" parTransId="{BED71560-00F8-4484-8122-74BE33F10E06}" sibTransId="{117CA1D0-80F1-41B3-A8EB-F1E1E425FC5F}"/>
    <dgm:cxn modelId="{1EDAA15B-56A6-4EE0-A3FE-878FE330FEE5}" srcId="{D615D00D-E381-4C8E-9C42-7D716A63E4AF}" destId="{8710EEFA-B0D1-4DD9-94A1-154F9D4FF15F}" srcOrd="4" destOrd="0" parTransId="{63BF8CAA-39B7-4447-A0B0-4BFA7BCA019E}" sibTransId="{31590EB3-B607-4206-A7DE-0DD6BFE3AD6E}"/>
    <dgm:cxn modelId="{485ACB9E-2A38-4737-83DB-245E5ACB7A45}" srcId="{D615D00D-E381-4C8E-9C42-7D716A63E4AF}" destId="{E5B00F27-C124-4520-9139-11FCA44829D3}" srcOrd="5" destOrd="0" parTransId="{D78286AE-C931-48D3-BA9F-1164C7D12359}" sibTransId="{FBDA6537-6795-4D44-9CC2-48D4EEDEEE84}"/>
    <dgm:cxn modelId="{BDB27EC2-EFDF-4CF2-82E9-44F0D2A8D993}" type="presParOf" srcId="{5DF2B2C9-FE83-4F43-B7F4-B4E4DD23A074}" destId="{15101D92-CAB6-491B-A0F8-EAC336A85F21}" srcOrd="0" destOrd="0" presId="urn:microsoft.com/office/officeart/2005/8/layout/vList2"/>
    <dgm:cxn modelId="{B93A0030-484E-4A73-A91F-CCE9A581DDA8}" type="presParOf" srcId="{5DF2B2C9-FE83-4F43-B7F4-B4E4DD23A074}" destId="{01552E46-32B8-4ED3-8A3D-ACDEED3E052D}" srcOrd="1" destOrd="0" presId="urn:microsoft.com/office/officeart/2005/8/layout/vList2"/>
    <dgm:cxn modelId="{28FF35F4-2E2E-4C97-B742-FC0B3B8639C1}" type="presParOf" srcId="{5DF2B2C9-FE83-4F43-B7F4-B4E4DD23A074}" destId="{A5D0E94C-906A-4DCC-B910-A2D22CC6045C}" srcOrd="2" destOrd="0" presId="urn:microsoft.com/office/officeart/2005/8/layout/vList2"/>
    <dgm:cxn modelId="{4C65C9BA-D9D2-4144-8EFC-F023EBAD9608}" type="presParOf" srcId="{5DF2B2C9-FE83-4F43-B7F4-B4E4DD23A074}" destId="{2C2E1FED-EF13-450B-AC5B-73AB2A947842}" srcOrd="3" destOrd="0" presId="urn:microsoft.com/office/officeart/2005/8/layout/vList2"/>
    <dgm:cxn modelId="{BD69FBA9-9524-41B0-8BE5-07EEA8075BFF}" type="presParOf" srcId="{5DF2B2C9-FE83-4F43-B7F4-B4E4DD23A074}" destId="{ACA9960B-05DB-4D1E-A9FC-5173ACE45710}" srcOrd="4" destOrd="0" presId="urn:microsoft.com/office/officeart/2005/8/layout/vList2"/>
    <dgm:cxn modelId="{97D2C3C8-B522-4CD2-A9DB-1DCFDD5B4B0E}" type="presParOf" srcId="{5DF2B2C9-FE83-4F43-B7F4-B4E4DD23A074}" destId="{C7BA098E-5EAF-49BE-B906-7DD4E60BBB24}" srcOrd="5" destOrd="0" presId="urn:microsoft.com/office/officeart/2005/8/layout/vList2"/>
    <dgm:cxn modelId="{05306817-F46A-4713-B56D-50E9E62CECC7}" type="presParOf" srcId="{5DF2B2C9-FE83-4F43-B7F4-B4E4DD23A074}" destId="{DF528DD0-3A02-4B88-B579-85107E16ACBD}" srcOrd="6" destOrd="0" presId="urn:microsoft.com/office/officeart/2005/8/layout/vList2"/>
    <dgm:cxn modelId="{57FFD141-FA25-4A16-8CAC-78E8D7C839E4}" type="presParOf" srcId="{5DF2B2C9-FE83-4F43-B7F4-B4E4DD23A074}" destId="{FFE8BCB7-1D05-4784-A5CF-52C081F77B96}" srcOrd="7" destOrd="0" presId="urn:microsoft.com/office/officeart/2005/8/layout/vList2"/>
    <dgm:cxn modelId="{4CBCEA5A-1A9B-4881-9196-666E81141285}" type="presParOf" srcId="{5DF2B2C9-FE83-4F43-B7F4-B4E4DD23A074}" destId="{C6392E76-66E9-4D89-A98D-BA028CC455B5}" srcOrd="8" destOrd="0" presId="urn:microsoft.com/office/officeart/2005/8/layout/vList2"/>
    <dgm:cxn modelId="{D2DFA8F3-D33F-43FE-8C03-410BDF1D512B}" type="presParOf" srcId="{5DF2B2C9-FE83-4F43-B7F4-B4E4DD23A074}" destId="{0B458700-EE43-4CA7-B4E2-E3598033A513}" srcOrd="9" destOrd="0" presId="urn:microsoft.com/office/officeart/2005/8/layout/vList2"/>
    <dgm:cxn modelId="{3FAAA8BB-92C8-421D-A02E-9B2AC650D3AB}" type="presParOf" srcId="{5DF2B2C9-FE83-4F43-B7F4-B4E4DD23A074}" destId="{D63D4F5C-F8BC-4B6F-A7E6-3E40E3CE221A}" srcOrd="10" destOrd="0" presId="urn:microsoft.com/office/officeart/2005/8/layout/vList2"/>
    <dgm:cxn modelId="{74615CC2-C3CE-41D7-A87E-8C8AD85613A5}" type="presParOf" srcId="{5DF2B2C9-FE83-4F43-B7F4-B4E4DD23A074}" destId="{5A668822-866D-49F5-8051-AB05C4D8FC32}" srcOrd="11" destOrd="0" presId="urn:microsoft.com/office/officeart/2005/8/layout/vList2"/>
    <dgm:cxn modelId="{B48F77D5-A66C-496C-BB08-1094249272C8}" type="presParOf" srcId="{5DF2B2C9-FE83-4F43-B7F4-B4E4DD23A074}" destId="{565E5F5A-4425-4E60-B6BA-E08D444719BE}" srcOrd="12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6026FD-94CA-4B2E-A81F-50F56F956A0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риск отдельной финансовой операции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(характеризует в комплексе весь спектр видов финансовых рисков, присущих определенной финансовой операции;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052F5073-949E-49DF-AD85-214DA61C2E50}" type="parTrans" cxnId="{143F8836-067F-4821-8BAC-00B30405237D}">
      <dgm:prSet/>
      <dgm:spPr/>
      <dgm:t>
        <a:bodyPr/>
        <a:lstStyle/>
        <a:p>
          <a:endParaRPr lang="ru-RU"/>
        </a:p>
      </dgm:t>
    </dgm:pt>
    <dgm:pt modelId="{4653D406-DB82-4BEB-9A59-643B4715310D}" type="sibTrans" cxnId="{143F8836-067F-4821-8BAC-00B30405237D}">
      <dgm:prSet/>
      <dgm:spPr/>
      <dgm:t>
        <a:bodyPr/>
        <a:lstStyle/>
        <a:p>
          <a:endParaRPr lang="ru-RU"/>
        </a:p>
      </dgm:t>
    </dgm:pt>
    <dgm:pt modelId="{E30F155A-F6C8-4DB3-B337-E36ACA1ED81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риск различных видов финансовой деятельности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(например, риск инвестиционной или кредитной деятельности организации);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66AD4533-CB2B-42D6-808E-F81001C407CD}" type="parTrans" cxnId="{4EFF76EF-AA45-478E-94CE-681A812F1F70}">
      <dgm:prSet/>
      <dgm:spPr/>
      <dgm:t>
        <a:bodyPr/>
        <a:lstStyle/>
        <a:p>
          <a:endParaRPr lang="ru-RU"/>
        </a:p>
      </dgm:t>
    </dgm:pt>
    <dgm:pt modelId="{C7A430EA-7089-4096-AA61-40D762D4830E}" type="sibTrans" cxnId="{4EFF76EF-AA45-478E-94CE-681A812F1F70}">
      <dgm:prSet/>
      <dgm:spPr/>
      <dgm:t>
        <a:bodyPr/>
        <a:lstStyle/>
        <a:p>
          <a:endParaRPr lang="ru-RU"/>
        </a:p>
      </dgm:t>
    </dgm:pt>
    <dgm:pt modelId="{04A197EE-7EF3-4C60-BF96-290B6656F78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риск финансовой деятельности организации в целом </a:t>
          </a:r>
          <a:r>
            <a:rPr lang="ru-RU" sz="2400" i="0" dirty="0" smtClean="0">
              <a:latin typeface="Times New Roman" pitchFamily="18" charset="0"/>
              <a:cs typeface="Times New Roman" pitchFamily="18" charset="0"/>
            </a:rPr>
            <a:t>(определяется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спецификой организационно-правовой формы организации, структурой капитала, составом активов, соотношением постоянных и переменных издержек и т.п.).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0E1D3FAB-BA3C-45F0-A11E-3675673B182D}" type="parTrans" cxnId="{677FEC06-A19B-4A89-9041-F21C170607D9}">
      <dgm:prSet/>
      <dgm:spPr/>
      <dgm:t>
        <a:bodyPr/>
        <a:lstStyle/>
        <a:p>
          <a:endParaRPr lang="ru-RU"/>
        </a:p>
      </dgm:t>
    </dgm:pt>
    <dgm:pt modelId="{F49E009F-1113-4026-B0A2-63DB386A33FF}" type="sibTrans" cxnId="{677FEC06-A19B-4A89-9041-F21C170607D9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09EE33-B129-450C-B4AE-474B3B79C140}" type="pres">
      <dgm:prSet presAssocID="{436026FD-94CA-4B2E-A81F-50F56F956A04}" presName="parentText" presStyleLbl="node1" presStyleIdx="0" presStyleCnt="3" custScaleY="750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DBFC0-CA4F-48E0-8607-FE881B484585}" type="pres">
      <dgm:prSet presAssocID="{4653D406-DB82-4BEB-9A59-643B4715310D}" presName="spacer" presStyleCnt="0"/>
      <dgm:spPr/>
    </dgm:pt>
    <dgm:pt modelId="{57F565F1-16D6-4427-9F20-2D5BEF84D263}" type="pres">
      <dgm:prSet presAssocID="{E30F155A-F6C8-4DB3-B337-E36ACA1ED81D}" presName="parentText" presStyleLbl="node1" presStyleIdx="1" presStyleCnt="3" custScaleY="597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3E506-B389-4E17-B2DB-3334587E0ECC}" type="pres">
      <dgm:prSet presAssocID="{C7A430EA-7089-4096-AA61-40D762D4830E}" presName="spacer" presStyleCnt="0"/>
      <dgm:spPr/>
    </dgm:pt>
    <dgm:pt modelId="{35D5B847-7DA0-4D29-8EA5-924275F95704}" type="pres">
      <dgm:prSet presAssocID="{04A197EE-7EF3-4C60-BF96-290B6656F78C}" presName="parentText" presStyleLbl="node1" presStyleIdx="2" presStyleCnt="3" custScaleY="837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FF76EF-AA45-478E-94CE-681A812F1F70}" srcId="{D615D00D-E381-4C8E-9C42-7D716A63E4AF}" destId="{E30F155A-F6C8-4DB3-B337-E36ACA1ED81D}" srcOrd="1" destOrd="0" parTransId="{66AD4533-CB2B-42D6-808E-F81001C407CD}" sibTransId="{C7A430EA-7089-4096-AA61-40D762D4830E}"/>
    <dgm:cxn modelId="{143F8836-067F-4821-8BAC-00B30405237D}" srcId="{D615D00D-E381-4C8E-9C42-7D716A63E4AF}" destId="{436026FD-94CA-4B2E-A81F-50F56F956A04}" srcOrd="0" destOrd="0" parTransId="{052F5073-949E-49DF-AD85-214DA61C2E50}" sibTransId="{4653D406-DB82-4BEB-9A59-643B4715310D}"/>
    <dgm:cxn modelId="{E69B2E6C-6995-417A-8A6C-8854E06C3FCC}" type="presOf" srcId="{D615D00D-E381-4C8E-9C42-7D716A63E4AF}" destId="{5DF2B2C9-FE83-4F43-B7F4-B4E4DD23A074}" srcOrd="0" destOrd="0" presId="urn:microsoft.com/office/officeart/2005/8/layout/vList2"/>
    <dgm:cxn modelId="{205FD169-9330-4CB5-B45E-53A8CEE96CC6}" type="presOf" srcId="{04A197EE-7EF3-4C60-BF96-290B6656F78C}" destId="{35D5B847-7DA0-4D29-8EA5-924275F95704}" srcOrd="0" destOrd="0" presId="urn:microsoft.com/office/officeart/2005/8/layout/vList2"/>
    <dgm:cxn modelId="{677FEC06-A19B-4A89-9041-F21C170607D9}" srcId="{D615D00D-E381-4C8E-9C42-7D716A63E4AF}" destId="{04A197EE-7EF3-4C60-BF96-290B6656F78C}" srcOrd="2" destOrd="0" parTransId="{0E1D3FAB-BA3C-45F0-A11E-3675673B182D}" sibTransId="{F49E009F-1113-4026-B0A2-63DB386A33FF}"/>
    <dgm:cxn modelId="{E5660CAF-2952-4AC9-ACD3-5AEAC4EB4CEB}" type="presOf" srcId="{E30F155A-F6C8-4DB3-B337-E36ACA1ED81D}" destId="{57F565F1-16D6-4427-9F20-2D5BEF84D263}" srcOrd="0" destOrd="0" presId="urn:microsoft.com/office/officeart/2005/8/layout/vList2"/>
    <dgm:cxn modelId="{AE05FA31-15C5-43E1-8DFE-DD638AFE021A}" type="presOf" srcId="{436026FD-94CA-4B2E-A81F-50F56F956A04}" destId="{CE09EE33-B129-450C-B4AE-474B3B79C140}" srcOrd="0" destOrd="0" presId="urn:microsoft.com/office/officeart/2005/8/layout/vList2"/>
    <dgm:cxn modelId="{118F0642-EA74-47C7-AA44-9EDBB627E1E2}" type="presParOf" srcId="{5DF2B2C9-FE83-4F43-B7F4-B4E4DD23A074}" destId="{CE09EE33-B129-450C-B4AE-474B3B79C140}" srcOrd="0" destOrd="0" presId="urn:microsoft.com/office/officeart/2005/8/layout/vList2"/>
    <dgm:cxn modelId="{6714F9A4-7CAF-473E-B454-D593CE01D661}" type="presParOf" srcId="{5DF2B2C9-FE83-4F43-B7F4-B4E4DD23A074}" destId="{0E5DBFC0-CA4F-48E0-8607-FE881B484585}" srcOrd="1" destOrd="0" presId="urn:microsoft.com/office/officeart/2005/8/layout/vList2"/>
    <dgm:cxn modelId="{433DFAA8-7930-4713-99AB-FA26E662D365}" type="presParOf" srcId="{5DF2B2C9-FE83-4F43-B7F4-B4E4DD23A074}" destId="{57F565F1-16D6-4427-9F20-2D5BEF84D263}" srcOrd="2" destOrd="0" presId="urn:microsoft.com/office/officeart/2005/8/layout/vList2"/>
    <dgm:cxn modelId="{4D67BE8F-38F7-4644-A38D-E39DE3DEA685}" type="presParOf" srcId="{5DF2B2C9-FE83-4F43-B7F4-B4E4DD23A074}" destId="{4E43E506-B389-4E17-B2DB-3334587E0ECC}" srcOrd="3" destOrd="0" presId="urn:microsoft.com/office/officeart/2005/8/layout/vList2"/>
    <dgm:cxn modelId="{36A1532F-F84C-40A6-A7A0-215FD4F07572}" type="presParOf" srcId="{5DF2B2C9-FE83-4F43-B7F4-B4E4DD23A074}" destId="{35D5B847-7DA0-4D29-8EA5-924275F95704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06E5B4-EBE4-4EE9-BC09-DD5BABE7E9C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u="sng" dirty="0" smtClean="0">
              <a:latin typeface="Times New Roman" pitchFamily="18" charset="0"/>
              <a:cs typeface="Times New Roman" pitchFamily="18" charset="0"/>
            </a:rPr>
            <a:t>индивидуальный</a:t>
          </a:r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 финансовый риск - </a:t>
          </a:r>
          <a:r>
            <a:rPr lang="ru-RU" sz="2400" i="0" dirty="0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арактеризует совокупный риск, присущий отдельным финансовым инструментам;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F68B2591-4C06-49C3-807E-6D3560FBDF65}" type="parTrans" cxnId="{36CB9BB2-34F7-44BE-8202-736169DB28DC}">
      <dgm:prSet/>
      <dgm:spPr/>
      <dgm:t>
        <a:bodyPr/>
        <a:lstStyle/>
        <a:p>
          <a:endParaRPr lang="ru-RU"/>
        </a:p>
      </dgm:t>
    </dgm:pt>
    <dgm:pt modelId="{4F21EE4A-6846-4B8D-AA8E-C76F3749A8E9}" type="sibTrans" cxnId="{36CB9BB2-34F7-44BE-8202-736169DB28DC}">
      <dgm:prSet/>
      <dgm:spPr/>
      <dgm:t>
        <a:bodyPr/>
        <a:lstStyle/>
        <a:p>
          <a:endParaRPr lang="ru-RU"/>
        </a:p>
      </dgm:t>
    </dgm:pt>
    <dgm:pt modelId="{2CE80BE2-0472-40C8-9684-11D57DD9C37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u="sng" dirty="0" smtClean="0">
              <a:latin typeface="Times New Roman" pitchFamily="18" charset="0"/>
              <a:cs typeface="Times New Roman" pitchFamily="18" charset="0"/>
            </a:rPr>
            <a:t>портфельный </a:t>
          </a:r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финансовый риск - </a:t>
          </a:r>
          <a:r>
            <a:rPr lang="ru-RU" sz="2400" i="0" dirty="0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арактеризует совокупный риск, присущий комплексу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однофункциональных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финансовых инструментов, объединенных в портфель (например, кредитный портфель организации, её инвестиционный портфель и т.п.).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0DB69602-E9D2-4CE1-9716-C0B45A40ADA5}" type="parTrans" cxnId="{C48AD7F0-5FD0-4F91-9430-C15BAE0267F7}">
      <dgm:prSet/>
      <dgm:spPr/>
      <dgm:t>
        <a:bodyPr/>
        <a:lstStyle/>
        <a:p>
          <a:endParaRPr lang="ru-RU"/>
        </a:p>
      </dgm:t>
    </dgm:pt>
    <dgm:pt modelId="{0B0CD6D9-4C2A-481A-A621-196CCA7DDC9B}" type="sibTrans" cxnId="{C48AD7F0-5FD0-4F91-9430-C15BAE0267F7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19634-6170-4EA1-B13B-32D336A3D63F}" type="pres">
      <dgm:prSet presAssocID="{6806E5B4-EBE4-4EE9-BC09-DD5BABE7E9C1}" presName="parentText" presStyleLbl="node1" presStyleIdx="0" presStyleCnt="2" custScaleY="60796" custLinFactNeighborY="2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9FDE0-D72E-4357-80C4-6667EA590FD3}" type="pres">
      <dgm:prSet presAssocID="{4F21EE4A-6846-4B8D-AA8E-C76F3749A8E9}" presName="spacer" presStyleCnt="0"/>
      <dgm:spPr/>
    </dgm:pt>
    <dgm:pt modelId="{96B865F6-5D0B-4635-8871-D149B6EBD76E}" type="pres">
      <dgm:prSet presAssocID="{2CE80BE2-0472-40C8-9684-11D57DD9C374}" presName="parentText" presStyleLbl="node1" presStyleIdx="1" presStyleCnt="2" custScaleY="953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83BBB3-0B56-4CC7-805D-A9694B420DCE}" type="presOf" srcId="{2CE80BE2-0472-40C8-9684-11D57DD9C374}" destId="{96B865F6-5D0B-4635-8871-D149B6EBD76E}" srcOrd="0" destOrd="0" presId="urn:microsoft.com/office/officeart/2005/8/layout/vList2"/>
    <dgm:cxn modelId="{1A20E2B7-8444-4557-BF8A-E82AE86A4FB7}" type="presOf" srcId="{D615D00D-E381-4C8E-9C42-7D716A63E4AF}" destId="{5DF2B2C9-FE83-4F43-B7F4-B4E4DD23A074}" srcOrd="0" destOrd="0" presId="urn:microsoft.com/office/officeart/2005/8/layout/vList2"/>
    <dgm:cxn modelId="{968363F5-78E9-45F1-8C18-945A80CA3C75}" type="presOf" srcId="{6806E5B4-EBE4-4EE9-BC09-DD5BABE7E9C1}" destId="{09319634-6170-4EA1-B13B-32D336A3D63F}" srcOrd="0" destOrd="0" presId="urn:microsoft.com/office/officeart/2005/8/layout/vList2"/>
    <dgm:cxn modelId="{C48AD7F0-5FD0-4F91-9430-C15BAE0267F7}" srcId="{D615D00D-E381-4C8E-9C42-7D716A63E4AF}" destId="{2CE80BE2-0472-40C8-9684-11D57DD9C374}" srcOrd="1" destOrd="0" parTransId="{0DB69602-E9D2-4CE1-9716-C0B45A40ADA5}" sibTransId="{0B0CD6D9-4C2A-481A-A621-196CCA7DDC9B}"/>
    <dgm:cxn modelId="{36CB9BB2-34F7-44BE-8202-736169DB28DC}" srcId="{D615D00D-E381-4C8E-9C42-7D716A63E4AF}" destId="{6806E5B4-EBE4-4EE9-BC09-DD5BABE7E9C1}" srcOrd="0" destOrd="0" parTransId="{F68B2591-4C06-49C3-807E-6D3560FBDF65}" sibTransId="{4F21EE4A-6846-4B8D-AA8E-C76F3749A8E9}"/>
    <dgm:cxn modelId="{EE2C8AB4-DC81-43DC-94FA-14ECCE0B9724}" type="presParOf" srcId="{5DF2B2C9-FE83-4F43-B7F4-B4E4DD23A074}" destId="{09319634-6170-4EA1-B13B-32D336A3D63F}" srcOrd="0" destOrd="0" presId="urn:microsoft.com/office/officeart/2005/8/layout/vList2"/>
    <dgm:cxn modelId="{7AF48D01-A900-42F0-9BFA-03BE69BCD58F}" type="presParOf" srcId="{5DF2B2C9-FE83-4F43-B7F4-B4E4DD23A074}" destId="{5B79FDE0-D72E-4357-80C4-6667EA590FD3}" srcOrd="1" destOrd="0" presId="urn:microsoft.com/office/officeart/2005/8/layout/vList2"/>
    <dgm:cxn modelId="{0F1EE1D0-C221-489A-93B6-56F2EC1475FB}" type="presParOf" srcId="{5DF2B2C9-FE83-4F43-B7F4-B4E4DD23A074}" destId="{96B865F6-5D0B-4635-8871-D149B6EBD76E}" srcOrd="2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9CD9A6-0BE6-403B-A7CF-44AC4144CB1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простой финансовый риск </a:t>
          </a:r>
          <a:r>
            <a:rPr lang="ru-RU" sz="2400" i="0" dirty="0" smtClean="0">
              <a:latin typeface="Times New Roman" pitchFamily="18" charset="0"/>
              <a:cs typeface="Times New Roman" pitchFamily="18" charset="0"/>
            </a:rPr>
            <a:t>- 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арактеризует вид финансового риска, который не расчленяется на отдельные его подвиды (инфляционный риск);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3DEB3A2F-56DD-479D-B8E4-4F4123EC5F45}" type="parTrans" cxnId="{3885973B-0A5F-403A-9FFA-99C720D5E2C2}">
      <dgm:prSet/>
      <dgm:spPr/>
      <dgm:t>
        <a:bodyPr/>
        <a:lstStyle/>
        <a:p>
          <a:endParaRPr lang="ru-RU"/>
        </a:p>
      </dgm:t>
    </dgm:pt>
    <dgm:pt modelId="{4687032F-C7D6-4FA7-82F6-D36C9F0492C9}" type="sibTrans" cxnId="{3885973B-0A5F-403A-9FFA-99C720D5E2C2}">
      <dgm:prSet/>
      <dgm:spPr/>
      <dgm:t>
        <a:bodyPr/>
        <a:lstStyle/>
        <a:p>
          <a:endParaRPr lang="ru-RU"/>
        </a:p>
      </dgm:t>
    </dgm:pt>
    <dgm:pt modelId="{3C744FE9-A78E-4278-95C2-AC959B0AA5F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сложный финансовый риск</a:t>
          </a:r>
          <a:r>
            <a:rPr lang="ru-RU" sz="2400" i="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состоит из комплекса финансовых рисков (например, риск инвестиционного проекта).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C89F263E-955D-4732-A55F-E4C3FE80D149}" type="parTrans" cxnId="{E623372A-360B-4D73-AC98-CB162F2B9D9A}">
      <dgm:prSet/>
      <dgm:spPr/>
      <dgm:t>
        <a:bodyPr/>
        <a:lstStyle/>
        <a:p>
          <a:endParaRPr lang="ru-RU"/>
        </a:p>
      </dgm:t>
    </dgm:pt>
    <dgm:pt modelId="{4B87B53A-2D2F-474F-8FA6-39E257D88450}" type="sibTrans" cxnId="{E623372A-360B-4D73-AC98-CB162F2B9D9A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EB64FC-E0E2-49F3-9BCE-B4EC2F84B106}" type="pres">
      <dgm:prSet presAssocID="{3F9CD9A6-0BE6-403B-A7CF-44AC4144CB15}" presName="parentText" presStyleLbl="node1" presStyleIdx="0" presStyleCnt="2" custScaleY="86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EE5F8-1C9C-4618-B426-244918E04B10}" type="pres">
      <dgm:prSet presAssocID="{4687032F-C7D6-4FA7-82F6-D36C9F0492C9}" presName="spacer" presStyleCnt="0"/>
      <dgm:spPr/>
    </dgm:pt>
    <dgm:pt modelId="{51B474D4-9062-4D87-8D5B-0FB432D7F06E}" type="pres">
      <dgm:prSet presAssocID="{3C744FE9-A78E-4278-95C2-AC959B0AA5F8}" presName="parentText" presStyleLbl="node1" presStyleIdx="1" presStyleCnt="2" custScaleY="852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85973B-0A5F-403A-9FFA-99C720D5E2C2}" srcId="{D615D00D-E381-4C8E-9C42-7D716A63E4AF}" destId="{3F9CD9A6-0BE6-403B-A7CF-44AC4144CB15}" srcOrd="0" destOrd="0" parTransId="{3DEB3A2F-56DD-479D-B8E4-4F4123EC5F45}" sibTransId="{4687032F-C7D6-4FA7-82F6-D36C9F0492C9}"/>
    <dgm:cxn modelId="{08DB6400-CE2A-415B-AA13-A86F30A5EEC1}" type="presOf" srcId="{3C744FE9-A78E-4278-95C2-AC959B0AA5F8}" destId="{51B474D4-9062-4D87-8D5B-0FB432D7F06E}" srcOrd="0" destOrd="0" presId="urn:microsoft.com/office/officeart/2005/8/layout/vList2"/>
    <dgm:cxn modelId="{D1205F48-D0FB-46EF-8253-DC87080B8B5D}" type="presOf" srcId="{D615D00D-E381-4C8E-9C42-7D716A63E4AF}" destId="{5DF2B2C9-FE83-4F43-B7F4-B4E4DD23A074}" srcOrd="0" destOrd="0" presId="urn:microsoft.com/office/officeart/2005/8/layout/vList2"/>
    <dgm:cxn modelId="{7EF19B06-94DD-45A9-B840-68D405510372}" type="presOf" srcId="{3F9CD9A6-0BE6-403B-A7CF-44AC4144CB15}" destId="{4DEB64FC-E0E2-49F3-9BCE-B4EC2F84B106}" srcOrd="0" destOrd="0" presId="urn:microsoft.com/office/officeart/2005/8/layout/vList2"/>
    <dgm:cxn modelId="{E623372A-360B-4D73-AC98-CB162F2B9D9A}" srcId="{D615D00D-E381-4C8E-9C42-7D716A63E4AF}" destId="{3C744FE9-A78E-4278-95C2-AC959B0AA5F8}" srcOrd="1" destOrd="0" parTransId="{C89F263E-955D-4732-A55F-E4C3FE80D149}" sibTransId="{4B87B53A-2D2F-474F-8FA6-39E257D88450}"/>
    <dgm:cxn modelId="{9EBAE23B-6B46-4740-A389-C31F68A67900}" type="presParOf" srcId="{5DF2B2C9-FE83-4F43-B7F4-B4E4DD23A074}" destId="{4DEB64FC-E0E2-49F3-9BCE-B4EC2F84B106}" srcOrd="0" destOrd="0" presId="urn:microsoft.com/office/officeart/2005/8/layout/vList2"/>
    <dgm:cxn modelId="{CE23ADB2-02C8-4569-A0CF-58F8DB1305C6}" type="presParOf" srcId="{5DF2B2C9-FE83-4F43-B7F4-B4E4DD23A074}" destId="{715EE5F8-1C9C-4618-B426-244918E04B10}" srcOrd="1" destOrd="0" presId="urn:microsoft.com/office/officeart/2005/8/layout/vList2"/>
    <dgm:cxn modelId="{8F99A7AA-ABA1-4913-B09B-8A8AAB758ECD}" type="presParOf" srcId="{5DF2B2C9-FE83-4F43-B7F4-B4E4DD23A074}" destId="{51B474D4-9062-4D87-8D5B-0FB432D7F06E}" srcOrd="2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9CD9A6-0BE6-403B-A7CF-44AC4144CB1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0" dirty="0" smtClean="0">
              <a:latin typeface="Times New Roman" pitchFamily="18" charset="0"/>
              <a:cs typeface="Times New Roman" pitchFamily="18" charset="0"/>
            </a:rPr>
            <a:t>риск, влекущий только экономические потери;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3DEB3A2F-56DD-479D-B8E4-4F4123EC5F45}" type="parTrans" cxnId="{3885973B-0A5F-403A-9FFA-99C720D5E2C2}">
      <dgm:prSet/>
      <dgm:spPr/>
      <dgm:t>
        <a:bodyPr/>
        <a:lstStyle/>
        <a:p>
          <a:endParaRPr lang="ru-RU"/>
        </a:p>
      </dgm:t>
    </dgm:pt>
    <dgm:pt modelId="{4687032F-C7D6-4FA7-82F6-D36C9F0492C9}" type="sibTrans" cxnId="{3885973B-0A5F-403A-9FFA-99C720D5E2C2}">
      <dgm:prSet/>
      <dgm:spPr/>
      <dgm:t>
        <a:bodyPr/>
        <a:lstStyle/>
        <a:p>
          <a:endParaRPr lang="ru-RU"/>
        </a:p>
      </dgm:t>
    </dgm:pt>
    <dgm:pt modelId="{3DC5CD8A-1E85-49DC-9A63-DAC84A01D3A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0" dirty="0" smtClean="0">
              <a:latin typeface="Times New Roman" pitchFamily="18" charset="0"/>
              <a:cs typeface="Times New Roman" pitchFamily="18" charset="0"/>
            </a:rPr>
            <a:t>риск, влекущий упущенную выгоду;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8BB1E91B-2D66-4A4E-B07C-A7C3015A7093}" type="parTrans" cxnId="{154B215C-11A3-48F0-9803-D852A5DC161D}">
      <dgm:prSet/>
      <dgm:spPr/>
      <dgm:t>
        <a:bodyPr/>
        <a:lstStyle/>
        <a:p>
          <a:endParaRPr lang="ru-RU"/>
        </a:p>
      </dgm:t>
    </dgm:pt>
    <dgm:pt modelId="{956AFD30-A3BD-4F4C-B9F3-42531BC67630}" type="sibTrans" cxnId="{154B215C-11A3-48F0-9803-D852A5DC161D}">
      <dgm:prSet/>
      <dgm:spPr/>
      <dgm:t>
        <a:bodyPr/>
        <a:lstStyle/>
        <a:p>
          <a:endParaRPr lang="ru-RU"/>
        </a:p>
      </dgm:t>
    </dgm:pt>
    <dgm:pt modelId="{E12AC28D-D7A2-47E4-A7B9-3A24B2B8F28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0" dirty="0" smtClean="0">
              <a:latin typeface="Times New Roman" pitchFamily="18" charset="0"/>
              <a:cs typeface="Times New Roman" pitchFamily="18" charset="0"/>
            </a:rPr>
            <a:t>риск, влекущий как экономические потери, так и дополнительные доходы .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CF2271FA-3F09-4EA2-9B6E-728131173963}" type="parTrans" cxnId="{E8C9C812-DDA5-4010-A6CA-6EEA6A75794C}">
      <dgm:prSet/>
      <dgm:spPr/>
      <dgm:t>
        <a:bodyPr/>
        <a:lstStyle/>
        <a:p>
          <a:endParaRPr lang="ru-RU"/>
        </a:p>
      </dgm:t>
    </dgm:pt>
    <dgm:pt modelId="{C8D278E6-EF7D-4801-AAD7-D89B762FB64F}" type="sibTrans" cxnId="{E8C9C812-DDA5-4010-A6CA-6EEA6A75794C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EB64FC-E0E2-49F3-9BCE-B4EC2F84B106}" type="pres">
      <dgm:prSet presAssocID="{3F9CD9A6-0BE6-403B-A7CF-44AC4144CB15}" presName="parentText" presStyleLbl="node1" presStyleIdx="0" presStyleCnt="3" custScaleY="554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EE5F8-1C9C-4618-B426-244918E04B10}" type="pres">
      <dgm:prSet presAssocID="{4687032F-C7D6-4FA7-82F6-D36C9F0492C9}" presName="spacer" presStyleCnt="0"/>
      <dgm:spPr/>
    </dgm:pt>
    <dgm:pt modelId="{FD223B3E-23E7-4E4B-8AF9-4A25C630FCDE}" type="pres">
      <dgm:prSet presAssocID="{3DC5CD8A-1E85-49DC-9A63-DAC84A01D3AB}" presName="parentText" presStyleLbl="node1" presStyleIdx="1" presStyleCnt="3" custScaleY="508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DD00A-D87F-412C-8B5A-245F64C1DB5B}" type="pres">
      <dgm:prSet presAssocID="{956AFD30-A3BD-4F4C-B9F3-42531BC67630}" presName="spacer" presStyleCnt="0"/>
      <dgm:spPr/>
    </dgm:pt>
    <dgm:pt modelId="{15D41677-4135-475D-8826-851B7E0CDDD2}" type="pres">
      <dgm:prSet presAssocID="{E12AC28D-D7A2-47E4-A7B9-3A24B2B8F287}" presName="parentText" presStyleLbl="node1" presStyleIdx="2" presStyleCnt="3" custScaleY="656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85973B-0A5F-403A-9FFA-99C720D5E2C2}" srcId="{D615D00D-E381-4C8E-9C42-7D716A63E4AF}" destId="{3F9CD9A6-0BE6-403B-A7CF-44AC4144CB15}" srcOrd="0" destOrd="0" parTransId="{3DEB3A2F-56DD-479D-B8E4-4F4123EC5F45}" sibTransId="{4687032F-C7D6-4FA7-82F6-D36C9F0492C9}"/>
    <dgm:cxn modelId="{154B215C-11A3-48F0-9803-D852A5DC161D}" srcId="{D615D00D-E381-4C8E-9C42-7D716A63E4AF}" destId="{3DC5CD8A-1E85-49DC-9A63-DAC84A01D3AB}" srcOrd="1" destOrd="0" parTransId="{8BB1E91B-2D66-4A4E-B07C-A7C3015A7093}" sibTransId="{956AFD30-A3BD-4F4C-B9F3-42531BC67630}"/>
    <dgm:cxn modelId="{AE70B59A-9F88-4AFB-B5F0-A2B69F964EBA}" type="presOf" srcId="{D615D00D-E381-4C8E-9C42-7D716A63E4AF}" destId="{5DF2B2C9-FE83-4F43-B7F4-B4E4DD23A074}" srcOrd="0" destOrd="0" presId="urn:microsoft.com/office/officeart/2005/8/layout/vList2"/>
    <dgm:cxn modelId="{28DF99AA-6974-499B-B2EA-358905EF8A1B}" type="presOf" srcId="{E12AC28D-D7A2-47E4-A7B9-3A24B2B8F287}" destId="{15D41677-4135-475D-8826-851B7E0CDDD2}" srcOrd="0" destOrd="0" presId="urn:microsoft.com/office/officeart/2005/8/layout/vList2"/>
    <dgm:cxn modelId="{E24ADAFF-DB55-4A6F-8C76-FD9EE98F64F2}" type="presOf" srcId="{3DC5CD8A-1E85-49DC-9A63-DAC84A01D3AB}" destId="{FD223B3E-23E7-4E4B-8AF9-4A25C630FCDE}" srcOrd="0" destOrd="0" presId="urn:microsoft.com/office/officeart/2005/8/layout/vList2"/>
    <dgm:cxn modelId="{E8C9C812-DDA5-4010-A6CA-6EEA6A75794C}" srcId="{D615D00D-E381-4C8E-9C42-7D716A63E4AF}" destId="{E12AC28D-D7A2-47E4-A7B9-3A24B2B8F287}" srcOrd="2" destOrd="0" parTransId="{CF2271FA-3F09-4EA2-9B6E-728131173963}" sibTransId="{C8D278E6-EF7D-4801-AAD7-D89B762FB64F}"/>
    <dgm:cxn modelId="{2B5F47FE-6AE3-41B1-B2A0-ED96D7F8C295}" type="presOf" srcId="{3F9CD9A6-0BE6-403B-A7CF-44AC4144CB15}" destId="{4DEB64FC-E0E2-49F3-9BCE-B4EC2F84B106}" srcOrd="0" destOrd="0" presId="urn:microsoft.com/office/officeart/2005/8/layout/vList2"/>
    <dgm:cxn modelId="{4A1BEDC4-EEA4-485C-B002-4F9E542CD095}" type="presParOf" srcId="{5DF2B2C9-FE83-4F43-B7F4-B4E4DD23A074}" destId="{4DEB64FC-E0E2-49F3-9BCE-B4EC2F84B106}" srcOrd="0" destOrd="0" presId="urn:microsoft.com/office/officeart/2005/8/layout/vList2"/>
    <dgm:cxn modelId="{09FB4AE6-A322-417C-95C3-322740D96DCE}" type="presParOf" srcId="{5DF2B2C9-FE83-4F43-B7F4-B4E4DD23A074}" destId="{715EE5F8-1C9C-4618-B426-244918E04B10}" srcOrd="1" destOrd="0" presId="urn:microsoft.com/office/officeart/2005/8/layout/vList2"/>
    <dgm:cxn modelId="{FBBEFBE2-74AB-4865-8AB4-704ADBB0903B}" type="presParOf" srcId="{5DF2B2C9-FE83-4F43-B7F4-B4E4DD23A074}" destId="{FD223B3E-23E7-4E4B-8AF9-4A25C630FCDE}" srcOrd="2" destOrd="0" presId="urn:microsoft.com/office/officeart/2005/8/layout/vList2"/>
    <dgm:cxn modelId="{7CC1B549-B87E-4B0B-959F-E0B6C0B28BE8}" type="presParOf" srcId="{5DF2B2C9-FE83-4F43-B7F4-B4E4DD23A074}" destId="{218DD00A-D87F-412C-8B5A-245F64C1DB5B}" srcOrd="3" destOrd="0" presId="urn:microsoft.com/office/officeart/2005/8/layout/vList2"/>
    <dgm:cxn modelId="{DE8E2D11-7F01-4DDA-9ED0-C72B08D7E7A6}" type="presParOf" srcId="{5DF2B2C9-FE83-4F43-B7F4-B4E4DD23A074}" destId="{15D41677-4135-475D-8826-851B7E0CDDD2}" srcOrd="4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C8FDF8-6446-4191-B1BA-46794C777FD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постоянный финансовый риск.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Характерен для всего периода осуществления финансовой операции и связан с действием постоянных факторов (процентный риск, валютный риск и т.п.);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836A51CB-773B-42B4-ADC4-97D004505AA4}" type="parTrans" cxnId="{8D31B8A1-40CE-42DC-87E5-55A304E47B7B}">
      <dgm:prSet/>
      <dgm:spPr/>
      <dgm:t>
        <a:bodyPr/>
        <a:lstStyle/>
        <a:p>
          <a:endParaRPr lang="ru-RU"/>
        </a:p>
      </dgm:t>
    </dgm:pt>
    <dgm:pt modelId="{81648A57-9C79-4C2D-B233-F6F0ACF873D3}" type="sibTrans" cxnId="{8D31B8A1-40CE-42DC-87E5-55A304E47B7B}">
      <dgm:prSet/>
      <dgm:spPr/>
      <dgm:t>
        <a:bodyPr/>
        <a:lstStyle/>
        <a:p>
          <a:endParaRPr lang="ru-RU"/>
        </a:p>
      </dgm:t>
    </dgm:pt>
    <dgm:pt modelId="{B9444769-55C2-4D43-837B-C215825A246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временный финансовый риск.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Характеризует риск, возникающий лишь на отдельных этапах осуществления финансовой операции (риск неплатежеспособности эффективно функционирующей организации).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C0CB372F-F6AB-41C4-AC91-1DE6568B0E09}" type="parTrans" cxnId="{C74FB325-51E7-43B8-90E8-90A73438F6B9}">
      <dgm:prSet/>
      <dgm:spPr/>
      <dgm:t>
        <a:bodyPr/>
        <a:lstStyle/>
        <a:p>
          <a:endParaRPr lang="ru-RU"/>
        </a:p>
      </dgm:t>
    </dgm:pt>
    <dgm:pt modelId="{9B5D492F-6FA8-4BE1-B036-FD7CE5598BEE}" type="sibTrans" cxnId="{C74FB325-51E7-43B8-90E8-90A73438F6B9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328648-1894-4AFE-AED1-743362C57131}" type="pres">
      <dgm:prSet presAssocID="{4BC8FDF8-6446-4191-B1BA-46794C777FD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12AC5-AC84-4DC0-99C3-18960B527C77}" type="pres">
      <dgm:prSet presAssocID="{81648A57-9C79-4C2D-B233-F6F0ACF873D3}" presName="spacer" presStyleCnt="0"/>
      <dgm:spPr/>
    </dgm:pt>
    <dgm:pt modelId="{AF34B58D-4B03-4F73-A83C-AEF50763D8CD}" type="pres">
      <dgm:prSet presAssocID="{B9444769-55C2-4D43-837B-C215825A246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0522FF-20D0-43C2-B9FC-5141C39B6742}" type="presOf" srcId="{D615D00D-E381-4C8E-9C42-7D716A63E4AF}" destId="{5DF2B2C9-FE83-4F43-B7F4-B4E4DD23A074}" srcOrd="0" destOrd="0" presId="urn:microsoft.com/office/officeart/2005/8/layout/vList2"/>
    <dgm:cxn modelId="{C74FB325-51E7-43B8-90E8-90A73438F6B9}" srcId="{D615D00D-E381-4C8E-9C42-7D716A63E4AF}" destId="{B9444769-55C2-4D43-837B-C215825A2460}" srcOrd="1" destOrd="0" parTransId="{C0CB372F-F6AB-41C4-AC91-1DE6568B0E09}" sibTransId="{9B5D492F-6FA8-4BE1-B036-FD7CE5598BEE}"/>
    <dgm:cxn modelId="{17454456-41E6-4190-9100-E0319C1D06AC}" type="presOf" srcId="{B9444769-55C2-4D43-837B-C215825A2460}" destId="{AF34B58D-4B03-4F73-A83C-AEF50763D8CD}" srcOrd="0" destOrd="0" presId="urn:microsoft.com/office/officeart/2005/8/layout/vList2"/>
    <dgm:cxn modelId="{8D31B8A1-40CE-42DC-87E5-55A304E47B7B}" srcId="{D615D00D-E381-4C8E-9C42-7D716A63E4AF}" destId="{4BC8FDF8-6446-4191-B1BA-46794C777FD9}" srcOrd="0" destOrd="0" parTransId="{836A51CB-773B-42B4-ADC4-97D004505AA4}" sibTransId="{81648A57-9C79-4C2D-B233-F6F0ACF873D3}"/>
    <dgm:cxn modelId="{39FEDE50-4958-41C2-BA31-9FCC45BA5180}" type="presOf" srcId="{4BC8FDF8-6446-4191-B1BA-46794C777FD9}" destId="{DB328648-1894-4AFE-AED1-743362C57131}" srcOrd="0" destOrd="0" presId="urn:microsoft.com/office/officeart/2005/8/layout/vList2"/>
    <dgm:cxn modelId="{35A9149C-02AE-4FC1-901C-9F4FBDD43E1B}" type="presParOf" srcId="{5DF2B2C9-FE83-4F43-B7F4-B4E4DD23A074}" destId="{DB328648-1894-4AFE-AED1-743362C57131}" srcOrd="0" destOrd="0" presId="urn:microsoft.com/office/officeart/2005/8/layout/vList2"/>
    <dgm:cxn modelId="{36F5B0E6-9FA1-4CB9-B181-D2C80F722B71}" type="presParOf" srcId="{5DF2B2C9-FE83-4F43-B7F4-B4E4DD23A074}" destId="{2F712AC5-AC84-4DC0-99C3-18960B527C77}" srcOrd="1" destOrd="0" presId="urn:microsoft.com/office/officeart/2005/8/layout/vList2"/>
    <dgm:cxn modelId="{9A2F72FD-8094-42BE-B19B-0D6A4B6C6FC7}" type="presParOf" srcId="{5DF2B2C9-FE83-4F43-B7F4-B4E4DD23A074}" destId="{AF34B58D-4B03-4F73-A83C-AEF50763D8CD}" srcOrd="2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AC20B2-C06C-4A4B-9558-0D227FB92EC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допустимый финансовый риск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(финансовые потери по которому не превышают расчетной суммы прибыли по осуществляемой финансовой операции);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BFC980B0-D3D4-4F16-A623-230C56E8853D}" type="parTrans" cxnId="{B3F9D6D8-317D-4D89-908F-1B827FD05A22}">
      <dgm:prSet/>
      <dgm:spPr/>
    </dgm:pt>
    <dgm:pt modelId="{1C59D843-A8D8-43F5-BFC3-6782D4047A5E}" type="sibTrans" cxnId="{B3F9D6D8-317D-4D89-908F-1B827FD05A22}">
      <dgm:prSet/>
      <dgm:spPr/>
    </dgm:pt>
    <dgm:pt modelId="{ACA17305-B74A-4820-B512-4134AAFE13B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критический финансовый риск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(финансовые потери по которому не превышают расчетной суммы валового дохода по осуществляемой финансовой операции);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79BE6A19-E0F1-4148-87EC-A587C4510B3F}" type="parTrans" cxnId="{272E16DE-D238-48D3-960D-06FB21DED256}">
      <dgm:prSet/>
      <dgm:spPr/>
    </dgm:pt>
    <dgm:pt modelId="{9888A832-5B2A-4A31-8A9D-354CCBA69BB7}" type="sibTrans" cxnId="{272E16DE-D238-48D3-960D-06FB21DED256}">
      <dgm:prSet/>
      <dgm:spPr/>
    </dgm:pt>
    <dgm:pt modelId="{41908366-11B4-4A12-9AC3-34EA938242F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катастрофический финансовый риск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(финансовые потери по которому определяются частичной или полной утратой собственного капитала.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2F9857B-CBC3-4E2B-85F1-EAFFF9BB4FFD}" type="parTrans" cxnId="{17B95EFD-1357-4709-9C6D-F19D88558CC1}">
      <dgm:prSet/>
      <dgm:spPr/>
    </dgm:pt>
    <dgm:pt modelId="{3E6C786E-8CB4-4D8A-9EF0-809814218374}" type="sibTrans" cxnId="{17B95EFD-1357-4709-9C6D-F19D88558CC1}">
      <dgm:prSet/>
      <dgm:spPr/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2FCF0-C71B-4FC2-9EFE-D6594306C023}" type="pres">
      <dgm:prSet presAssocID="{6CAC20B2-C06C-4A4B-9558-0D227FB92EC7}" presName="parentText" presStyleLbl="node1" presStyleIdx="0" presStyleCnt="3" custScaleY="85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AD138-9083-4060-8EF9-634A86F64570}" type="pres">
      <dgm:prSet presAssocID="{1C59D843-A8D8-43F5-BFC3-6782D4047A5E}" presName="spacer" presStyleCnt="0"/>
      <dgm:spPr/>
    </dgm:pt>
    <dgm:pt modelId="{CF4E39F9-3E81-44B7-A3A6-1CA4C7415AC8}" type="pres">
      <dgm:prSet presAssocID="{ACA17305-B74A-4820-B512-4134AAFE13BE}" presName="parentText" presStyleLbl="node1" presStyleIdx="1" presStyleCnt="3" custScaleY="825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8BA8D-3168-4B09-850C-BFBB2E66AB38}" type="pres">
      <dgm:prSet presAssocID="{9888A832-5B2A-4A31-8A9D-354CCBA69BB7}" presName="spacer" presStyleCnt="0"/>
      <dgm:spPr/>
    </dgm:pt>
    <dgm:pt modelId="{1B85DC70-DEB6-4BB2-8DA9-E13747A4DBBB}" type="pres">
      <dgm:prSet presAssocID="{41908366-11B4-4A12-9AC3-34EA938242F1}" presName="parentText" presStyleLbl="node1" presStyleIdx="2" presStyleCnt="3" custScaleY="800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65EF00-02E0-4BA2-AF5C-2DF4F2ABF1CE}" type="presOf" srcId="{D615D00D-E381-4C8E-9C42-7D716A63E4AF}" destId="{5DF2B2C9-FE83-4F43-B7F4-B4E4DD23A074}" srcOrd="0" destOrd="0" presId="urn:microsoft.com/office/officeart/2005/8/layout/vList2"/>
    <dgm:cxn modelId="{272E16DE-D238-48D3-960D-06FB21DED256}" srcId="{D615D00D-E381-4C8E-9C42-7D716A63E4AF}" destId="{ACA17305-B74A-4820-B512-4134AAFE13BE}" srcOrd="1" destOrd="0" parTransId="{79BE6A19-E0F1-4148-87EC-A587C4510B3F}" sibTransId="{9888A832-5B2A-4A31-8A9D-354CCBA69BB7}"/>
    <dgm:cxn modelId="{9C8AA1EC-22B8-4DF0-BA4F-78DDDC5F8848}" type="presOf" srcId="{6CAC20B2-C06C-4A4B-9558-0D227FB92EC7}" destId="{FDD2FCF0-C71B-4FC2-9EFE-D6594306C023}" srcOrd="0" destOrd="0" presId="urn:microsoft.com/office/officeart/2005/8/layout/vList2"/>
    <dgm:cxn modelId="{8A10E8B7-37C2-4E43-9658-3FB6DAD9C038}" type="presOf" srcId="{41908366-11B4-4A12-9AC3-34EA938242F1}" destId="{1B85DC70-DEB6-4BB2-8DA9-E13747A4DBBB}" srcOrd="0" destOrd="0" presId="urn:microsoft.com/office/officeart/2005/8/layout/vList2"/>
    <dgm:cxn modelId="{DF58D425-BCB0-4280-9263-7107362FAD82}" type="presOf" srcId="{ACA17305-B74A-4820-B512-4134AAFE13BE}" destId="{CF4E39F9-3E81-44B7-A3A6-1CA4C7415AC8}" srcOrd="0" destOrd="0" presId="urn:microsoft.com/office/officeart/2005/8/layout/vList2"/>
    <dgm:cxn modelId="{17B95EFD-1357-4709-9C6D-F19D88558CC1}" srcId="{D615D00D-E381-4C8E-9C42-7D716A63E4AF}" destId="{41908366-11B4-4A12-9AC3-34EA938242F1}" srcOrd="2" destOrd="0" parTransId="{12F9857B-CBC3-4E2B-85F1-EAFFF9BB4FFD}" sibTransId="{3E6C786E-8CB4-4D8A-9EF0-809814218374}"/>
    <dgm:cxn modelId="{B3F9D6D8-317D-4D89-908F-1B827FD05A22}" srcId="{D615D00D-E381-4C8E-9C42-7D716A63E4AF}" destId="{6CAC20B2-C06C-4A4B-9558-0D227FB92EC7}" srcOrd="0" destOrd="0" parTransId="{BFC980B0-D3D4-4F16-A623-230C56E8853D}" sibTransId="{1C59D843-A8D8-43F5-BFC3-6782D4047A5E}"/>
    <dgm:cxn modelId="{342B46D5-B53C-4E92-AEB0-670AC4D6C5D5}" type="presParOf" srcId="{5DF2B2C9-FE83-4F43-B7F4-B4E4DD23A074}" destId="{FDD2FCF0-C71B-4FC2-9EFE-D6594306C023}" srcOrd="0" destOrd="0" presId="urn:microsoft.com/office/officeart/2005/8/layout/vList2"/>
    <dgm:cxn modelId="{56D5AF00-8966-473D-A22E-5CB9C328E9C2}" type="presParOf" srcId="{5DF2B2C9-FE83-4F43-B7F4-B4E4DD23A074}" destId="{716AD138-9083-4060-8EF9-634A86F64570}" srcOrd="1" destOrd="0" presId="urn:microsoft.com/office/officeart/2005/8/layout/vList2"/>
    <dgm:cxn modelId="{EE3ED6F7-B526-4EB5-946D-F000C9778547}" type="presParOf" srcId="{5DF2B2C9-FE83-4F43-B7F4-B4E4DD23A074}" destId="{CF4E39F9-3E81-44B7-A3A6-1CA4C7415AC8}" srcOrd="2" destOrd="0" presId="urn:microsoft.com/office/officeart/2005/8/layout/vList2"/>
    <dgm:cxn modelId="{313B6E6F-DE9B-404F-ABFE-60E7E646A370}" type="presParOf" srcId="{5DF2B2C9-FE83-4F43-B7F4-B4E4DD23A074}" destId="{60B8BA8D-3168-4B09-850C-BFBB2E66AB38}" srcOrd="3" destOrd="0" presId="urn:microsoft.com/office/officeart/2005/8/layout/vList2"/>
    <dgm:cxn modelId="{56272516-656C-42D7-9748-810916D70B74}" type="presParOf" srcId="{5DF2B2C9-FE83-4F43-B7F4-B4E4DD23A074}" destId="{1B85DC70-DEB6-4BB2-8DA9-E13747A4DBBB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228A-100C-4A93-9ED2-D338B665B22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550BD-3D24-42B8-A375-DDCBEEBA8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D7019-F2D4-4A4C-B9AD-E4A9CEAB014A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252" y="3199407"/>
            <a:ext cx="7896986" cy="3031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F853F-BD76-4AFC-A718-DA18E37A6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523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46341-8D31-4281-B3E5-DB053D2B44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5468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C2BE-A873-4E23-B756-76EF6483E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259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701A-D492-45E0-9DE3-8F091C4806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2595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2A2AF-3E80-4205-AA92-622ED261E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6039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44BA7-6303-4814-9D7A-C1D9DD1A2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179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68E6-6D06-412D-9936-D44AAE42C3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4623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707B-A87A-4D13-8F4E-B787FE674D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0076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11AB7-3EAC-4990-903B-8A2DBC7649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368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512D-A01D-41A6-B8BB-EC1187620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3524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A1A26-EA12-482D-9F12-BBF033CC53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0412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87BC1-4046-4D16-9156-DD41CB242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0269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D7F4CF0-2153-43E6-89A4-12394606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57256"/>
          </a:xfrm>
        </p:spPr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Тема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buNone/>
            </a:pP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Финансовые риски в хозяйственной деятельности организации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и классификация финансовых рисков.</a:t>
            </a:r>
          </a:p>
          <a:p>
            <a:pPr marL="8572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финансового риска организации.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0"/>
            <a:ext cx="8358214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8) По характеру проявления во времени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428860" y="857232"/>
          <a:ext cx="6215106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428604"/>
            <a:ext cx="8358214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9) По уровню возможных финансовых потерь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428860" y="857232"/>
          <a:ext cx="6215106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500042"/>
            <a:ext cx="8358214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10) По уровню вероятности реализации: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428860" y="928670"/>
          <a:ext cx="6215106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500042"/>
            <a:ext cx="8358214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11) По возможности предвидения: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357422" y="714356"/>
          <a:ext cx="6215106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500042"/>
            <a:ext cx="8358214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12) По возможности страхования: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285984" y="1571612"/>
          <a:ext cx="6215106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ценка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финансового риска организации.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71472" y="1785926"/>
            <a:ext cx="8358214" cy="36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финансового риска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на основе абсолютных показателей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производится по следующим направлениям:</a:t>
            </a:r>
          </a:p>
          <a:p>
            <a:pPr marL="514350" lvl="0" indent="-514350" algn="l">
              <a:buFont typeface="+mj-lt"/>
              <a:buAutoNum type="alphaL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риска структуры активов по степени ликвидности;</a:t>
            </a:r>
          </a:p>
          <a:p>
            <a:pPr marL="514350" lvl="0" indent="-514350" algn="l">
              <a:buFont typeface="+mj-lt"/>
              <a:buAutoNum type="alphaL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риска потери платежеспособности;</a:t>
            </a:r>
          </a:p>
          <a:p>
            <a:pPr marL="514350" lvl="0" indent="-514350" algn="l">
              <a:buFont typeface="+mj-lt"/>
              <a:buAutoNum type="alphaL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риска потери финансовой устойчивости и независимости.</a:t>
            </a:r>
          </a:p>
          <a:p>
            <a:pPr lvl="0" algn="l"/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Анализ риска структуры активов по степени ликвидности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Группировка активов по степени ликвидности: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А1 - активы с минимальным риском ликвидности.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А2 - активы с малым риском ликвидности.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A3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активы со средним риском ликвидности.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активы с высоким риском ликвидности.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Таблица 3.1 –  Группировка активов по степени ликвидности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142984"/>
          <a:ext cx="7572428" cy="5486400"/>
        </p:xfrm>
        <a:graphic>
          <a:graphicData uri="http://schemas.openxmlformats.org/drawingml/2006/table">
            <a:tbl>
              <a:tblPr/>
              <a:tblGrid>
                <a:gridCol w="6338753"/>
                <a:gridCol w="1233675"/>
              </a:tblGrid>
              <a:tr h="18339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50" dirty="0">
                          <a:latin typeface="Times New Roman"/>
                          <a:ea typeface="Times New Roman"/>
                        </a:rPr>
                        <a:t>Группы статей актива</a:t>
                      </a:r>
                      <a:endParaRPr lang="ru-RU" sz="1800" spc="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50" dirty="0">
                          <a:latin typeface="Times New Roman"/>
                          <a:ea typeface="Times New Roman"/>
                        </a:rPr>
                        <a:t>стр.</a:t>
                      </a:r>
                      <a:endParaRPr lang="ru-RU" sz="1800" spc="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Денежные средства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260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Финансовые вложения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270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0">
                <a:tc gridSpan="2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50" dirty="0">
                          <a:latin typeface="Times New Roman"/>
                          <a:ea typeface="Times New Roman"/>
                        </a:rPr>
                        <a:t>Итого А1</a:t>
                      </a:r>
                      <a:endParaRPr lang="ru-RU" sz="1800" spc="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Готовая продукция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215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Товары </a:t>
                      </a:r>
                      <a:r>
                        <a:rPr lang="ru-RU" sz="1800" b="0" dirty="0" err="1" smtClean="0">
                          <a:latin typeface="Times New Roman"/>
                          <a:ea typeface="Times New Roman"/>
                        </a:rPr>
                        <a:t>отгруж.енные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216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Расчеты с учредителями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250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0">
                <a:tc gridSpan="2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50" dirty="0">
                          <a:latin typeface="Times New Roman"/>
                          <a:ea typeface="Times New Roman"/>
                        </a:rPr>
                        <a:t>Итого А2</a:t>
                      </a:r>
                      <a:endParaRPr lang="ru-RU" sz="1800" spc="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Сырье, материалы и др. аналог, активы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211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Животные на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выращивании и откорме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212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Затраты в незавершенном производстве и полуфабрикаты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213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Расходы на реализацию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214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Выполненные  этапы  по незавершенным работам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217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Расходы будущих периодов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218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Налоги по приобретенным товарам, работам, услугам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220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Дебиторская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задолженность</a:t>
                      </a:r>
                      <a:r>
                        <a:rPr lang="ru-RU" sz="1800" b="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течение 12 мес. после 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</a:rPr>
                        <a:t>отч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. даты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240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Прочие оборотные активы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280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0">
                <a:tc gridSpan="2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50" dirty="0">
                          <a:latin typeface="Times New Roman"/>
                          <a:ea typeface="Times New Roman"/>
                        </a:rPr>
                        <a:t>Итого A3</a:t>
                      </a:r>
                      <a:endParaRPr lang="ru-RU" sz="1800" spc="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78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</a:rPr>
                        <a:t>Внеоборотные активы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</a:rPr>
                        <a:t>190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90">
                <a:tc gridSpan="2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50" dirty="0">
                          <a:latin typeface="Times New Roman"/>
                          <a:ea typeface="Times New Roman"/>
                        </a:rPr>
                        <a:t>Итого А4</a:t>
                      </a:r>
                      <a:endParaRPr lang="ru-RU" sz="1800" spc="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Рисунок 3.1 – Классификация активов по степени риска ликвидности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2000240"/>
          <a:ext cx="8286808" cy="2571768"/>
        </p:xfrm>
        <a:graphic>
          <a:graphicData uri="http://schemas.openxmlformats.org/drawingml/2006/table">
            <a:tbl>
              <a:tblPr/>
              <a:tblGrid>
                <a:gridCol w="2143140"/>
                <a:gridCol w="1742946"/>
                <a:gridCol w="114442"/>
                <a:gridCol w="1965586"/>
                <a:gridCol w="2320694"/>
              </a:tblGrid>
              <a:tr h="1285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Наиболее ликвидные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Быстро реализуемые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Медленно реализуемые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Трудно 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реализуемые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Шкала оценки риска ликвидности активов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Минимальный риск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Малый 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Высокий </a:t>
                      </a: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5"/>
            <a:ext cx="8229600" cy="335758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Группировка пассивов по степени срочности оплаты обязательств: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П1 - наиболее срочные обязательства, требующие погашения в течение месяца.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П2  - среднесрочные обязательства со сроком погашения до одного года.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П3 - долгосрочные заемные средства и обязательства.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П4 - постоянные (устойчивые) пассивы.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28572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en-US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Анализ риска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потери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платежеспособности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/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Понятие и классификация финансовых рисков.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9519" y="1428736"/>
            <a:ext cx="8216492" cy="3929090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sp>
      <p:sp>
        <p:nvSpPr>
          <p:cNvPr id="5" name="Скругленный прямоугольник 4"/>
          <p:cNvSpPr/>
          <p:nvPr/>
        </p:nvSpPr>
        <p:spPr>
          <a:xfrm>
            <a:off x="642910" y="1960935"/>
            <a:ext cx="8099751" cy="3022374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l" defTabSz="1244600">
              <a:lnSpc>
                <a:spcPct val="90000"/>
              </a:lnSpc>
              <a:spcAft>
                <a:spcPct val="35000"/>
              </a:spcAft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Финансовый риск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вероятность возникновения неблагоприятных финансовых последствий в виде потери дохода или капитала, которые влекут за собой нехватку средств для выплаты процентов по кредитам, неплатежеспособность и потерю финансовой устойчивости организации. </a:t>
            </a:r>
          </a:p>
          <a:p>
            <a:pPr lvl="0" algn="ctr" defTabSz="1244600">
              <a:lnSpc>
                <a:spcPct val="90000"/>
              </a:lnSpc>
              <a:spcAft>
                <a:spcPct val="35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Таблица 3.2 –  Группировка пассивов по степени срочности оплаты обязательств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1785926"/>
          <a:ext cx="5719472" cy="3699864"/>
        </p:xfrm>
        <a:graphic>
          <a:graphicData uri="http://schemas.openxmlformats.org/drawingml/2006/table">
            <a:tbl>
              <a:tblPr/>
              <a:tblGrid>
                <a:gridCol w="4787674"/>
                <a:gridCol w="931798"/>
              </a:tblGrid>
              <a:tr h="3798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Группы статей пассива</a:t>
                      </a:r>
                      <a:endParaRPr lang="ru-RU" sz="2400" spc="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spc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стр.</a:t>
                      </a:r>
                      <a:endParaRPr lang="ru-RU" sz="2400" spc="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Кредиторская задолженность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620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8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П1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3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Краткосрочные кредиты и займы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610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8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П2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2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Долгосрочные обязательства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2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П3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Капитал и резервы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490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Резервы </a:t>
                      </a:r>
                      <a:r>
                        <a:rPr lang="ru-RU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предстоящих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расходов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640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2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П4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Рисунок 3.2  – Классификация состояний ликвидности баланса и шкала риска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1285859"/>
          <a:ext cx="8715435" cy="4897757"/>
        </p:xfrm>
        <a:graphic>
          <a:graphicData uri="http://schemas.openxmlformats.org/drawingml/2006/table">
            <a:tbl>
              <a:tblPr/>
              <a:tblGrid>
                <a:gridCol w="2231245"/>
                <a:gridCol w="1849479"/>
                <a:gridCol w="97844"/>
                <a:gridCol w="2231245"/>
                <a:gridCol w="135175"/>
                <a:gridCol w="2170447"/>
              </a:tblGrid>
              <a:tr h="37675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Ликвидность баланса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0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Абсолютная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(оптимальная)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Нормальная (допустимая)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Нарушенная (недостаточная)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Кризисная (недопустимая)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А1 ≥ П1;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А2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≥ П2;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А3 ≥ П3;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А4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≤ П4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А1 &lt; П1;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А2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≥ П2;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А3 ≥ П3;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А4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≤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П4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А1 &lt; П1;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А2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&lt; П2;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А3 ≥ П3;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А4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≤  П4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А1 &lt; П1;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А2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&lt; П2;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А3 &lt; П3; </a:t>
                      </a: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А4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≤  П4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5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Шкала оценки риска потери платежеспособности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0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Безрисковая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Зона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</a:rPr>
                        <a:t>допустимо-го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риска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Зона критического риска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Зона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</a:rPr>
                        <a:t>катастрофи-ческого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риска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Алгоритм оценки риска потери платежеспособности на основе анализа ликвидности баланса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Готовятся исходные данные на основе бухгалтерского баланса (форма № 1). В качестве абсолютных финансовых показателей выбираются средства по активам и обязательства по пассивам, сгруппированные по определенным признакам.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Ранжируются активы баланса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А2, A3, А4 по степени убывания их ликвидности. Ранжируются пассивы баланса П1, П2, ПЗ, П4 по степени убывания срочности оплаты обязательств.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Оцениваются средства по активам и пассивам с помощью абсолютных показателей баланса на основе расчетных моделей (таблица 3.3).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Сопоставляются средства по активу и пассиву, и определяется состояние ликвидности баланса на основе балансовых моделей.</a:t>
            </a:r>
          </a:p>
          <a:p>
            <a:pPr marL="800100" indent="-457200">
              <a:spcBef>
                <a:spcPts val="0"/>
              </a:spcBef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Таблица 3.3 – Анализ ликвидности баланса (расчетные модели)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4"/>
          <a:ext cx="8572561" cy="4954885"/>
        </p:xfrm>
        <a:graphic>
          <a:graphicData uri="http://schemas.openxmlformats.org/drawingml/2006/table">
            <a:tbl>
              <a:tblPr/>
              <a:tblGrid>
                <a:gridCol w="2212251"/>
                <a:gridCol w="1037007"/>
                <a:gridCol w="1108476"/>
                <a:gridCol w="2143147"/>
                <a:gridCol w="928697"/>
                <a:gridCol w="1142983"/>
              </a:tblGrid>
              <a:tr h="9154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Активы 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(расчетные модели)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Пассивы организации (расчетные модели)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начало периода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А1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Наиболее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ликвидные активы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П1Наиболее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срочные обязательства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95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 Быстро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реализуемые активы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П2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Краткосрочные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5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А3 Медленно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реализуемые активы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П3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Долгосрочные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А4 Трудно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реализуемые активы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П4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Постоянные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5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Баланс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Баланс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1497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Финансовая устойчивость характеризуется трехкомпонентным вектором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(Ф) = {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СД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)},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каждая компонента равна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(±Ф) = 1, если Ф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(±Ф) =0, если Ф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28572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Анализ риска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потери финансовой устойчивости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излишек (+) или недостаток (-) собственных оборотных средств (СОС) - рассчитывается как разность между СОС и запасами и затратами (33):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СОС - 33;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СД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излишек (+) или недостаток (-) собственных и долгосрочных заемных источников (СДИ) формирования запасов и затрат: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СД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СДИ - 33;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излишек (+) или недостаток (-) общей величины основных источников (ОВИ) для формирования запасов и затрат: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- 33.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Компоненты вектора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(Ф)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принимают соответствующие значения: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(Ф) = {1, 1, 1} - абсолютная устойчивость;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(Ф) = {0, 1, 1} - допустимая устойчивость;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(Ф) = {0, 0, 1} - неустойчивое финансовое состояние;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(Ф) = {0, 0, 0} - кризисное (критическое) финансовое состояние.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Рисунок 3.3 – Типы финансовой устойчивости, характеризующиеся трехкомпонентным вектором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(Ф) = {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(±Ф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(±Ф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СД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(±Ф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)}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500306"/>
          <a:ext cx="8286809" cy="3352800"/>
        </p:xfrm>
        <a:graphic>
          <a:graphicData uri="http://schemas.openxmlformats.org/drawingml/2006/table">
            <a:tbl>
              <a:tblPr/>
              <a:tblGrid>
                <a:gridCol w="1821100"/>
                <a:gridCol w="2064987"/>
                <a:gridCol w="2080029"/>
                <a:gridCol w="2320693"/>
              </a:tblGrid>
              <a:tr h="27925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Финансовая устойчивость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Абсолютная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Неустойчивое состояние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Кризисное состояние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±Ф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≥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 ± Ф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СД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≥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± Ф</a:t>
                      </a:r>
                      <a:r>
                        <a:rPr lang="ru-RU" sz="2000" baseline="30000"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 ≥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ru-RU" sz="2000">
                          <a:latin typeface="Times New Roman"/>
                          <a:ea typeface="Times New Roman"/>
                        </a:rPr>
                        <a:t>(Ф) = {1, 1, 1}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± 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СД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≥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 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≥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(Ф) = {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1, 1}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± 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СД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 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≥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(Ф) = {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1}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± 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СД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± 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(Ф) = {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Шкала оценки риска потери финансовой устойчивости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Безрисковая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допустимого риска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критического риска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катастрофического риска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Алгоритм оценки риска потери финансовой устойчивости по абсолютным финансовым показателям.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304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Готовятся исходные данные в виде выборки балансовых статей из бухгалтерского баланса (таблица 3.4 ).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Таблица 3.4 - Выборка балансовых статей для оценки риска потери финансовой устойчивости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3143248"/>
          <a:ext cx="7572429" cy="3469198"/>
        </p:xfrm>
        <a:graphic>
          <a:graphicData uri="http://schemas.openxmlformats.org/drawingml/2006/table">
            <a:tbl>
              <a:tblPr/>
              <a:tblGrid>
                <a:gridCol w="4923183"/>
                <a:gridCol w="1445198"/>
                <a:gridCol w="1204048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Название строки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или раздела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На начало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отчетного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периода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На конец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отчетного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периода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Итого по разделу </a:t>
                      </a:r>
                      <a:r>
                        <a:rPr lang="en-US" sz="200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I</a:t>
                      </a:r>
                      <a:r>
                        <a:rPr lang="en-US" sz="2000" baseline="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(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Внеоборотные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активы</a:t>
                      </a:r>
                      <a:r>
                        <a:rPr lang="en-US" sz="2000" baseline="0" dirty="0" smtClean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Запасы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НДС по приобретенным ценностям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Непокрытый убыток прошлых лет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Непокрытый убыток отчетного года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Капитал и резервы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Долгосрочные пассивы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4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Займы и кредиты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28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Проводится предварительное агрегирование некоторых однородных по составу элементов балансовых статей: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а)определяется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суммарная величина требуемых запасов и затрат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составе материальных оборотных активов;	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б)определяются возможности источников формирования требуемых запасов и затрат: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собственных оборотных средств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(СОС), учитывающих собственный капитал и резервы,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внеоборотные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активы, непокрытые убытки прошлых лет  и отчетного года;	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собственных и долгосрочных заемных средств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(СДИ), в составе которых дополнительные долгосрочные обязательства, включающие кредиты банков, займы, прочие долгосрочные обязательства со сроками погашения более 12 месяцев после отчетной даты;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общей величины основных источников формирования запасов и затрат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(ОВИ), включающей собственные и долгосрочные заемные источники, а также краткосрочные кредиты и займы.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Сгруппированные данные представляются в табличной форме (таблица 3.5).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428596" y="1142984"/>
          <a:ext cx="8715404" cy="5329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1) По источникам возникновения выделяют следующие группы финансовых рисков: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Таблица 3.5 - Сгруппированные данные для оценки риска потери финансовой устойчивости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428736"/>
          <a:ext cx="7000924" cy="5128091"/>
        </p:xfrm>
        <a:graphic>
          <a:graphicData uri="http://schemas.openxmlformats.org/drawingml/2006/table">
            <a:tbl>
              <a:tblPr/>
              <a:tblGrid>
                <a:gridCol w="4121606"/>
                <a:gridCol w="1439659"/>
                <a:gridCol w="1439659"/>
              </a:tblGrid>
              <a:tr h="956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Название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строки или раздела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На начало отчетного периода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На конец отчетного периода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3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Внеоборотные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активы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3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Запасы и затраты (33)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5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Убытки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3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Капитал и резервы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1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Собственные оборотные средства (СОС)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3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Долгосрочные пассивы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6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Собственные и долгосрочные заемные источники (СДИ)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3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Займы и кредиты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666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Общая величина основных источников (ОВИ)</a:t>
                      </a:r>
                      <a:endParaRPr lang="ru-RU" sz="200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Рассчитываются показатели обеспеченности запасов и затрат источниками формирования: ±Ф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+Ф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СД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±Ф° (таблица 3.6).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По результатам анализа обеспеченности запасов и затрат источниками формирования составляется трехкомпонентный вектор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(Ф), характеризующий тип финансовой ситуации.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Устанавливается тип финансовой ситуации в зависимости от значений компонент вектора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Строится шкала риска потери организацией финансовой устойчивости.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Таблица 3.6 - Результаты расчета показателей обеспеченности запасов и затрат источниками формирования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643050"/>
          <a:ext cx="8501089" cy="4671911"/>
        </p:xfrm>
        <a:graphic>
          <a:graphicData uri="http://schemas.openxmlformats.org/drawingml/2006/table">
            <a:tbl>
              <a:tblPr/>
              <a:tblGrid>
                <a:gridCol w="6377860"/>
                <a:gridCol w="1158992"/>
                <a:gridCol w="964237"/>
              </a:tblGrid>
              <a:tr h="9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На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начало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периода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На конец периода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5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1.Общая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величина запасов и затрет (33)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5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2.Наличие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собственных оборотных средств (СОС)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0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3.Наличие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собственных и долгосрочных заемных источников - функционирующий капитал (СДИ)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5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4.Общая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величина источников (ОВИ)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5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5.Излишек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(+) или недостаток(-) СОС: ±Ф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СОС-33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04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6.Излишек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(+) или недостаток (-) СДИ: ± </a:t>
                      </a:r>
                      <a:r>
                        <a:rPr lang="ru-RU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</a:t>
                      </a:r>
                      <a:r>
                        <a:rPr lang="ru-RU" sz="2000" baseline="30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сд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СДИ - 33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7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7.Излишек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(+) или недостаток (-) ОВИ: ±Ф° = ОВИ-33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395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8.Трехкомпонентный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 типа финансовой ситуации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(Ф) = {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(±Ф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(±Ф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СД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 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(±Ф</a:t>
                      </a:r>
                      <a:r>
                        <a:rPr lang="ru-RU" sz="20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)}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1143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финансового риска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относительным показателям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производится двумя путями: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непосредственно, с помощью специальных показателей, ориентированных на последствия рискового события;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опосредованно, с использованием финансовых показателей в виде коэффициентов, характеризующих ликвидность (платежеспособность), структуру капитала, деловую активность и рентабельность предприятия.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Непосредственная оценка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финансового риска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У/С,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коэффициент риска;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- максимально возможная величина убытка от проводимой финансовой операции;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- объем собственных финансовых ресурсов с учетом точно известных поступлений средств.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Шкала оценки коэффициентов риска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/>
          <a:lstStyle/>
          <a:p>
            <a:pPr>
              <a:buFont typeface="Times New Roman" pitchFamily="18" charset="0"/>
              <a:buChar char="–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минимальный риск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0 ÷ 0,1;</a:t>
            </a:r>
          </a:p>
          <a:p>
            <a:pPr>
              <a:buFont typeface="Times New Roman" pitchFamily="18" charset="0"/>
              <a:buChar char="–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допустимый риск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0,1 ÷ 0,3;</a:t>
            </a:r>
          </a:p>
          <a:p>
            <a:pPr>
              <a:buFont typeface="Times New Roman" pitchFamily="18" charset="0"/>
              <a:buChar char="–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высокий риск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0,3 ÷ 0,6;</a:t>
            </a:r>
          </a:p>
          <a:p>
            <a:pPr>
              <a:buFont typeface="Times New Roman" pitchFamily="18" charset="0"/>
              <a:buChar char="–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недопустимый риск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0,6.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Коэффициент риска при сравнении двух и более вариантов вложения средств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П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/У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 К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коэффициент риска при сравнении двух и более вариантов вложения средств;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ожидаемая прибыль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-го варианта;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ожидаемый убы­ток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-го варианта.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Оценка финансового риска с использованием финансовых коэффициентов :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500306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l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 риска потери платежеспособности;</a:t>
            </a:r>
          </a:p>
          <a:p>
            <a:pPr marL="514350" lvl="0" indent="-514350" algn="l">
              <a:buFont typeface="+mj-lt"/>
              <a:buAutoNum type="alphaL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l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риска потери финансовой устойчивости и независимости.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14554"/>
            <a:ext cx="89297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>
              <a:buFont typeface="+mj-lt"/>
              <a:buAutoNum type="alphaLcParenR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оценка  риска потери платежеспособности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500034" y="500042"/>
            <a:ext cx="8229600" cy="64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Таблица 3.7 – Финансовые коэффициенты ликвидности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214546" y="2000240"/>
          <a:ext cx="2444210" cy="642942"/>
        </p:xfrm>
        <a:graphic>
          <a:graphicData uri="http://schemas.openxmlformats.org/presentationml/2006/ole">
            <p:oleObj spid="_x0000_s1026" name="Equation" r:id="rId3" imgW="1587240" imgH="660240" progId="Equation.3">
              <p:embed/>
            </p:oleObj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1428736"/>
          <a:ext cx="7929618" cy="5120640"/>
        </p:xfrm>
        <a:graphic>
          <a:graphicData uri="http://schemas.openxmlformats.org/drawingml/2006/table">
            <a:tbl>
              <a:tblPr/>
              <a:tblGrid>
                <a:gridCol w="1503927"/>
                <a:gridCol w="2514101"/>
                <a:gridCol w="1397489"/>
                <a:gridCol w="2514101"/>
              </a:tblGrid>
              <a:tr h="409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Способ расчета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Рекомендуемые значения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Комментарий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Общий  показатель ликвидности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ru-RU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≥ 1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Показывает способность организации  осуществлять расчеты по всем видам обязательств.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Коэффициент абсолютной ликвидности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ru-RU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&gt; 0,2 – 0,7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Показывает, какую часть краткосрочной задолженности организация может погасить в ближайшее время за счет денежных средств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Коэффициент «критической оценки»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Допустимое 0,7–0,8;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Желаемое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ru-RU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≥ 1,5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Показывает, какая часть краткосрочных обязательств организации может быть немедленно погашена за счет средств на различных счетах, в краткосрочных ценных бумагах, а также поступлений по расчетам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Коэффициент текущей ликвидности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Оптимальное -  не менее 2,0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Показывает, какую часть текущих обязательств по кредитам и расчетам можно погасить, мобилизовав все оборотные средства</a:t>
                      </a:r>
                    </a:p>
                  </a:txBody>
                  <a:tcPr marL="63116" marR="631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500298" y="2786058"/>
          <a:ext cx="1930403" cy="859090"/>
        </p:xfrm>
        <a:graphic>
          <a:graphicData uri="http://schemas.openxmlformats.org/presentationml/2006/ole">
            <p:oleObj spid="_x0000_s1032" name="Equation" r:id="rId4" imgW="901440" imgH="6346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500298" y="4286256"/>
          <a:ext cx="2000263" cy="903552"/>
        </p:xfrm>
        <a:graphic>
          <a:graphicData uri="http://schemas.openxmlformats.org/presentationml/2006/ole">
            <p:oleObj spid="_x0000_s1033" name="Equation" r:id="rId5" imgW="888840" imgH="6346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285984" y="5715016"/>
          <a:ext cx="2399621" cy="844570"/>
        </p:xfrm>
        <a:graphic>
          <a:graphicData uri="http://schemas.openxmlformats.org/presentationml/2006/ole">
            <p:oleObj spid="_x0000_s1034" name="Equation" r:id="rId6" imgW="1143000" imgH="63468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142852"/>
            <a:ext cx="82296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Систематические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финансовые риски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428596" y="714356"/>
          <a:ext cx="8501122" cy="568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Показатели ликвидности, используемые для анализа степени финансового риска в Республике Беларусь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(на основании Инструкции по анализу и контролю за финансовым состоянием и платежеспособностью субъектов предпринимательской деятельности 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 indent="0">
              <a:buFont typeface="Wingdings" pitchFamily="2" charset="2"/>
              <a:buChar char="ü"/>
            </a:pP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Коэффициент  текущей  ликвидности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Кт.л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indent="0"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 т. л. = ОБК / КО - Рез,</a:t>
            </a:r>
          </a:p>
          <a:p>
            <a:pPr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где  ОБК – оборотные активы (стр. 290);</a:t>
            </a:r>
          </a:p>
          <a:p>
            <a:pPr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 – краткосрочные обязательства (стр. 690);</a:t>
            </a:r>
          </a:p>
          <a:p>
            <a:pPr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Рез. – резервы предстоящих расходов (стр. 640).</a:t>
            </a:r>
          </a:p>
          <a:p>
            <a:pPr indent="0">
              <a:buNone/>
            </a:pPr>
            <a:endParaRPr lang="ru-RU" sz="2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Font typeface="Wingdings" pitchFamily="2" charset="2"/>
              <a:buChar char="ü"/>
            </a:pP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Коэффициент абсолютной ликвидности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(К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л.)</a:t>
            </a:r>
            <a:endParaRPr lang="ru-RU" sz="2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л. = (ДС + ФВ) / КО- Рез,</a:t>
            </a:r>
          </a:p>
          <a:p>
            <a:pPr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ДС – денежные средства (стр. 260);</a:t>
            </a:r>
          </a:p>
          <a:p>
            <a:pPr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ФВ - краткосрочные финансовые вложения (стр. 210).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229600" cy="1143000"/>
          </a:xfrm>
        </p:spPr>
        <p:txBody>
          <a:bodyPr/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оценка риска потери финансовой устойчивости и независимости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Таблица 3.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Показатели финансовой устойчивости и независимости</a:t>
            </a:r>
          </a:p>
          <a:p>
            <a:pPr algn="ctr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000108"/>
          <a:ext cx="7929620" cy="5149756"/>
        </p:xfrm>
        <a:graphic>
          <a:graphicData uri="http://schemas.openxmlformats.org/drawingml/2006/table">
            <a:tbl>
              <a:tblPr/>
              <a:tblGrid>
                <a:gridCol w="1413706"/>
                <a:gridCol w="2606774"/>
                <a:gridCol w="1302366"/>
                <a:gridCol w="2606774"/>
              </a:tblGrid>
              <a:tr h="23587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 расчета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Рекомендуемые значения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Комментарий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51"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r>
                        <a:rPr lang="ru-RU" sz="12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финансовой независимости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69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315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Коэффициент финансовой зависимости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К</a:t>
                      </a:r>
                      <a:r>
                        <a:rPr lang="ru-RU" sz="1200" i="1" baseline="-25000" dirty="0" err="1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фз</a:t>
                      </a:r>
                      <a:r>
                        <a:rPr lang="ru-RU" sz="1200" i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</a:t>
                      </a:r>
                      <a:r>
                        <a:rPr lang="ru-RU" sz="1200" i="0" baseline="-2500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</a:t>
                      </a:r>
                      <a:r>
                        <a:rPr lang="ru-RU" sz="1200" i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≤ 0,25</a:t>
                      </a:r>
                      <a:endParaRPr lang="ru-RU" sz="1200" i="1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Показывает,  сколько заемных средств организации привлечено на 1 руб. вложенных в активы собственных средств.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51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BookAntiqua"/>
                          <a:cs typeface="Times New Roman" pitchFamily="18" charset="0"/>
                        </a:rPr>
                        <a:t>Коэффициент обеспеченности собственными оборотными средствами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spc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spc="0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</a:t>
                      </a:r>
                      <a:r>
                        <a:rPr lang="ru-RU" sz="120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(КР + Рез. - ВНК) / ОБК,</a:t>
                      </a:r>
                      <a:endParaRPr lang="ru-RU" sz="1200" spc="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spc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spc="0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</a:t>
                      </a:r>
                      <a:r>
                        <a:rPr lang="ru-RU" sz="120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=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÷0,3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Показывает, какая часть оборотных активов финансируется за счет собственных источников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57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BookAntiqua"/>
                          <a:cs typeface="Times New Roman" pitchFamily="18" charset="0"/>
                        </a:rPr>
                        <a:t>Коэффициент  обеспеченности  финансовых  обязательств  активами </a:t>
                      </a: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1200" spc="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об. фин. об </a:t>
                      </a:r>
                      <a:r>
                        <a:rPr lang="ru-RU" sz="1200" spc="0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</a:t>
                      </a:r>
                      <a:r>
                        <a:rPr lang="ru-RU" sz="1200" spc="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120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(</a:t>
                      </a:r>
                      <a:r>
                        <a:rPr lang="ru-RU" sz="1200" spc="50" dirty="0">
                          <a:latin typeface="Times New Roman" pitchFamily="18" charset="0"/>
                          <a:ea typeface="BookAntiqua"/>
                          <a:cs typeface="Times New Roman" pitchFamily="18" charset="0"/>
                        </a:rPr>
                        <a:t>ДО</a:t>
                      </a:r>
                      <a:r>
                        <a:rPr lang="ru-RU" sz="120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К</a:t>
                      </a:r>
                      <a:r>
                        <a:rPr lang="ru-RU" sz="1200" spc="50" dirty="0">
                          <a:latin typeface="Times New Roman" pitchFamily="18" charset="0"/>
                          <a:ea typeface="BookAntiqua"/>
                          <a:cs typeface="Times New Roman" pitchFamily="18" charset="0"/>
                        </a:rPr>
                        <a:t>О</a:t>
                      </a:r>
                      <a:r>
                        <a:rPr lang="ru-RU" sz="120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Рез.  / ВБ,</a:t>
                      </a:r>
                      <a:endParaRPr lang="ru-RU" sz="1200" spc="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spc="0" baseline="-25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</a:t>
                      </a:r>
                      <a:r>
                        <a:rPr lang="ru-RU" sz="1200" spc="0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фин. об </a:t>
                      </a:r>
                      <a:r>
                        <a:rPr lang="ru-RU" sz="1200" spc="0" baseline="-25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</a:t>
                      </a:r>
                      <a:r>
                        <a:rPr lang="ru-RU" sz="1200" spc="0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1200" spc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-25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≤ 0,85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Показывает способность организации рассчитаться по своим обязательствам после реализа­ции активов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71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Коэффициент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финансовой независимости 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фн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КР / </a:t>
                      </a:r>
                      <a:r>
                        <a:rPr lang="ru-RU" sz="1200" spc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ВБ</a:t>
                      </a:r>
                      <a:r>
                        <a:rPr lang="ru-RU" sz="1200" smtClean="0">
                          <a:latin typeface="Times New Roman" pitchFamily="18" charset="0"/>
                          <a:ea typeface="BookAntiqua"/>
                          <a:cs typeface="Times New Roman" pitchFamily="18" charset="0"/>
                        </a:rPr>
                        <a:t>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Допустимое значение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</a:t>
                      </a:r>
                      <a:r>
                        <a:rPr lang="ru-RU" sz="12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фн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 ÷0,6; 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Показывает удельный вес собственных средств в общей сумме источников финансирования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78"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r>
                        <a:rPr lang="ru-RU" sz="12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финансовой устойчивости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09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Коэффициент финансирования 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i="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i="0" spc="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</a:t>
                      </a: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</a:t>
                      </a:r>
                      <a:r>
                        <a:rPr lang="ru-RU" sz="120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КР</a:t>
                      </a:r>
                      <a:r>
                        <a:rPr lang="ru-RU" sz="1200">
                          <a:latin typeface="Times New Roman" pitchFamily="18" charset="0"/>
                          <a:ea typeface="BookAntiqua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 ДО+КО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Необходимое значение  </a:t>
                      </a:r>
                      <a:r>
                        <a:rPr lang="ru-RU" sz="1200" i="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i="0" spc="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</a:t>
                      </a: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 0,7; оптимальное </a:t>
                      </a:r>
                      <a:r>
                        <a:rPr lang="ru-RU" sz="1200" i="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i="0" spc="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</a:t>
                      </a: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1,5.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Показывает, какая часть деятельности финансируется за счет собственных средств, а какая – за счет заемных.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3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Коэффициент финансовой устойчивости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i="0" spc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i="0" spc="0" baseline="-25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</a:t>
                      </a:r>
                      <a:r>
                        <a:rPr lang="ru-RU" sz="1200" i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</a:t>
                      </a:r>
                      <a:r>
                        <a:rPr lang="ru-RU" sz="120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КР</a:t>
                      </a:r>
                      <a:r>
                        <a:rPr lang="ru-RU" sz="1200" dirty="0">
                          <a:latin typeface="Times New Roman" pitchFamily="18" charset="0"/>
                          <a:ea typeface="BookAntiqua"/>
                          <a:cs typeface="Times New Roman" pitchFamily="18" charset="0"/>
                        </a:rPr>
                        <a:t>  + ДО </a:t>
                      </a:r>
                      <a:r>
                        <a:rPr lang="ru-RU" sz="120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 ВНК</a:t>
                      </a:r>
                      <a:r>
                        <a:rPr lang="ru-RU" sz="1200" dirty="0">
                          <a:latin typeface="Times New Roman" pitchFamily="18" charset="0"/>
                          <a:ea typeface="BookAntiqua"/>
                          <a:cs typeface="Times New Roman" pitchFamily="18" charset="0"/>
                        </a:rPr>
                        <a:t> +ОБК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Рекомендуемое значение </a:t>
                      </a:r>
                      <a:r>
                        <a:rPr lang="ru-RU" sz="1200" i="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200" i="0" spc="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</a:t>
                      </a:r>
                      <a:r>
                        <a:rPr lang="ru-RU" sz="1200" i="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≥ 0,6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Показывает, какая часть актива финансируется за счет устойчивых источников</a:t>
                      </a:r>
                    </a:p>
                  </a:txBody>
                  <a:tcPr marL="35382" marR="35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7761" name="Object 1"/>
          <p:cNvGraphicFramePr>
            <a:graphicFrameLocks noChangeAspect="1"/>
          </p:cNvGraphicFramePr>
          <p:nvPr/>
        </p:nvGraphicFramePr>
        <p:xfrm>
          <a:off x="2214546" y="1785926"/>
          <a:ext cx="1357322" cy="530002"/>
        </p:xfrm>
        <a:graphic>
          <a:graphicData uri="http://schemas.openxmlformats.org/presentationml/2006/ole">
            <p:oleObj spid="_x0000_s117761" r:id="rId4" imgW="1002865" imgH="393529" progId="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71472" y="6172208"/>
            <a:ext cx="8229600" cy="68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- Показатели, определяемые субъектами хозяйствования в Республике Беларусь на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основании Инструкция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анализу и контролю за финансовым состоянием и платежеспособностью субъектов предпринимательской деятельности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71504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Эффект финансового рычага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571480"/>
            <a:ext cx="8229600" cy="2614618"/>
          </a:xfrm>
        </p:spPr>
        <p:txBody>
          <a:bodyPr/>
          <a:lstStyle/>
          <a:p>
            <a:pPr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ЭФР = (1 – СН) * (ЭР – СРСП)*     ,                            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 ЭФР – эффект финансового рычага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левериджа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 – средняя ставка налогооблагаемой прибыли; 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ЭР – экономическая рентабельность;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СРСП – средняя расчётная ставка процентов за кредит;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ЗК – заёмный капитал;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 – собственный капитал.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00034" y="4071942"/>
            <a:ext cx="8229600" cy="57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Эффект операционного рычага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6000760" y="857232"/>
          <a:ext cx="428627" cy="500066"/>
        </p:xfrm>
        <a:graphic>
          <a:graphicData uri="http://schemas.openxmlformats.org/presentationml/2006/ole">
            <p:oleObj spid="_x0000_s116739" name="Equation" r:id="rId3" imgW="291960" imgH="393480" progId="Equation.3">
              <p:embed/>
            </p:oleObj>
          </a:graphicData>
        </a:graphic>
      </p:graphicFrame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714348" y="4243382"/>
            <a:ext cx="8229600" cy="261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sz="3200" dirty="0" smtClean="0"/>
          </a:p>
          <a:p>
            <a:pPr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ЭОР – эффект операционного рычага;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ВМ – валовая маржа (выручка минус переменные расходы);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 – прибыль.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3428992" y="4714884"/>
          <a:ext cx="1485912" cy="642942"/>
        </p:xfrm>
        <a:graphic>
          <a:graphicData uri="http://schemas.openxmlformats.org/presentationml/2006/ole">
            <p:oleObj spid="_x0000_s116740" name="Equation" r:id="rId4" imgW="787320" imgH="39348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571504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Уровень сопряженного рычага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3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2614618"/>
          </a:xfrm>
        </p:spPr>
        <p:txBody>
          <a:bodyPr/>
          <a:lstStyle/>
          <a:p>
            <a:pPr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УСР = ЭОР * ЭФР,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УСР  - уровень сопряженного эффекта;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ЭОР – эффект операционного рычага;</a:t>
            </a:r>
          </a:p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ЭФР – эффект финансового рычага.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-214338"/>
            <a:ext cx="82296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Нес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истематические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финансовые риски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85720" y="428604"/>
          <a:ext cx="8501122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285728"/>
            <a:ext cx="8358246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4) По характеризуемому объекту выделяют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857324" y="1000084"/>
          <a:ext cx="728667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214290"/>
            <a:ext cx="91440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5) По совокупности исследуемых инструментов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714612" y="500042"/>
          <a:ext cx="578651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571480"/>
            <a:ext cx="914400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6) По совокупности исследуемых инструментов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643174" y="857232"/>
          <a:ext cx="6215106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571480"/>
            <a:ext cx="8358214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7) По характеру финансовых последствий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571736" y="428604"/>
          <a:ext cx="6215106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7CBA88-73FA-42F5-B82A-3D6450C2374B}"/>
</file>

<file path=customXml/itemProps2.xml><?xml version="1.0" encoding="utf-8"?>
<ds:datastoreItem xmlns:ds="http://schemas.openxmlformats.org/officeDocument/2006/customXml" ds:itemID="{96FEE163-38B6-4944-AE19-4EFF3DCAA683}"/>
</file>

<file path=customXml/itemProps3.xml><?xml version="1.0" encoding="utf-8"?>
<ds:datastoreItem xmlns:ds="http://schemas.openxmlformats.org/officeDocument/2006/customXml" ds:itemID="{B1F8538E-6958-4F84-860E-684612A3A7B1}"/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3886</TotalTime>
  <Words>2775</Words>
  <Application>Microsoft Office PowerPoint</Application>
  <PresentationFormat>Экран (4:3)</PresentationFormat>
  <Paragraphs>453</Paragraphs>
  <Slides>44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Тема1</vt:lpstr>
      <vt:lpstr>Equation</vt:lpstr>
      <vt:lpstr>Тема 3</vt:lpstr>
      <vt:lpstr>1. Понятие и классификация финансовых рисков. </vt:lpstr>
      <vt:lpstr>1) По источникам возникновения выделяют следующие группы финансовых рисков: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2. Оценка финансового риска организации. </vt:lpstr>
      <vt:lpstr>а) Анализ риска структуры активов по степени ликвидности </vt:lpstr>
      <vt:lpstr>Таблица 3.1 –  Группировка активов по степени ликвидности </vt:lpstr>
      <vt:lpstr>Рисунок 3.1 – Классификация активов по степени риска ликвидности </vt:lpstr>
      <vt:lpstr>Слайд 19</vt:lpstr>
      <vt:lpstr>Таблица 3.2 –  Группировка пассивов по степени срочности оплаты обязательств  </vt:lpstr>
      <vt:lpstr>Рисунок 3.2  – Классификация состояний ликвидности баланса и шкала риска </vt:lpstr>
      <vt:lpstr>Алгоритм оценки риска потери платежеспособности на основе анализа ликвидности баланса</vt:lpstr>
      <vt:lpstr>Таблица 3.3 – Анализ ликвидности баланса (расчетные модели) </vt:lpstr>
      <vt:lpstr>Слайд 24</vt:lpstr>
      <vt:lpstr>Слайд 25</vt:lpstr>
      <vt:lpstr>Компоненты вектора S(Ф)  принимают соответствующие значения: </vt:lpstr>
      <vt:lpstr>Рисунок 3.3 – Типы финансовой устойчивости, характеризующиеся трехкомпонентным вектором  S(Ф) = {S(±ФС); S(±ФСД); S(±ФО)} </vt:lpstr>
      <vt:lpstr>Алгоритм оценки риска потери финансовой устойчивости по абсолютным финансовым показателям.  </vt:lpstr>
      <vt:lpstr>Слайд 29</vt:lpstr>
      <vt:lpstr>Таблица 3.5 - Сгруппированные данные для оценки риска потери финансовой устойчивости </vt:lpstr>
      <vt:lpstr>Слайд 31</vt:lpstr>
      <vt:lpstr>Таблица 3.6 - Результаты расчета показателей обеспеченности запасов и затрат источниками формирования </vt:lpstr>
      <vt:lpstr>Анализ финансового риска  по относительным показателям производится двумя путями:    </vt:lpstr>
      <vt:lpstr>Непосредственная оценка  финансового риска</vt:lpstr>
      <vt:lpstr>Шкала оценки коэффициентов риска</vt:lpstr>
      <vt:lpstr>Коэффициент риска при сравнении двух и более вариантов вложения средств</vt:lpstr>
      <vt:lpstr>Оценка финансового риска с использованием финансовых коэффициентов :</vt:lpstr>
      <vt:lpstr>Слайд 38</vt:lpstr>
      <vt:lpstr>Слайд 39</vt:lpstr>
      <vt:lpstr>Показатели ликвидности, используемые для анализа степени финансового риска в Республике Беларусь   (на основании Инструкции по анализу и контролю за финансовым состоянием и платежеспособностью субъектов предпринимательской деятельности )</vt:lpstr>
      <vt:lpstr>b) оценка риска потери финансовой устойчивости и независимости </vt:lpstr>
      <vt:lpstr>Слайд 42</vt:lpstr>
      <vt:lpstr>Эффект финансового рычага </vt:lpstr>
      <vt:lpstr>Уровень сопряженного рычага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ФИНАНСОВЫЕ РИСКИ В ХОЗЯЙСТВЕННОЙ ДЕЯТЕЛЬНОСТИ ОРГАНИЗАЦИИ</dc:title>
  <dc:creator>Ермаков</dc:creator>
  <cp:lastModifiedBy>Пользователь</cp:lastModifiedBy>
  <cp:revision>323</cp:revision>
  <dcterms:created xsi:type="dcterms:W3CDTF">2009-06-15T14:59:44Z</dcterms:created>
  <dcterms:modified xsi:type="dcterms:W3CDTF">2013-05-17T04:37:37Z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