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26" r:id="rId2"/>
    <p:sldId id="324" r:id="rId3"/>
    <p:sldId id="325" r:id="rId4"/>
    <p:sldId id="349" r:id="rId5"/>
    <p:sldId id="350" r:id="rId6"/>
    <p:sldId id="353" r:id="rId7"/>
    <p:sldId id="351" r:id="rId8"/>
    <p:sldId id="352" r:id="rId9"/>
    <p:sldId id="354" r:id="rId10"/>
    <p:sldId id="355" r:id="rId11"/>
    <p:sldId id="356" r:id="rId12"/>
    <p:sldId id="357" r:id="rId13"/>
    <p:sldId id="358" r:id="rId14"/>
    <p:sldId id="360" r:id="rId15"/>
    <p:sldId id="361" r:id="rId16"/>
    <p:sldId id="359" r:id="rId17"/>
  </p:sldIdLst>
  <p:sldSz cx="9144000" cy="6858000" type="screen4x3"/>
  <p:notesSz cx="9869488" cy="6735763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FB220"/>
    <a:srgbClr val="FFFF99"/>
    <a:srgbClr val="FFCC99"/>
    <a:srgbClr val="FFCC66"/>
    <a:srgbClr val="6699FF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279" autoAdjust="0"/>
    <p:restoredTop sz="89184" autoAdjust="0"/>
  </p:normalViewPr>
  <p:slideViewPr>
    <p:cSldViewPr>
      <p:cViewPr>
        <p:scale>
          <a:sx n="69" d="100"/>
          <a:sy n="69" d="100"/>
        </p:scale>
        <p:origin x="-64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68" y="-90"/>
      </p:cViewPr>
      <p:guideLst>
        <p:guide orient="horz" pos="2121"/>
        <p:guide pos="31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3B5E7D-D666-4626-82A6-FABB433616E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b="1" i="0" u="sng" dirty="0" smtClean="0">
              <a:latin typeface="Times New Roman" pitchFamily="18" charset="0"/>
              <a:cs typeface="Times New Roman" pitchFamily="18" charset="0"/>
            </a:rPr>
            <a:t>Чистые риски</a:t>
          </a:r>
          <a:r>
            <a:rPr lang="ru-RU" sz="24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возможность получения отрицательного или нулевого результата (к ним относятся: природно-естественные, экологические, политические, транспортные риски и некоторые коммерческие риски - имущественные, производственные, торговые).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4490190B-A2B8-4913-809A-48364352CA84}" type="parTrans" cxnId="{83D19577-C3CE-40DD-92CD-B98702D16C96}">
      <dgm:prSet/>
      <dgm:spPr/>
      <dgm:t>
        <a:bodyPr/>
        <a:lstStyle/>
        <a:p>
          <a:endParaRPr lang="ru-RU"/>
        </a:p>
      </dgm:t>
    </dgm:pt>
    <dgm:pt modelId="{55C6EE44-C35F-4C88-B3C0-29FAF0A3BE9A}" type="sibTrans" cxnId="{83D19577-C3CE-40DD-92CD-B98702D16C96}">
      <dgm:prSet/>
      <dgm:spPr/>
      <dgm:t>
        <a:bodyPr/>
        <a:lstStyle/>
        <a:p>
          <a:endParaRPr lang="ru-RU"/>
        </a:p>
      </dgm:t>
    </dgm:pt>
    <dgm:pt modelId="{2606B22A-A7BD-4B0E-B68C-922E46693A0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b="1" i="0" u="sng" dirty="0" smtClean="0">
              <a:latin typeface="Times New Roman" pitchFamily="18" charset="0"/>
              <a:cs typeface="Times New Roman" pitchFamily="18" charset="0"/>
            </a:rPr>
            <a:t>Спекулятивные риски</a:t>
          </a:r>
          <a:r>
            <a:rPr lang="ru-RU" sz="2400" b="1" i="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возможность получения как положительного, так и отрицательного результата (к ним относятся финансовые риски, являющиеся частью коммерческих рисков).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784B4AB5-A147-4E84-A5D4-D23D6745BA05}" type="parTrans" cxnId="{B1FF63CF-B374-4AEF-A997-9E01D0567ABF}">
      <dgm:prSet/>
      <dgm:spPr/>
      <dgm:t>
        <a:bodyPr/>
        <a:lstStyle/>
        <a:p>
          <a:endParaRPr lang="ru-RU"/>
        </a:p>
      </dgm:t>
    </dgm:pt>
    <dgm:pt modelId="{13AC7326-4B82-4E55-B6AD-ED55C7C66A39}" type="sibTrans" cxnId="{B1FF63CF-B374-4AEF-A997-9E01D0567ABF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75FAE-E756-4C49-81F2-BAF8EF351059}" type="pres">
      <dgm:prSet presAssocID="{B73B5E7D-D666-4626-82A6-FABB433616EA}" presName="parentText" presStyleLbl="node1" presStyleIdx="0" presStyleCnt="2" custScaleY="160440" custLinFactY="-4378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6891A-A932-4241-AC4A-6AFC42C4520C}" type="pres">
      <dgm:prSet presAssocID="{55C6EE44-C35F-4C88-B3C0-29FAF0A3BE9A}" presName="spacer" presStyleCnt="0"/>
      <dgm:spPr/>
    </dgm:pt>
    <dgm:pt modelId="{CFC2A5DD-62E1-47C4-BE91-D904C7DEDA40}" type="pres">
      <dgm:prSet presAssocID="{2606B22A-A7BD-4B0E-B68C-922E46693A07}" presName="parentText" presStyleLbl="node1" presStyleIdx="1" presStyleCnt="2" custScaleY="130385" custLinFactY="-3486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D91296-46BF-4A62-9023-1CBDCE7E071D}" type="presOf" srcId="{D615D00D-E381-4C8E-9C42-7D716A63E4AF}" destId="{5DF2B2C9-FE83-4F43-B7F4-B4E4DD23A074}" srcOrd="0" destOrd="0" presId="urn:microsoft.com/office/officeart/2005/8/layout/vList2"/>
    <dgm:cxn modelId="{B1FF63CF-B374-4AEF-A997-9E01D0567ABF}" srcId="{D615D00D-E381-4C8E-9C42-7D716A63E4AF}" destId="{2606B22A-A7BD-4B0E-B68C-922E46693A07}" srcOrd="1" destOrd="0" parTransId="{784B4AB5-A147-4E84-A5D4-D23D6745BA05}" sibTransId="{13AC7326-4B82-4E55-B6AD-ED55C7C66A39}"/>
    <dgm:cxn modelId="{83D19577-C3CE-40DD-92CD-B98702D16C96}" srcId="{D615D00D-E381-4C8E-9C42-7D716A63E4AF}" destId="{B73B5E7D-D666-4626-82A6-FABB433616EA}" srcOrd="0" destOrd="0" parTransId="{4490190B-A2B8-4913-809A-48364352CA84}" sibTransId="{55C6EE44-C35F-4C88-B3C0-29FAF0A3BE9A}"/>
    <dgm:cxn modelId="{82EA8ACE-98E7-438B-BD4E-A78BFCE197B2}" type="presOf" srcId="{2606B22A-A7BD-4B0E-B68C-922E46693A07}" destId="{CFC2A5DD-62E1-47C4-BE91-D904C7DEDA40}" srcOrd="0" destOrd="0" presId="urn:microsoft.com/office/officeart/2005/8/layout/vList2"/>
    <dgm:cxn modelId="{8F311CCE-37BC-4CFC-ADD8-6659D89DBAFB}" type="presOf" srcId="{B73B5E7D-D666-4626-82A6-FABB433616EA}" destId="{3ED75FAE-E756-4C49-81F2-BAF8EF351059}" srcOrd="0" destOrd="0" presId="urn:microsoft.com/office/officeart/2005/8/layout/vList2"/>
    <dgm:cxn modelId="{3AB4A9E1-97BA-49D7-890D-6899A7A554C2}" type="presParOf" srcId="{5DF2B2C9-FE83-4F43-B7F4-B4E4DD23A074}" destId="{3ED75FAE-E756-4C49-81F2-BAF8EF351059}" srcOrd="0" destOrd="0" presId="urn:microsoft.com/office/officeart/2005/8/layout/vList2"/>
    <dgm:cxn modelId="{5008FE01-0E8C-4CA7-A9E5-B4D992914A23}" type="presParOf" srcId="{5DF2B2C9-FE83-4F43-B7F4-B4E4DD23A074}" destId="{2526891A-A932-4241-AC4A-6AFC42C4520C}" srcOrd="1" destOrd="0" presId="urn:microsoft.com/office/officeart/2005/8/layout/vList2"/>
    <dgm:cxn modelId="{B0ED5CF7-121E-43D5-BBDC-328CD03D5B1D}" type="presParOf" srcId="{5DF2B2C9-FE83-4F43-B7F4-B4E4DD23A074}" destId="{CFC2A5DD-62E1-47C4-BE91-D904C7DEDA40}" srcOrd="2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9F9B47-89FB-423E-946D-1E8BE57D349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законодательный  (связан с возможностью резкого изменения законодательных актов, влияющих на деятельность организации);</a:t>
          </a:r>
          <a:endParaRPr lang="ru-RU" sz="1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9042B61A-6529-456E-9C4F-C5E69247819F}" type="parTrans" cxnId="{31903B5D-DC44-49E9-BAD0-2FF84797FF1F}">
      <dgm:prSet/>
      <dgm:spPr/>
      <dgm:t>
        <a:bodyPr/>
        <a:lstStyle/>
        <a:p>
          <a:endParaRPr lang="ru-RU"/>
        </a:p>
      </dgm:t>
    </dgm:pt>
    <dgm:pt modelId="{06A72520-1908-4865-91F9-89AADAF8C862}" type="sibTrans" cxnId="{31903B5D-DC44-49E9-BAD0-2FF84797FF1F}">
      <dgm:prSet/>
      <dgm:spPr/>
      <dgm:t>
        <a:bodyPr/>
        <a:lstStyle/>
        <a:p>
          <a:endParaRPr lang="ru-RU"/>
        </a:p>
      </dgm:t>
    </dgm:pt>
    <dgm:pt modelId="{BAED9088-5686-4892-B517-3E063B4A875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организационный (связан с внутренними факторами, действующими внутри организации, например, стратегия развития, принципы корпоративного управления, качество менеджмента и маркетинга);</a:t>
          </a:r>
          <a:endParaRPr lang="ru-RU" sz="1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778DAC7E-49AC-4C5A-85F8-06972ACB9461}" type="parTrans" cxnId="{9FD28407-7988-40E2-BED5-83120DC36B16}">
      <dgm:prSet/>
      <dgm:spPr/>
      <dgm:t>
        <a:bodyPr/>
        <a:lstStyle/>
        <a:p>
          <a:endParaRPr lang="ru-RU"/>
        </a:p>
      </dgm:t>
    </dgm:pt>
    <dgm:pt modelId="{7652E298-E707-4810-B579-889B36B64DAE}" type="sibTrans" cxnId="{9FD28407-7988-40E2-BED5-83120DC36B16}">
      <dgm:prSet/>
      <dgm:spPr/>
      <dgm:t>
        <a:bodyPr/>
        <a:lstStyle/>
        <a:p>
          <a:endParaRPr lang="ru-RU"/>
        </a:p>
      </dgm:t>
    </dgm:pt>
    <dgm:pt modelId="{B9BD86E4-16CB-4863-9026-5FD9E5A8948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имущественный - это риск, связанный с возможностью потери или порчи имущества (например, вследствие пожара);</a:t>
          </a:r>
          <a:endParaRPr lang="ru-RU" sz="1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3D03E42E-D0A2-4A86-8614-22BA867F72AE}" type="parTrans" cxnId="{69A7D92F-4173-420C-9A1B-555AAB0BF75A}">
      <dgm:prSet/>
      <dgm:spPr/>
      <dgm:t>
        <a:bodyPr/>
        <a:lstStyle/>
        <a:p>
          <a:endParaRPr lang="ru-RU"/>
        </a:p>
      </dgm:t>
    </dgm:pt>
    <dgm:pt modelId="{A95AD962-2BAC-4167-B00B-B9054509FB7A}" type="sibTrans" cxnId="{69A7D92F-4173-420C-9A1B-555AAB0BF75A}">
      <dgm:prSet/>
      <dgm:spPr/>
      <dgm:t>
        <a:bodyPr/>
        <a:lstStyle/>
        <a:p>
          <a:endParaRPr lang="ru-RU"/>
        </a:p>
      </dgm:t>
    </dgm:pt>
    <dgm:pt modelId="{A4BADD33-7DCF-4463-9F05-B4FFDD7B511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маркетинговый - это риск, связанный с непредсказуемыми измене­ниями на рынке (включая изменение спроса, появление новых товаров и услуг);</a:t>
          </a:r>
          <a:endParaRPr lang="ru-RU" sz="1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FE2E74C2-1EA6-43E5-BEFC-25A54FA3E9AB}" type="parTrans" cxnId="{DA6CCDC6-0072-48A7-B8DB-9B9732B79CCA}">
      <dgm:prSet/>
      <dgm:spPr/>
      <dgm:t>
        <a:bodyPr/>
        <a:lstStyle/>
        <a:p>
          <a:endParaRPr lang="ru-RU"/>
        </a:p>
      </dgm:t>
    </dgm:pt>
    <dgm:pt modelId="{7FF0ED8B-BDB4-415E-9B1E-EE39B03A9CAB}" type="sibTrans" cxnId="{DA6CCDC6-0072-48A7-B8DB-9B9732B79CCA}">
      <dgm:prSet/>
      <dgm:spPr/>
      <dgm:t>
        <a:bodyPr/>
        <a:lstStyle/>
        <a:p>
          <a:endParaRPr lang="ru-RU"/>
        </a:p>
      </dgm:t>
    </dgm:pt>
    <dgm:pt modelId="{33A43927-0729-468D-B4CC-45A166D8215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производственный риск - обусловлен освоением новой техники, технологии и осуществлением производственной деятельности;</a:t>
          </a:r>
          <a:endParaRPr lang="ru-RU" sz="1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1BF4D5C1-97C1-4A7E-AA83-6246E24E160F}" type="parTrans" cxnId="{57D63EF1-ADDA-4A1F-B459-62B24B8099A7}">
      <dgm:prSet/>
      <dgm:spPr/>
      <dgm:t>
        <a:bodyPr/>
        <a:lstStyle/>
        <a:p>
          <a:endParaRPr lang="ru-RU"/>
        </a:p>
      </dgm:t>
    </dgm:pt>
    <dgm:pt modelId="{1595E8A2-0489-4022-84FD-853A53C127CE}" type="sibTrans" cxnId="{57D63EF1-ADDA-4A1F-B459-62B24B8099A7}">
      <dgm:prSet/>
      <dgm:spPr/>
      <dgm:t>
        <a:bodyPr/>
        <a:lstStyle/>
        <a:p>
          <a:endParaRPr lang="ru-RU"/>
        </a:p>
      </dgm:t>
    </dgm:pt>
    <dgm:pt modelId="{449390BC-32BB-44B8-8D7B-5E44939FF92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инвестиционный риск;</a:t>
          </a:r>
          <a:endParaRPr lang="ru-RU" sz="1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59110E1B-39F2-451D-BAFF-7C4B901492EF}" type="parTrans" cxnId="{C22CC8B0-AF07-477B-8AB4-94F026E30DBE}">
      <dgm:prSet/>
      <dgm:spPr/>
      <dgm:t>
        <a:bodyPr/>
        <a:lstStyle/>
        <a:p>
          <a:endParaRPr lang="ru-RU"/>
        </a:p>
      </dgm:t>
    </dgm:pt>
    <dgm:pt modelId="{6702A5CB-3B43-4D39-8D8A-D74C5636E575}" type="sibTrans" cxnId="{C22CC8B0-AF07-477B-8AB4-94F026E30DBE}">
      <dgm:prSet/>
      <dgm:spPr/>
      <dgm:t>
        <a:bodyPr/>
        <a:lstStyle/>
        <a:p>
          <a:endParaRPr lang="ru-RU"/>
        </a:p>
      </dgm:t>
    </dgm:pt>
    <dgm:pt modelId="{E5E32BDD-7365-4B76-AC92-010F64B790B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валютный риск;</a:t>
          </a:r>
          <a:endParaRPr lang="ru-RU" sz="1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4612B96A-5A18-4ABA-82B5-731E62B70657}" type="parTrans" cxnId="{BAAAAE69-3A9A-4156-9ABC-6D425F3A16B9}">
      <dgm:prSet/>
      <dgm:spPr/>
      <dgm:t>
        <a:bodyPr/>
        <a:lstStyle/>
        <a:p>
          <a:endParaRPr lang="ru-RU"/>
        </a:p>
      </dgm:t>
    </dgm:pt>
    <dgm:pt modelId="{9A8D2F1B-8494-4DE3-910F-1DAF9F0ED1C1}" type="sibTrans" cxnId="{BAAAAE69-3A9A-4156-9ABC-6D425F3A16B9}">
      <dgm:prSet/>
      <dgm:spPr/>
      <dgm:t>
        <a:bodyPr/>
        <a:lstStyle/>
        <a:p>
          <a:endParaRPr lang="ru-RU"/>
        </a:p>
      </dgm:t>
    </dgm:pt>
    <dgm:pt modelId="{6A1D51DD-8D75-4E4D-AD74-B423F8A8E11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800" smtClean="0">
              <a:latin typeface="Times New Roman" pitchFamily="18" charset="0"/>
              <a:cs typeface="Times New Roman" pitchFamily="18" charset="0"/>
            </a:rPr>
            <a:t>финансовый. </a:t>
          </a:r>
          <a:endParaRPr lang="ru-RU" sz="1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0BBA6A7E-80B0-40EE-A576-807D259CC79B}" type="parTrans" cxnId="{0D4A2DC3-7735-41E5-8705-84408B6C78F2}">
      <dgm:prSet/>
      <dgm:spPr/>
      <dgm:t>
        <a:bodyPr/>
        <a:lstStyle/>
        <a:p>
          <a:endParaRPr lang="ru-RU"/>
        </a:p>
      </dgm:t>
    </dgm:pt>
    <dgm:pt modelId="{44057A75-80EC-4851-8DDF-123B1524F870}" type="sibTrans" cxnId="{0D4A2DC3-7735-41E5-8705-84408B6C78F2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85626D-016C-44EC-A18E-64274208F81A}" type="pres">
      <dgm:prSet presAssocID="{C59F9B47-89FB-423E-946D-1E8BE57D3497}" presName="parentText" presStyleLbl="node1" presStyleIdx="0" presStyleCnt="8" custScaleY="113713" custLinFactY="-5173" custLinFactNeighborX="-86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F5D1C-27F0-4E64-AD8B-2DF34600F9E9}" type="pres">
      <dgm:prSet presAssocID="{06A72520-1908-4865-91F9-89AADAF8C862}" presName="spacer" presStyleCnt="0"/>
      <dgm:spPr/>
    </dgm:pt>
    <dgm:pt modelId="{0F04E6CC-FDF7-4696-A4C9-4A5CC590CF6D}" type="pres">
      <dgm:prSet presAssocID="{BAED9088-5686-4892-B517-3E063B4A8758}" presName="parentText" presStyleLbl="node1" presStyleIdx="1" presStyleCnt="8" custScaleY="131600" custLinFactY="-520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E87AB-0865-403F-ADB5-9DA25037D7CB}" type="pres">
      <dgm:prSet presAssocID="{7652E298-E707-4810-B579-889B36B64DAE}" presName="spacer" presStyleCnt="0"/>
      <dgm:spPr/>
    </dgm:pt>
    <dgm:pt modelId="{F9CCFE9A-2398-41E4-AFAE-6762FBC575B7}" type="pres">
      <dgm:prSet presAssocID="{B9BD86E4-16CB-4863-9026-5FD9E5A89480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AA30B-BAF6-48F8-B7D8-1E4C9DB99F11}" type="pres">
      <dgm:prSet presAssocID="{A95AD962-2BAC-4167-B00B-B9054509FB7A}" presName="spacer" presStyleCnt="0"/>
      <dgm:spPr/>
    </dgm:pt>
    <dgm:pt modelId="{CF5AE3BB-C31B-4902-856E-C7EECF826F97}" type="pres">
      <dgm:prSet presAssocID="{A4BADD33-7DCF-4463-9F05-B4FFDD7B511E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0A0A0-4EBD-460D-B957-9599CD5CAD17}" type="pres">
      <dgm:prSet presAssocID="{7FF0ED8B-BDB4-415E-9B1E-EE39B03A9CAB}" presName="spacer" presStyleCnt="0"/>
      <dgm:spPr/>
    </dgm:pt>
    <dgm:pt modelId="{A8954F94-B58E-4620-B1A3-F2D6DDBBC57A}" type="pres">
      <dgm:prSet presAssocID="{33A43927-0729-468D-B4CC-45A166D8215F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55082-838C-4FAB-B0C4-76208A9DD201}" type="pres">
      <dgm:prSet presAssocID="{1595E8A2-0489-4022-84FD-853A53C127CE}" presName="spacer" presStyleCnt="0"/>
      <dgm:spPr/>
    </dgm:pt>
    <dgm:pt modelId="{8DF6E6A3-3A48-43D9-8BB3-12A5037B0E46}" type="pres">
      <dgm:prSet presAssocID="{449390BC-32BB-44B8-8D7B-5E44939FF92C}" presName="parentText" presStyleLbl="node1" presStyleIdx="5" presStyleCnt="8" custScaleY="553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26442-A4DE-4CDE-9A2F-11A54BDD7476}" type="pres">
      <dgm:prSet presAssocID="{6702A5CB-3B43-4D39-8D8A-D74C5636E575}" presName="spacer" presStyleCnt="0"/>
      <dgm:spPr/>
    </dgm:pt>
    <dgm:pt modelId="{70082F7A-ABBF-45B1-A764-AE9FF3E02FDD}" type="pres">
      <dgm:prSet presAssocID="{E5E32BDD-7365-4B76-AC92-010F64B790B0}" presName="parentText" presStyleLbl="node1" presStyleIdx="6" presStyleCnt="8" custScaleY="600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00D60-8673-4B91-B794-CD08F8A54086}" type="pres">
      <dgm:prSet presAssocID="{9A8D2F1B-8494-4DE3-910F-1DAF9F0ED1C1}" presName="spacer" presStyleCnt="0"/>
      <dgm:spPr/>
    </dgm:pt>
    <dgm:pt modelId="{1B5257F1-92A6-416E-8967-0B50E1AE2F6B}" type="pres">
      <dgm:prSet presAssocID="{6A1D51DD-8D75-4E4D-AD74-B423F8A8E11C}" presName="parentText" presStyleLbl="node1" presStyleIdx="7" presStyleCnt="8" custScaleY="572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903B5D-DC44-49E9-BAD0-2FF84797FF1F}" srcId="{D615D00D-E381-4C8E-9C42-7D716A63E4AF}" destId="{C59F9B47-89FB-423E-946D-1E8BE57D3497}" srcOrd="0" destOrd="0" parTransId="{9042B61A-6529-456E-9C4F-C5E69247819F}" sibTransId="{06A72520-1908-4865-91F9-89AADAF8C862}"/>
    <dgm:cxn modelId="{C5534DF3-E68E-4AB6-80EC-3E781BB76E83}" type="presOf" srcId="{33A43927-0729-468D-B4CC-45A166D8215F}" destId="{A8954F94-B58E-4620-B1A3-F2D6DDBBC57A}" srcOrd="0" destOrd="0" presId="urn:microsoft.com/office/officeart/2005/8/layout/vList2"/>
    <dgm:cxn modelId="{C22CC8B0-AF07-477B-8AB4-94F026E30DBE}" srcId="{D615D00D-E381-4C8E-9C42-7D716A63E4AF}" destId="{449390BC-32BB-44B8-8D7B-5E44939FF92C}" srcOrd="5" destOrd="0" parTransId="{59110E1B-39F2-451D-BAFF-7C4B901492EF}" sibTransId="{6702A5CB-3B43-4D39-8D8A-D74C5636E575}"/>
    <dgm:cxn modelId="{74FE5850-CB20-4CFC-AA18-8EF655703B44}" type="presOf" srcId="{E5E32BDD-7365-4B76-AC92-010F64B790B0}" destId="{70082F7A-ABBF-45B1-A764-AE9FF3E02FDD}" srcOrd="0" destOrd="0" presId="urn:microsoft.com/office/officeart/2005/8/layout/vList2"/>
    <dgm:cxn modelId="{BAAAAE69-3A9A-4156-9ABC-6D425F3A16B9}" srcId="{D615D00D-E381-4C8E-9C42-7D716A63E4AF}" destId="{E5E32BDD-7365-4B76-AC92-010F64B790B0}" srcOrd="6" destOrd="0" parTransId="{4612B96A-5A18-4ABA-82B5-731E62B70657}" sibTransId="{9A8D2F1B-8494-4DE3-910F-1DAF9F0ED1C1}"/>
    <dgm:cxn modelId="{0D4A2DC3-7735-41E5-8705-84408B6C78F2}" srcId="{D615D00D-E381-4C8E-9C42-7D716A63E4AF}" destId="{6A1D51DD-8D75-4E4D-AD74-B423F8A8E11C}" srcOrd="7" destOrd="0" parTransId="{0BBA6A7E-80B0-40EE-A576-807D259CC79B}" sibTransId="{44057A75-80EC-4851-8DDF-123B1524F870}"/>
    <dgm:cxn modelId="{DA6CCDC6-0072-48A7-B8DB-9B9732B79CCA}" srcId="{D615D00D-E381-4C8E-9C42-7D716A63E4AF}" destId="{A4BADD33-7DCF-4463-9F05-B4FFDD7B511E}" srcOrd="3" destOrd="0" parTransId="{FE2E74C2-1EA6-43E5-BEFC-25A54FA3E9AB}" sibTransId="{7FF0ED8B-BDB4-415E-9B1E-EE39B03A9CAB}"/>
    <dgm:cxn modelId="{69A7D92F-4173-420C-9A1B-555AAB0BF75A}" srcId="{D615D00D-E381-4C8E-9C42-7D716A63E4AF}" destId="{B9BD86E4-16CB-4863-9026-5FD9E5A89480}" srcOrd="2" destOrd="0" parTransId="{3D03E42E-D0A2-4A86-8614-22BA867F72AE}" sibTransId="{A95AD962-2BAC-4167-B00B-B9054509FB7A}"/>
    <dgm:cxn modelId="{7B385463-8F3F-42D0-919F-8541338B9E00}" type="presOf" srcId="{C59F9B47-89FB-423E-946D-1E8BE57D3497}" destId="{1F85626D-016C-44EC-A18E-64274208F81A}" srcOrd="0" destOrd="0" presId="urn:microsoft.com/office/officeart/2005/8/layout/vList2"/>
    <dgm:cxn modelId="{1477CB79-A45C-43B8-AAB7-B093A4D64308}" type="presOf" srcId="{B9BD86E4-16CB-4863-9026-5FD9E5A89480}" destId="{F9CCFE9A-2398-41E4-AFAE-6762FBC575B7}" srcOrd="0" destOrd="0" presId="urn:microsoft.com/office/officeart/2005/8/layout/vList2"/>
    <dgm:cxn modelId="{FA07C82E-1008-4F48-B33C-2A7A3A41E44E}" type="presOf" srcId="{D615D00D-E381-4C8E-9C42-7D716A63E4AF}" destId="{5DF2B2C9-FE83-4F43-B7F4-B4E4DD23A074}" srcOrd="0" destOrd="0" presId="urn:microsoft.com/office/officeart/2005/8/layout/vList2"/>
    <dgm:cxn modelId="{9FD28407-7988-40E2-BED5-83120DC36B16}" srcId="{D615D00D-E381-4C8E-9C42-7D716A63E4AF}" destId="{BAED9088-5686-4892-B517-3E063B4A8758}" srcOrd="1" destOrd="0" parTransId="{778DAC7E-49AC-4C5A-85F8-06972ACB9461}" sibTransId="{7652E298-E707-4810-B579-889B36B64DAE}"/>
    <dgm:cxn modelId="{29090EB0-D5F0-49E4-A0D4-91BFA44F616E}" type="presOf" srcId="{6A1D51DD-8D75-4E4D-AD74-B423F8A8E11C}" destId="{1B5257F1-92A6-416E-8967-0B50E1AE2F6B}" srcOrd="0" destOrd="0" presId="urn:microsoft.com/office/officeart/2005/8/layout/vList2"/>
    <dgm:cxn modelId="{C9BEF6C7-ED64-4760-A643-62BCB4989EB1}" type="presOf" srcId="{BAED9088-5686-4892-B517-3E063B4A8758}" destId="{0F04E6CC-FDF7-4696-A4C9-4A5CC590CF6D}" srcOrd="0" destOrd="0" presId="urn:microsoft.com/office/officeart/2005/8/layout/vList2"/>
    <dgm:cxn modelId="{57D63EF1-ADDA-4A1F-B459-62B24B8099A7}" srcId="{D615D00D-E381-4C8E-9C42-7D716A63E4AF}" destId="{33A43927-0729-468D-B4CC-45A166D8215F}" srcOrd="4" destOrd="0" parTransId="{1BF4D5C1-97C1-4A7E-AA83-6246E24E160F}" sibTransId="{1595E8A2-0489-4022-84FD-853A53C127CE}"/>
    <dgm:cxn modelId="{046E987C-EDE6-458F-8623-35966610B19D}" type="presOf" srcId="{449390BC-32BB-44B8-8D7B-5E44939FF92C}" destId="{8DF6E6A3-3A48-43D9-8BB3-12A5037B0E46}" srcOrd="0" destOrd="0" presId="urn:microsoft.com/office/officeart/2005/8/layout/vList2"/>
    <dgm:cxn modelId="{86781E96-A4A3-4A45-8E87-F042093C93C1}" type="presOf" srcId="{A4BADD33-7DCF-4463-9F05-B4FFDD7B511E}" destId="{CF5AE3BB-C31B-4902-856E-C7EECF826F97}" srcOrd="0" destOrd="0" presId="urn:microsoft.com/office/officeart/2005/8/layout/vList2"/>
    <dgm:cxn modelId="{AB1B0014-4952-4B26-8FC1-5CF139B8025A}" type="presParOf" srcId="{5DF2B2C9-FE83-4F43-B7F4-B4E4DD23A074}" destId="{1F85626D-016C-44EC-A18E-64274208F81A}" srcOrd="0" destOrd="0" presId="urn:microsoft.com/office/officeart/2005/8/layout/vList2"/>
    <dgm:cxn modelId="{D08DB780-AE5E-460C-BE9C-7839F262F792}" type="presParOf" srcId="{5DF2B2C9-FE83-4F43-B7F4-B4E4DD23A074}" destId="{1EBF5D1C-27F0-4E64-AD8B-2DF34600F9E9}" srcOrd="1" destOrd="0" presId="urn:microsoft.com/office/officeart/2005/8/layout/vList2"/>
    <dgm:cxn modelId="{A989AA62-C3A8-43CB-9747-95B42C9DE5E1}" type="presParOf" srcId="{5DF2B2C9-FE83-4F43-B7F4-B4E4DD23A074}" destId="{0F04E6CC-FDF7-4696-A4C9-4A5CC590CF6D}" srcOrd="2" destOrd="0" presId="urn:microsoft.com/office/officeart/2005/8/layout/vList2"/>
    <dgm:cxn modelId="{D71EFBEB-56BC-4E8C-A46A-97911C8D55AC}" type="presParOf" srcId="{5DF2B2C9-FE83-4F43-B7F4-B4E4DD23A074}" destId="{31FE87AB-0865-403F-ADB5-9DA25037D7CB}" srcOrd="3" destOrd="0" presId="urn:microsoft.com/office/officeart/2005/8/layout/vList2"/>
    <dgm:cxn modelId="{2E2C26D3-4587-444E-B720-3A8B22F02582}" type="presParOf" srcId="{5DF2B2C9-FE83-4F43-B7F4-B4E4DD23A074}" destId="{F9CCFE9A-2398-41E4-AFAE-6762FBC575B7}" srcOrd="4" destOrd="0" presId="urn:microsoft.com/office/officeart/2005/8/layout/vList2"/>
    <dgm:cxn modelId="{58112F0A-EE49-4714-A4C7-17D144AE31BC}" type="presParOf" srcId="{5DF2B2C9-FE83-4F43-B7F4-B4E4DD23A074}" destId="{D40AA30B-BAF6-48F8-B7D8-1E4C9DB99F11}" srcOrd="5" destOrd="0" presId="urn:microsoft.com/office/officeart/2005/8/layout/vList2"/>
    <dgm:cxn modelId="{9B3D0A89-3E4A-47E9-AFE1-61E2A12AA3AE}" type="presParOf" srcId="{5DF2B2C9-FE83-4F43-B7F4-B4E4DD23A074}" destId="{CF5AE3BB-C31B-4902-856E-C7EECF826F97}" srcOrd="6" destOrd="0" presId="urn:microsoft.com/office/officeart/2005/8/layout/vList2"/>
    <dgm:cxn modelId="{315FC21E-4588-423D-B270-3B86FA554E66}" type="presParOf" srcId="{5DF2B2C9-FE83-4F43-B7F4-B4E4DD23A074}" destId="{8DB0A0A0-4EBD-460D-B957-9599CD5CAD17}" srcOrd="7" destOrd="0" presId="urn:microsoft.com/office/officeart/2005/8/layout/vList2"/>
    <dgm:cxn modelId="{4E3B10AE-4B30-47AC-BFEB-C11F52DD12AD}" type="presParOf" srcId="{5DF2B2C9-FE83-4F43-B7F4-B4E4DD23A074}" destId="{A8954F94-B58E-4620-B1A3-F2D6DDBBC57A}" srcOrd="8" destOrd="0" presId="urn:microsoft.com/office/officeart/2005/8/layout/vList2"/>
    <dgm:cxn modelId="{A707A7E9-198F-4836-8A92-E3EF3C49A894}" type="presParOf" srcId="{5DF2B2C9-FE83-4F43-B7F4-B4E4DD23A074}" destId="{14655082-838C-4FAB-B0C4-76208A9DD201}" srcOrd="9" destOrd="0" presId="urn:microsoft.com/office/officeart/2005/8/layout/vList2"/>
    <dgm:cxn modelId="{99E994E8-072D-4B09-AC03-EBB9D8BC2695}" type="presParOf" srcId="{5DF2B2C9-FE83-4F43-B7F4-B4E4DD23A074}" destId="{8DF6E6A3-3A48-43D9-8BB3-12A5037B0E46}" srcOrd="10" destOrd="0" presId="urn:microsoft.com/office/officeart/2005/8/layout/vList2"/>
    <dgm:cxn modelId="{E0EF563E-93D2-416C-BD9D-1E1FC39B8E76}" type="presParOf" srcId="{5DF2B2C9-FE83-4F43-B7F4-B4E4DD23A074}" destId="{90026442-A4DE-4CDE-9A2F-11A54BDD7476}" srcOrd="11" destOrd="0" presId="urn:microsoft.com/office/officeart/2005/8/layout/vList2"/>
    <dgm:cxn modelId="{E9996E60-355F-48B7-9BB0-D080AFEE0669}" type="presParOf" srcId="{5DF2B2C9-FE83-4F43-B7F4-B4E4DD23A074}" destId="{70082F7A-ABBF-45B1-A764-AE9FF3E02FDD}" srcOrd="12" destOrd="0" presId="urn:microsoft.com/office/officeart/2005/8/layout/vList2"/>
    <dgm:cxn modelId="{07F9C182-1DDA-469F-83BB-927D7A5E2932}" type="presParOf" srcId="{5DF2B2C9-FE83-4F43-B7F4-B4E4DD23A074}" destId="{1CB00D60-8673-4B91-B794-CD08F8A54086}" srcOrd="13" destOrd="0" presId="urn:microsoft.com/office/officeart/2005/8/layout/vList2"/>
    <dgm:cxn modelId="{55837FEF-C67D-4E07-8F62-DD1657F1FCCC}" type="presParOf" srcId="{5DF2B2C9-FE83-4F43-B7F4-B4E4DD23A074}" destId="{1B5257F1-92A6-416E-8967-0B50E1AE2F6B}" srcOrd="14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F33030-826A-4D59-BD6B-249192B415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b="0" u="sng" dirty="0" smtClean="0">
              <a:latin typeface="Times New Roman" pitchFamily="18" charset="0"/>
              <a:cs typeface="Times New Roman" pitchFamily="18" charset="0"/>
            </a:rPr>
            <a:t>имущественные риски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17BC2735-CCA1-4EC3-BDC4-367B948FC528}" type="parTrans" cxnId="{75333912-4A64-405B-8CD3-65D5F3FAA4B1}">
      <dgm:prSet/>
      <dgm:spPr/>
      <dgm:t>
        <a:bodyPr/>
        <a:lstStyle/>
        <a:p>
          <a:endParaRPr lang="ru-RU"/>
        </a:p>
      </dgm:t>
    </dgm:pt>
    <dgm:pt modelId="{99FD486B-A0DB-412C-AE49-9CE55C146E36}" type="sibTrans" cxnId="{75333912-4A64-405B-8CD3-65D5F3FAA4B1}">
      <dgm:prSet/>
      <dgm:spPr/>
      <dgm:t>
        <a:bodyPr/>
        <a:lstStyle/>
        <a:p>
          <a:endParaRPr lang="ru-RU"/>
        </a:p>
      </dgm:t>
    </dgm:pt>
    <dgm:pt modelId="{FCA09C55-08AC-4FB8-B9FF-C89E6B5988B1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000" b="0" u="sng" dirty="0" smtClean="0">
              <a:latin typeface="Times New Roman" pitchFamily="18" charset="0"/>
              <a:cs typeface="Times New Roman" pitchFamily="18" charset="0"/>
            </a:rPr>
            <a:t>производственные риски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38ED279C-CC1F-4A14-99EB-30A3672A27AE}" type="parTrans" cxnId="{1CB610E7-FAB6-4DDD-BC07-4BC906275143}">
      <dgm:prSet/>
      <dgm:spPr/>
      <dgm:t>
        <a:bodyPr/>
        <a:lstStyle/>
        <a:p>
          <a:endParaRPr lang="ru-RU"/>
        </a:p>
      </dgm:t>
    </dgm:pt>
    <dgm:pt modelId="{55FC06B0-143B-4633-9877-5C7EBE34E1CD}" type="sibTrans" cxnId="{1CB610E7-FAB6-4DDD-BC07-4BC906275143}">
      <dgm:prSet/>
      <dgm:spPr/>
      <dgm:t>
        <a:bodyPr/>
        <a:lstStyle/>
        <a:p>
          <a:endParaRPr lang="ru-RU"/>
        </a:p>
      </dgm:t>
    </dgm:pt>
    <dgm:pt modelId="{FE27D5FF-C5A5-494C-B2DE-DCBB2FD865A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000" b="0" u="sng" dirty="0" smtClean="0">
              <a:latin typeface="Times New Roman" pitchFamily="18" charset="0"/>
              <a:cs typeface="Times New Roman" pitchFamily="18" charset="0"/>
            </a:rPr>
            <a:t>торговые риски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(связанные с убытком по причине задержки платежей за товары и услуги, </a:t>
          </a:r>
          <a:r>
            <a:rPr lang="ru-RU" sz="2000" b="0" dirty="0" err="1" smtClean="0">
              <a:latin typeface="Times New Roman" pitchFamily="18" charset="0"/>
              <a:cs typeface="Times New Roman" pitchFamily="18" charset="0"/>
            </a:rPr>
            <a:t>непоставки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 товара, </a:t>
          </a:r>
          <a:r>
            <a:rPr lang="ru-RU" sz="2000" b="0" u="sng" dirty="0" smtClean="0">
              <a:latin typeface="Times New Roman" pitchFamily="18" charset="0"/>
              <a:cs typeface="Times New Roman" pitchFamily="18" charset="0"/>
            </a:rPr>
            <a:t>риски в ходе транспортировки товара (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с</a:t>
          </a:r>
          <a:r>
            <a:rPr lang="ru-RU" sz="2000" b="0" u="sng" dirty="0" smtClean="0">
              <a:latin typeface="Times New Roman" pitchFamily="18" charset="0"/>
              <a:cs typeface="Times New Roman" pitchFamily="18" charset="0"/>
            </a:rPr>
            <a:t>истема </a:t>
          </a:r>
          <a:r>
            <a:rPr lang="ru-RU" sz="2000" b="0" u="sng" dirty="0" err="1" smtClean="0">
              <a:latin typeface="Times New Roman" pitchFamily="18" charset="0"/>
              <a:cs typeface="Times New Roman" pitchFamily="18" charset="0"/>
            </a:rPr>
            <a:t>Инкотермс</a:t>
          </a:r>
          <a:r>
            <a:rPr lang="ru-RU" sz="2000" b="0" u="sng" dirty="0" smtClean="0"/>
            <a:t>)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и т.п.);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951F5484-7643-4055-96E3-C3D7D4D63BDE}" type="parTrans" cxnId="{0A1C2510-A25F-42D7-A5C1-AD715C0CE5C7}">
      <dgm:prSet/>
      <dgm:spPr/>
      <dgm:t>
        <a:bodyPr/>
        <a:lstStyle/>
        <a:p>
          <a:endParaRPr lang="ru-RU"/>
        </a:p>
      </dgm:t>
    </dgm:pt>
    <dgm:pt modelId="{2EC4A03F-8774-40AB-B67A-AC0DF14E5F94}" type="sibTrans" cxnId="{0A1C2510-A25F-42D7-A5C1-AD715C0CE5C7}">
      <dgm:prSet/>
      <dgm:spPr/>
      <dgm:t>
        <a:bodyPr/>
        <a:lstStyle/>
        <a:p>
          <a:endParaRPr lang="ru-RU"/>
        </a:p>
      </dgm:t>
    </dgm:pt>
    <dgm:pt modelId="{CBB70402-E061-4340-8E13-49401320107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000" b="0" u="sng" dirty="0" smtClean="0">
              <a:latin typeface="Times New Roman" pitchFamily="18" charset="0"/>
              <a:cs typeface="Times New Roman" pitchFamily="18" charset="0"/>
            </a:rPr>
            <a:t>финансовые риски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4EA9FF7F-17DA-493C-B5E0-ED7BFE4F886D}" type="parTrans" cxnId="{C3BA6A98-0DFB-4270-A8F2-613D60F75C46}">
      <dgm:prSet/>
      <dgm:spPr/>
      <dgm:t>
        <a:bodyPr/>
        <a:lstStyle/>
        <a:p>
          <a:endParaRPr lang="ru-RU"/>
        </a:p>
      </dgm:t>
    </dgm:pt>
    <dgm:pt modelId="{8DB67578-F0AA-4D94-8B3D-F892297DD019}" type="sibTrans" cxnId="{C3BA6A98-0DFB-4270-A8F2-613D60F75C46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F49712-5C38-4B5D-B2AB-FB0871546411}" type="pres">
      <dgm:prSet presAssocID="{13F33030-826A-4D59-BD6B-249192B41539}" presName="parentText" presStyleLbl="node1" presStyleIdx="0" presStyleCnt="4" custScaleY="42687" custLinFactY="-16338" custLinFactNeighborX="-34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48004-E3BC-48F8-9FEE-327406E0437F}" type="pres">
      <dgm:prSet presAssocID="{99FD486B-A0DB-412C-AE49-9CE55C146E36}" presName="spacer" presStyleCnt="0"/>
      <dgm:spPr/>
    </dgm:pt>
    <dgm:pt modelId="{6546490F-4DE5-49DF-9BC7-CFD2EF79CE66}" type="pres">
      <dgm:prSet presAssocID="{FCA09C55-08AC-4FB8-B9FF-C89E6B5988B1}" presName="parentText" presStyleLbl="node1" presStyleIdx="1" presStyleCnt="4" custScaleY="43494" custLinFactY="-3133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E05DE-D5E6-4288-ADFD-D163CD5D00CC}" type="pres">
      <dgm:prSet presAssocID="{55FC06B0-143B-4633-9877-5C7EBE34E1CD}" presName="spacer" presStyleCnt="0"/>
      <dgm:spPr/>
    </dgm:pt>
    <dgm:pt modelId="{CDC93D51-214E-4256-BF4A-63177B896ECF}" type="pres">
      <dgm:prSet presAssocID="{FE27D5FF-C5A5-494C-B2DE-DCBB2FD865AE}" presName="parentText" presStyleLbl="node1" presStyleIdx="2" presStyleCnt="4" custScaleY="98737" custLinFactY="-3563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F58E7-B1C7-4917-8180-8350B9D5846B}" type="pres">
      <dgm:prSet presAssocID="{2EC4A03F-8774-40AB-B67A-AC0DF14E5F94}" presName="spacer" presStyleCnt="0"/>
      <dgm:spPr/>
    </dgm:pt>
    <dgm:pt modelId="{8AC4E140-7316-4760-A434-ECF08923B3FD}" type="pres">
      <dgm:prSet presAssocID="{CBB70402-E061-4340-8E13-494013201075}" presName="parentText" presStyleLbl="node1" presStyleIdx="3" presStyleCnt="4" custScaleY="49015" custLinFactY="-4505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4EE868-1AF4-47C6-B722-BAFB39EF1911}" type="presOf" srcId="{13F33030-826A-4D59-BD6B-249192B41539}" destId="{0EF49712-5C38-4B5D-B2AB-FB0871546411}" srcOrd="0" destOrd="0" presId="urn:microsoft.com/office/officeart/2005/8/layout/vList2"/>
    <dgm:cxn modelId="{C3BA6A98-0DFB-4270-A8F2-613D60F75C46}" srcId="{D615D00D-E381-4C8E-9C42-7D716A63E4AF}" destId="{CBB70402-E061-4340-8E13-494013201075}" srcOrd="3" destOrd="0" parTransId="{4EA9FF7F-17DA-493C-B5E0-ED7BFE4F886D}" sibTransId="{8DB67578-F0AA-4D94-8B3D-F892297DD019}"/>
    <dgm:cxn modelId="{1CB610E7-FAB6-4DDD-BC07-4BC906275143}" srcId="{D615D00D-E381-4C8E-9C42-7D716A63E4AF}" destId="{FCA09C55-08AC-4FB8-B9FF-C89E6B5988B1}" srcOrd="1" destOrd="0" parTransId="{38ED279C-CC1F-4A14-99EB-30A3672A27AE}" sibTransId="{55FC06B0-143B-4633-9877-5C7EBE34E1CD}"/>
    <dgm:cxn modelId="{0A1C2510-A25F-42D7-A5C1-AD715C0CE5C7}" srcId="{D615D00D-E381-4C8E-9C42-7D716A63E4AF}" destId="{FE27D5FF-C5A5-494C-B2DE-DCBB2FD865AE}" srcOrd="2" destOrd="0" parTransId="{951F5484-7643-4055-96E3-C3D7D4D63BDE}" sibTransId="{2EC4A03F-8774-40AB-B67A-AC0DF14E5F94}"/>
    <dgm:cxn modelId="{75333912-4A64-405B-8CD3-65D5F3FAA4B1}" srcId="{D615D00D-E381-4C8E-9C42-7D716A63E4AF}" destId="{13F33030-826A-4D59-BD6B-249192B41539}" srcOrd="0" destOrd="0" parTransId="{17BC2735-CCA1-4EC3-BDC4-367B948FC528}" sibTransId="{99FD486B-A0DB-412C-AE49-9CE55C146E36}"/>
    <dgm:cxn modelId="{7D6C4901-9E25-4BCB-83DD-3FC5F71A9296}" type="presOf" srcId="{FCA09C55-08AC-4FB8-B9FF-C89E6B5988B1}" destId="{6546490F-4DE5-49DF-9BC7-CFD2EF79CE66}" srcOrd="0" destOrd="0" presId="urn:microsoft.com/office/officeart/2005/8/layout/vList2"/>
    <dgm:cxn modelId="{CAB0B026-7ECF-456F-B762-5B6C84ED60A1}" type="presOf" srcId="{D615D00D-E381-4C8E-9C42-7D716A63E4AF}" destId="{5DF2B2C9-FE83-4F43-B7F4-B4E4DD23A074}" srcOrd="0" destOrd="0" presId="urn:microsoft.com/office/officeart/2005/8/layout/vList2"/>
    <dgm:cxn modelId="{73CEE3DC-691A-46A8-9685-8A2933778A81}" type="presOf" srcId="{FE27D5FF-C5A5-494C-B2DE-DCBB2FD865AE}" destId="{CDC93D51-214E-4256-BF4A-63177B896ECF}" srcOrd="0" destOrd="0" presId="urn:microsoft.com/office/officeart/2005/8/layout/vList2"/>
    <dgm:cxn modelId="{A3494B04-9064-4B11-86FC-0FDBDAAAED82}" type="presOf" srcId="{CBB70402-E061-4340-8E13-494013201075}" destId="{8AC4E140-7316-4760-A434-ECF08923B3FD}" srcOrd="0" destOrd="0" presId="urn:microsoft.com/office/officeart/2005/8/layout/vList2"/>
    <dgm:cxn modelId="{1A2D8B79-1BC3-490F-B180-6B2DE5C72442}" type="presParOf" srcId="{5DF2B2C9-FE83-4F43-B7F4-B4E4DD23A074}" destId="{0EF49712-5C38-4B5D-B2AB-FB0871546411}" srcOrd="0" destOrd="0" presId="urn:microsoft.com/office/officeart/2005/8/layout/vList2"/>
    <dgm:cxn modelId="{B6B3AED3-A980-4D14-AF66-2A88176D9DA8}" type="presParOf" srcId="{5DF2B2C9-FE83-4F43-B7F4-B4E4DD23A074}" destId="{83B48004-E3BC-48F8-9FEE-327406E0437F}" srcOrd="1" destOrd="0" presId="urn:microsoft.com/office/officeart/2005/8/layout/vList2"/>
    <dgm:cxn modelId="{76B3BDB3-48BF-4A57-846C-518C4EB8A0A9}" type="presParOf" srcId="{5DF2B2C9-FE83-4F43-B7F4-B4E4DD23A074}" destId="{6546490F-4DE5-49DF-9BC7-CFD2EF79CE66}" srcOrd="2" destOrd="0" presId="urn:microsoft.com/office/officeart/2005/8/layout/vList2"/>
    <dgm:cxn modelId="{B68C8647-7661-4F04-BB3A-88D73367046F}" type="presParOf" srcId="{5DF2B2C9-FE83-4F43-B7F4-B4E4DD23A074}" destId="{67CE05DE-D5E6-4288-ADFD-D163CD5D00CC}" srcOrd="3" destOrd="0" presId="urn:microsoft.com/office/officeart/2005/8/layout/vList2"/>
    <dgm:cxn modelId="{9FDE6A70-0F6A-4805-8017-9A1C290E3C39}" type="presParOf" srcId="{5DF2B2C9-FE83-4F43-B7F4-B4E4DD23A074}" destId="{CDC93D51-214E-4256-BF4A-63177B896ECF}" srcOrd="4" destOrd="0" presId="urn:microsoft.com/office/officeart/2005/8/layout/vList2"/>
    <dgm:cxn modelId="{962FFC3B-062B-4FEE-AACD-9211EB7B296B}" type="presParOf" srcId="{5DF2B2C9-FE83-4F43-B7F4-B4E4DD23A074}" destId="{146F58E7-B1C7-4917-8180-8350B9D5846B}" srcOrd="5" destOrd="0" presId="urn:microsoft.com/office/officeart/2005/8/layout/vList2"/>
    <dgm:cxn modelId="{C82AF149-80B7-4749-93FF-F832140CB2C7}" type="presParOf" srcId="{5DF2B2C9-FE83-4F43-B7F4-B4E4DD23A074}" destId="{8AC4E140-7316-4760-A434-ECF08923B3FD}" srcOrd="6" destOrd="0" presId="urn:microsoft.com/office/officeart/2005/8/layout/vList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5F3CB7-3962-4E37-B09E-8B846D59CE1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уровень развития отрасли, к которой принадлежит организация, рыночная конъюнктура и перспективы расширения рынков сбыта и их емкость;</a:t>
          </a:r>
          <a:endParaRPr lang="ru-RU" sz="1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136EBF87-69A2-470C-8ED9-732B71421411}" type="parTrans" cxnId="{4F4A8EED-4E50-438D-9609-4B2F76ADAB6D}">
      <dgm:prSet/>
      <dgm:spPr/>
      <dgm:t>
        <a:bodyPr/>
        <a:lstStyle/>
        <a:p>
          <a:endParaRPr lang="ru-RU"/>
        </a:p>
      </dgm:t>
    </dgm:pt>
    <dgm:pt modelId="{69DEB841-313F-4932-9F8F-613F3BA6538C}" type="sibTrans" cxnId="{4F4A8EED-4E50-438D-9609-4B2F76ADAB6D}">
      <dgm:prSet/>
      <dgm:spPr/>
      <dgm:t>
        <a:bodyPr/>
        <a:lstStyle/>
        <a:p>
          <a:endParaRPr lang="ru-RU"/>
        </a:p>
      </dgm:t>
    </dgm:pt>
    <dgm:pt modelId="{F8970F0A-E344-48C1-AC45-CE79E8FA33B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отраслевая принадлежность организации (уровень производственных расходов, тенденции изменения цен на сырье, длительность производственного цикла, возможность быстрой переналадки оборудования и смены номенклатуры выпускаемой продукции и т.д.);</a:t>
          </a:r>
          <a:endParaRPr lang="ru-RU" sz="1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3A858AC4-19B5-4C58-A95F-7643F5DB70E4}" type="parTrans" cxnId="{B4619EBA-4809-4401-AC87-3F748EEBF345}">
      <dgm:prSet/>
      <dgm:spPr/>
      <dgm:t>
        <a:bodyPr/>
        <a:lstStyle/>
        <a:p>
          <a:endParaRPr lang="ru-RU"/>
        </a:p>
      </dgm:t>
    </dgm:pt>
    <dgm:pt modelId="{34375B73-D31C-4011-BE42-F0779AFFDC52}" type="sibTrans" cxnId="{B4619EBA-4809-4401-AC87-3F748EEBF345}">
      <dgm:prSet/>
      <dgm:spPr/>
      <dgm:t>
        <a:bodyPr/>
        <a:lstStyle/>
        <a:p>
          <a:endParaRPr lang="ru-RU"/>
        </a:p>
      </dgm:t>
    </dgm:pt>
    <dgm:pt modelId="{4FEE206D-9028-4415-A384-4C2C641615A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стадия жизненного цикла организации, степень внедрения передовых технологий, производство принципиально новой продукции и т.д.;</a:t>
          </a:r>
          <a:endParaRPr lang="ru-RU" sz="1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04F28D79-06BB-49B9-9561-124583EB3B61}" type="parTrans" cxnId="{0C5E3E84-65FE-4C76-9D88-7B26ADB96B44}">
      <dgm:prSet/>
      <dgm:spPr/>
      <dgm:t>
        <a:bodyPr/>
        <a:lstStyle/>
        <a:p>
          <a:endParaRPr lang="ru-RU"/>
        </a:p>
      </dgm:t>
    </dgm:pt>
    <dgm:pt modelId="{8CC35897-C4C7-4910-A358-BE15A5C5901E}" type="sibTrans" cxnId="{0C5E3E84-65FE-4C76-9D88-7B26ADB96B44}">
      <dgm:prSet/>
      <dgm:spPr/>
      <dgm:t>
        <a:bodyPr/>
        <a:lstStyle/>
        <a:p>
          <a:endParaRPr lang="ru-RU"/>
        </a:p>
      </dgm:t>
    </dgm:pt>
    <dgm:pt modelId="{F7D739F7-BCD4-46B1-AF96-858809D0E12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уровень используемых технологических процессов и надежность применяемых машин, механизмов (технологические риски);</a:t>
          </a:r>
          <a:endParaRPr lang="ru-RU" sz="1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7BEE4A6B-252D-4BB8-BD03-062B472B02FF}" type="parTrans" cxnId="{C3CEAAE2-0481-4DF9-B0B8-A203B925323F}">
      <dgm:prSet/>
      <dgm:spPr/>
      <dgm:t>
        <a:bodyPr/>
        <a:lstStyle/>
        <a:p>
          <a:endParaRPr lang="ru-RU"/>
        </a:p>
      </dgm:t>
    </dgm:pt>
    <dgm:pt modelId="{24B6828A-BCE7-41D4-B95B-F201F21EECFD}" type="sibTrans" cxnId="{C3CEAAE2-0481-4DF9-B0B8-A203B925323F}">
      <dgm:prSet/>
      <dgm:spPr/>
      <dgm:t>
        <a:bodyPr/>
        <a:lstStyle/>
        <a:p>
          <a:endParaRPr lang="ru-RU"/>
        </a:p>
      </dgm:t>
    </dgm:pt>
    <dgm:pt modelId="{2E4768DC-3B79-4E49-A789-86FE5E04390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квалификация и заинтересованность персонала в качественном выполнении производственных заданий и др.</a:t>
          </a:r>
          <a:endParaRPr lang="ru-RU" sz="18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D5ADCA02-9767-44BD-9904-E19A9B393592}" type="parTrans" cxnId="{38A27665-BC5E-4028-9EFA-342C1B0128BF}">
      <dgm:prSet/>
      <dgm:spPr/>
      <dgm:t>
        <a:bodyPr/>
        <a:lstStyle/>
        <a:p>
          <a:endParaRPr lang="ru-RU"/>
        </a:p>
      </dgm:t>
    </dgm:pt>
    <dgm:pt modelId="{765E080A-9058-48E9-892A-14D2213350A3}" type="sibTrans" cxnId="{38A27665-BC5E-4028-9EFA-342C1B0128BF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64F0A6-D7C8-468A-912C-9C4B31075955}" type="pres">
      <dgm:prSet presAssocID="{0D5F3CB7-3962-4E37-B09E-8B846D59CE12}" presName="parentText" presStyleLbl="node1" presStyleIdx="0" presStyleCnt="5" custScaleY="74042" custLinFactY="-1236" custLinFactNeighborX="-111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E407E1-2010-465F-A716-BBF8B2FCAB2F}" type="pres">
      <dgm:prSet presAssocID="{69DEB841-313F-4932-9F8F-613F3BA6538C}" presName="spacer" presStyleCnt="0"/>
      <dgm:spPr/>
    </dgm:pt>
    <dgm:pt modelId="{139EEC52-D73A-4A68-AC1E-1DD1034A8EFA}" type="pres">
      <dgm:prSet presAssocID="{F8970F0A-E344-48C1-AC45-CE79E8FA33B0}" presName="parentText" presStyleLbl="node1" presStyleIdx="1" presStyleCnt="5" custScaleY="1180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9E09C-F797-4828-B5A1-8AC39D0EE83A}" type="pres">
      <dgm:prSet presAssocID="{34375B73-D31C-4011-BE42-F0779AFFDC52}" presName="spacer" presStyleCnt="0"/>
      <dgm:spPr/>
    </dgm:pt>
    <dgm:pt modelId="{84EC5F80-C166-4800-80FD-D474FF3085CF}" type="pres">
      <dgm:prSet presAssocID="{4FEE206D-9028-4415-A384-4C2C641615AC}" presName="parentText" presStyleLbl="node1" presStyleIdx="2" presStyleCnt="5" custScaleY="79138" custLinFactY="518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E3125-203E-4052-8E61-A615A172368A}" type="pres">
      <dgm:prSet presAssocID="{8CC35897-C4C7-4910-A358-BE15A5C5901E}" presName="spacer" presStyleCnt="0"/>
      <dgm:spPr/>
    </dgm:pt>
    <dgm:pt modelId="{EBCF39C8-B807-4107-9A1F-8BF1B16CAF6E}" type="pres">
      <dgm:prSet presAssocID="{F7D739F7-BCD4-46B1-AF96-858809D0E12F}" presName="parentText" presStyleLbl="node1" presStyleIdx="3" presStyleCnt="5" custScaleY="83304" custLinFactY="1167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6FF93-4772-4A78-82D9-6F3FCB1CDABC}" type="pres">
      <dgm:prSet presAssocID="{24B6828A-BCE7-41D4-B95B-F201F21EECFD}" presName="spacer" presStyleCnt="0"/>
      <dgm:spPr/>
    </dgm:pt>
    <dgm:pt modelId="{46ED6263-9917-41CD-8B11-CE45FE27E7CF}" type="pres">
      <dgm:prSet presAssocID="{2E4768DC-3B79-4E49-A789-86FE5E04390C}" presName="parentText" presStyleLbl="node1" presStyleIdx="4" presStyleCnt="5" custScaleY="70021" custLinFactY="1144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1A5C7C-98DD-4E0D-AE9E-96EBCD2C38BD}" type="presOf" srcId="{F7D739F7-BCD4-46B1-AF96-858809D0E12F}" destId="{EBCF39C8-B807-4107-9A1F-8BF1B16CAF6E}" srcOrd="0" destOrd="0" presId="urn:microsoft.com/office/officeart/2005/8/layout/vList2"/>
    <dgm:cxn modelId="{F2168B34-BA33-4771-8ABC-46929A438FA4}" type="presOf" srcId="{F8970F0A-E344-48C1-AC45-CE79E8FA33B0}" destId="{139EEC52-D73A-4A68-AC1E-1DD1034A8EFA}" srcOrd="0" destOrd="0" presId="urn:microsoft.com/office/officeart/2005/8/layout/vList2"/>
    <dgm:cxn modelId="{890DC08F-71FE-4346-814F-53262EE26F99}" type="presOf" srcId="{4FEE206D-9028-4415-A384-4C2C641615AC}" destId="{84EC5F80-C166-4800-80FD-D474FF3085CF}" srcOrd="0" destOrd="0" presId="urn:microsoft.com/office/officeart/2005/8/layout/vList2"/>
    <dgm:cxn modelId="{B0186981-B928-4868-9E0A-8EAD38D728CF}" type="presOf" srcId="{D615D00D-E381-4C8E-9C42-7D716A63E4AF}" destId="{5DF2B2C9-FE83-4F43-B7F4-B4E4DD23A074}" srcOrd="0" destOrd="0" presId="urn:microsoft.com/office/officeart/2005/8/layout/vList2"/>
    <dgm:cxn modelId="{E6E6AC88-3EF5-4F3B-88DA-212B5E8C476C}" type="presOf" srcId="{2E4768DC-3B79-4E49-A789-86FE5E04390C}" destId="{46ED6263-9917-41CD-8B11-CE45FE27E7CF}" srcOrd="0" destOrd="0" presId="urn:microsoft.com/office/officeart/2005/8/layout/vList2"/>
    <dgm:cxn modelId="{C3CEAAE2-0481-4DF9-B0B8-A203B925323F}" srcId="{D615D00D-E381-4C8E-9C42-7D716A63E4AF}" destId="{F7D739F7-BCD4-46B1-AF96-858809D0E12F}" srcOrd="3" destOrd="0" parTransId="{7BEE4A6B-252D-4BB8-BD03-062B472B02FF}" sibTransId="{24B6828A-BCE7-41D4-B95B-F201F21EECFD}"/>
    <dgm:cxn modelId="{4F4A8EED-4E50-438D-9609-4B2F76ADAB6D}" srcId="{D615D00D-E381-4C8E-9C42-7D716A63E4AF}" destId="{0D5F3CB7-3962-4E37-B09E-8B846D59CE12}" srcOrd="0" destOrd="0" parTransId="{136EBF87-69A2-470C-8ED9-732B71421411}" sibTransId="{69DEB841-313F-4932-9F8F-613F3BA6538C}"/>
    <dgm:cxn modelId="{5556451D-DD0D-4E35-9C1A-0A2A6E961568}" type="presOf" srcId="{0D5F3CB7-3962-4E37-B09E-8B846D59CE12}" destId="{EA64F0A6-D7C8-468A-912C-9C4B31075955}" srcOrd="0" destOrd="0" presId="urn:microsoft.com/office/officeart/2005/8/layout/vList2"/>
    <dgm:cxn modelId="{0C5E3E84-65FE-4C76-9D88-7B26ADB96B44}" srcId="{D615D00D-E381-4C8E-9C42-7D716A63E4AF}" destId="{4FEE206D-9028-4415-A384-4C2C641615AC}" srcOrd="2" destOrd="0" parTransId="{04F28D79-06BB-49B9-9561-124583EB3B61}" sibTransId="{8CC35897-C4C7-4910-A358-BE15A5C5901E}"/>
    <dgm:cxn modelId="{38A27665-BC5E-4028-9EFA-342C1B0128BF}" srcId="{D615D00D-E381-4C8E-9C42-7D716A63E4AF}" destId="{2E4768DC-3B79-4E49-A789-86FE5E04390C}" srcOrd="4" destOrd="0" parTransId="{D5ADCA02-9767-44BD-9904-E19A9B393592}" sibTransId="{765E080A-9058-48E9-892A-14D2213350A3}"/>
    <dgm:cxn modelId="{B4619EBA-4809-4401-AC87-3F748EEBF345}" srcId="{D615D00D-E381-4C8E-9C42-7D716A63E4AF}" destId="{F8970F0A-E344-48C1-AC45-CE79E8FA33B0}" srcOrd="1" destOrd="0" parTransId="{3A858AC4-19B5-4C58-A95F-7643F5DB70E4}" sibTransId="{34375B73-D31C-4011-BE42-F0779AFFDC52}"/>
    <dgm:cxn modelId="{F0F467D6-CA64-4A8E-B190-15ED3CFA0D35}" type="presParOf" srcId="{5DF2B2C9-FE83-4F43-B7F4-B4E4DD23A074}" destId="{EA64F0A6-D7C8-468A-912C-9C4B31075955}" srcOrd="0" destOrd="0" presId="urn:microsoft.com/office/officeart/2005/8/layout/vList2"/>
    <dgm:cxn modelId="{86E648A8-9AE9-46A4-94AA-F16148FF9448}" type="presParOf" srcId="{5DF2B2C9-FE83-4F43-B7F4-B4E4DD23A074}" destId="{62E407E1-2010-465F-A716-BBF8B2FCAB2F}" srcOrd="1" destOrd="0" presId="urn:microsoft.com/office/officeart/2005/8/layout/vList2"/>
    <dgm:cxn modelId="{7514CD12-80DA-491E-9D5A-39AB9617CEC1}" type="presParOf" srcId="{5DF2B2C9-FE83-4F43-B7F4-B4E4DD23A074}" destId="{139EEC52-D73A-4A68-AC1E-1DD1034A8EFA}" srcOrd="2" destOrd="0" presId="urn:microsoft.com/office/officeart/2005/8/layout/vList2"/>
    <dgm:cxn modelId="{22FDF32A-F69E-47A1-91A3-7A53536114EB}" type="presParOf" srcId="{5DF2B2C9-FE83-4F43-B7F4-B4E4DD23A074}" destId="{C899E09C-F797-4828-B5A1-8AC39D0EE83A}" srcOrd="3" destOrd="0" presId="urn:microsoft.com/office/officeart/2005/8/layout/vList2"/>
    <dgm:cxn modelId="{2EE20DBD-34FA-4826-9A6A-19B3F07CC897}" type="presParOf" srcId="{5DF2B2C9-FE83-4F43-B7F4-B4E4DD23A074}" destId="{84EC5F80-C166-4800-80FD-D474FF3085CF}" srcOrd="4" destOrd="0" presId="urn:microsoft.com/office/officeart/2005/8/layout/vList2"/>
    <dgm:cxn modelId="{AE5DA504-9712-47EF-88EE-CE83A6377440}" type="presParOf" srcId="{5DF2B2C9-FE83-4F43-B7F4-B4E4DD23A074}" destId="{608E3125-203E-4052-8E61-A615A172368A}" srcOrd="5" destOrd="0" presId="urn:microsoft.com/office/officeart/2005/8/layout/vList2"/>
    <dgm:cxn modelId="{AC02B6EB-5621-4AB0-81A7-F0E852B88AD3}" type="presParOf" srcId="{5DF2B2C9-FE83-4F43-B7F4-B4E4DD23A074}" destId="{EBCF39C8-B807-4107-9A1F-8BF1B16CAF6E}" srcOrd="6" destOrd="0" presId="urn:microsoft.com/office/officeart/2005/8/layout/vList2"/>
    <dgm:cxn modelId="{8824219D-6EAC-41BD-9495-11A9892B422E}" type="presParOf" srcId="{5DF2B2C9-FE83-4F43-B7F4-B4E4DD23A074}" destId="{2C26FF93-4772-4A78-82D9-6F3FCB1CDABC}" srcOrd="7" destOrd="0" presId="urn:microsoft.com/office/officeart/2005/8/layout/vList2"/>
    <dgm:cxn modelId="{D3839E89-E8A8-404E-841B-31802FE34228}" type="presParOf" srcId="{5DF2B2C9-FE83-4F43-B7F4-B4E4DD23A074}" destId="{46ED6263-9917-41CD-8B11-CE45FE27E7CF}" srcOrd="8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3B5E7D-D666-4626-82A6-FABB433616E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u="none" dirty="0" smtClean="0">
              <a:latin typeface="Times New Roman" pitchFamily="18" charset="0"/>
              <a:cs typeface="Times New Roman" pitchFamily="18" charset="0"/>
            </a:rPr>
            <a:t>природно-естественные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- связанны с проявлением стихийных сил природы (землетрясение, наводнение, буря, пожар, эпидемия и т.п.);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4490190B-A2B8-4913-809A-48364352CA84}" type="parTrans" cxnId="{83D19577-C3CE-40DD-92CD-B98702D16C96}">
      <dgm:prSet/>
      <dgm:spPr/>
      <dgm:t>
        <a:bodyPr/>
        <a:lstStyle/>
        <a:p>
          <a:endParaRPr lang="ru-RU"/>
        </a:p>
      </dgm:t>
    </dgm:pt>
    <dgm:pt modelId="{55C6EE44-C35F-4C88-B3C0-29FAF0A3BE9A}" type="sibTrans" cxnId="{83D19577-C3CE-40DD-92CD-B98702D16C96}">
      <dgm:prSet/>
      <dgm:spPr/>
      <dgm:t>
        <a:bodyPr/>
        <a:lstStyle/>
        <a:p>
          <a:endParaRPr lang="ru-RU"/>
        </a:p>
      </dgm:t>
    </dgm:pt>
    <dgm:pt modelId="{1AB32998-EE64-4512-8247-CC18B0D44181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экологические -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являются следствием загрязнения окружающей среды;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54D3995E-5208-4D44-BCD5-47E21E6260F5}" type="parTrans" cxnId="{F9FDA7BE-EB26-4EEA-BDC8-95499170929C}">
      <dgm:prSet/>
      <dgm:spPr/>
      <dgm:t>
        <a:bodyPr/>
        <a:lstStyle/>
        <a:p>
          <a:endParaRPr lang="ru-RU"/>
        </a:p>
      </dgm:t>
    </dgm:pt>
    <dgm:pt modelId="{07664CBF-D5BD-4315-A125-47A52540677F}" type="sibTrans" cxnId="{F9FDA7BE-EB26-4EEA-BDC8-95499170929C}">
      <dgm:prSet/>
      <dgm:spPr/>
      <dgm:t>
        <a:bodyPr/>
        <a:lstStyle/>
        <a:p>
          <a:endParaRPr lang="ru-RU"/>
        </a:p>
      </dgm:t>
    </dgm:pt>
    <dgm:pt modelId="{24C60E85-8D21-45D3-991E-5644EA9B6C83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u="none" dirty="0" smtClean="0">
              <a:latin typeface="Times New Roman" pitchFamily="18" charset="0"/>
              <a:cs typeface="Times New Roman" pitchFamily="18" charset="0"/>
            </a:rPr>
            <a:t>политические риски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связаны с политической ситуацией в стране и деятельностью государства;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F7734535-9128-4D14-A483-5DCBA5357548}" type="parTrans" cxnId="{54290287-FB84-42A3-A911-8998F524854E}">
      <dgm:prSet/>
      <dgm:spPr/>
      <dgm:t>
        <a:bodyPr/>
        <a:lstStyle/>
        <a:p>
          <a:endParaRPr lang="ru-RU"/>
        </a:p>
      </dgm:t>
    </dgm:pt>
    <dgm:pt modelId="{C91545F1-7CD2-4922-92BA-0B2E829C1C32}" type="sibTrans" cxnId="{54290287-FB84-42A3-A911-8998F524854E}">
      <dgm:prSet/>
      <dgm:spPr/>
      <dgm:t>
        <a:bodyPr/>
        <a:lstStyle/>
        <a:p>
          <a:endParaRPr lang="ru-RU"/>
        </a:p>
      </dgm:t>
    </dgm:pt>
    <dgm:pt modelId="{89EF0B3F-666E-4120-8A4A-097EEF920CD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u="none" dirty="0" smtClean="0">
              <a:latin typeface="Times New Roman" pitchFamily="18" charset="0"/>
              <a:cs typeface="Times New Roman" pitchFamily="18" charset="0"/>
            </a:rPr>
            <a:t>транспортные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это риски, связанные с перевозками грузов транспортом (автомобильным, морским, речным, железнодорожным, самолетами и т.д.);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923FB8E6-911E-4D5B-A768-500048CB3F3A}" type="parTrans" cxnId="{6E4DB4D4-80C4-46AF-ABF9-912D1350E335}">
      <dgm:prSet/>
      <dgm:spPr/>
      <dgm:t>
        <a:bodyPr/>
        <a:lstStyle/>
        <a:p>
          <a:endParaRPr lang="ru-RU"/>
        </a:p>
      </dgm:t>
    </dgm:pt>
    <dgm:pt modelId="{365CDA0A-8D36-40DC-B579-878CE4358071}" type="sibTrans" cxnId="{6E4DB4D4-80C4-46AF-ABF9-912D1350E335}">
      <dgm:prSet/>
      <dgm:spPr/>
      <dgm:t>
        <a:bodyPr/>
        <a:lstStyle/>
        <a:p>
          <a:endParaRPr lang="ru-RU"/>
        </a:p>
      </dgm:t>
    </dgm:pt>
    <dgm:pt modelId="{568F134E-E7D0-4E21-9A59-882CB09C64C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u="none" dirty="0" smtClean="0">
              <a:latin typeface="Times New Roman" pitchFamily="18" charset="0"/>
              <a:cs typeface="Times New Roman" pitchFamily="18" charset="0"/>
            </a:rPr>
            <a:t>коммерческие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опасность потерь в процессе финансово-хозяйственной деятельности. Они означают неопределенность результатов коммерческих сделок.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55C31B41-1C97-4956-B641-E53724A3F443}" type="parTrans" cxnId="{08BD6760-8F23-40F5-9537-3AEC43B83B69}">
      <dgm:prSet/>
      <dgm:spPr/>
      <dgm:t>
        <a:bodyPr/>
        <a:lstStyle/>
        <a:p>
          <a:endParaRPr lang="ru-RU"/>
        </a:p>
      </dgm:t>
    </dgm:pt>
    <dgm:pt modelId="{BA29E498-4BF5-4ECC-8DBD-A238EC1BEFCA}" type="sibTrans" cxnId="{08BD6760-8F23-40F5-9537-3AEC43B83B69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75FAE-E756-4C49-81F2-BAF8EF351059}" type="pres">
      <dgm:prSet presAssocID="{B73B5E7D-D666-4626-82A6-FABB433616EA}" presName="parentText" presStyleLbl="node1" presStyleIdx="0" presStyleCnt="5" custScaleY="83982" custLinFactNeighborY="-868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6891A-A932-4241-AC4A-6AFC42C4520C}" type="pres">
      <dgm:prSet presAssocID="{55C6EE44-C35F-4C88-B3C0-29FAF0A3BE9A}" presName="spacer" presStyleCnt="0"/>
      <dgm:spPr/>
    </dgm:pt>
    <dgm:pt modelId="{3D0F8A9D-8B2C-4724-A3C6-B418B94013A5}" type="pres">
      <dgm:prSet presAssocID="{1AB32998-EE64-4512-8247-CC18B0D44181}" presName="parentText" presStyleLbl="node1" presStyleIdx="1" presStyleCnt="5" custScaleY="35566" custLinFactY="-767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C200C-99C1-441F-A82A-95666FFA84DD}" type="pres">
      <dgm:prSet presAssocID="{07664CBF-D5BD-4315-A125-47A52540677F}" presName="spacer" presStyleCnt="0"/>
      <dgm:spPr/>
    </dgm:pt>
    <dgm:pt modelId="{D7D25A08-0E48-4288-AE44-1141D6ECC7D6}" type="pres">
      <dgm:prSet presAssocID="{24C60E85-8D21-45D3-991E-5644EA9B6C83}" presName="parentText" presStyleLbl="node1" presStyleIdx="2" presStyleCnt="5" custScaleY="66997" custLinFactY="-1583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08601-5F12-45D1-BCBE-95EA083BEC2F}" type="pres">
      <dgm:prSet presAssocID="{C91545F1-7CD2-4922-92BA-0B2E829C1C32}" presName="spacer" presStyleCnt="0"/>
      <dgm:spPr/>
    </dgm:pt>
    <dgm:pt modelId="{55E9ED98-9CF7-4AE5-9262-0ECE8161EE72}" type="pres">
      <dgm:prSet presAssocID="{89EF0B3F-666E-4120-8A4A-097EEF920CD6}" presName="parentText" presStyleLbl="node1" presStyleIdx="3" presStyleCnt="5" custScaleY="76068" custLinFactY="-2096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BC7AC-6CE1-4FF0-A018-76338EE08A19}" type="pres">
      <dgm:prSet presAssocID="{365CDA0A-8D36-40DC-B579-878CE4358071}" presName="spacer" presStyleCnt="0"/>
      <dgm:spPr/>
    </dgm:pt>
    <dgm:pt modelId="{7025E31B-A740-435F-9A14-1D9DF47C222E}" type="pres">
      <dgm:prSet presAssocID="{568F134E-E7D0-4E21-9A59-882CB09C64C2}" presName="parentText" presStyleLbl="node1" presStyleIdx="4" presStyleCnt="5" custScaleY="84403" custLinFactY="-2459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91DEE1-CFD5-4763-9712-037464494595}" type="presOf" srcId="{568F134E-E7D0-4E21-9A59-882CB09C64C2}" destId="{7025E31B-A740-435F-9A14-1D9DF47C222E}" srcOrd="0" destOrd="0" presId="urn:microsoft.com/office/officeart/2005/8/layout/vList2"/>
    <dgm:cxn modelId="{0FFD0279-550F-475D-977C-3F353533DF92}" type="presOf" srcId="{B73B5E7D-D666-4626-82A6-FABB433616EA}" destId="{3ED75FAE-E756-4C49-81F2-BAF8EF351059}" srcOrd="0" destOrd="0" presId="urn:microsoft.com/office/officeart/2005/8/layout/vList2"/>
    <dgm:cxn modelId="{83D19577-C3CE-40DD-92CD-B98702D16C96}" srcId="{D615D00D-E381-4C8E-9C42-7D716A63E4AF}" destId="{B73B5E7D-D666-4626-82A6-FABB433616EA}" srcOrd="0" destOrd="0" parTransId="{4490190B-A2B8-4913-809A-48364352CA84}" sibTransId="{55C6EE44-C35F-4C88-B3C0-29FAF0A3BE9A}"/>
    <dgm:cxn modelId="{F9FDA7BE-EB26-4EEA-BDC8-95499170929C}" srcId="{D615D00D-E381-4C8E-9C42-7D716A63E4AF}" destId="{1AB32998-EE64-4512-8247-CC18B0D44181}" srcOrd="1" destOrd="0" parTransId="{54D3995E-5208-4D44-BCD5-47E21E6260F5}" sibTransId="{07664CBF-D5BD-4315-A125-47A52540677F}"/>
    <dgm:cxn modelId="{2D95C2BB-7D1D-489F-95FB-B4CC6CDCBB3B}" type="presOf" srcId="{24C60E85-8D21-45D3-991E-5644EA9B6C83}" destId="{D7D25A08-0E48-4288-AE44-1141D6ECC7D6}" srcOrd="0" destOrd="0" presId="urn:microsoft.com/office/officeart/2005/8/layout/vList2"/>
    <dgm:cxn modelId="{4EA424EB-66DF-4740-923D-C42E5E0FAC2E}" type="presOf" srcId="{D615D00D-E381-4C8E-9C42-7D716A63E4AF}" destId="{5DF2B2C9-FE83-4F43-B7F4-B4E4DD23A074}" srcOrd="0" destOrd="0" presId="urn:microsoft.com/office/officeart/2005/8/layout/vList2"/>
    <dgm:cxn modelId="{7B7C7A59-E4B5-4142-A920-148D8846C1D2}" type="presOf" srcId="{89EF0B3F-666E-4120-8A4A-097EEF920CD6}" destId="{55E9ED98-9CF7-4AE5-9262-0ECE8161EE72}" srcOrd="0" destOrd="0" presId="urn:microsoft.com/office/officeart/2005/8/layout/vList2"/>
    <dgm:cxn modelId="{54290287-FB84-42A3-A911-8998F524854E}" srcId="{D615D00D-E381-4C8E-9C42-7D716A63E4AF}" destId="{24C60E85-8D21-45D3-991E-5644EA9B6C83}" srcOrd="2" destOrd="0" parTransId="{F7734535-9128-4D14-A483-5DCBA5357548}" sibTransId="{C91545F1-7CD2-4922-92BA-0B2E829C1C32}"/>
    <dgm:cxn modelId="{439D2518-A63E-4A1A-96D2-9B33F3A9C71C}" type="presOf" srcId="{1AB32998-EE64-4512-8247-CC18B0D44181}" destId="{3D0F8A9D-8B2C-4724-A3C6-B418B94013A5}" srcOrd="0" destOrd="0" presId="urn:microsoft.com/office/officeart/2005/8/layout/vList2"/>
    <dgm:cxn modelId="{08BD6760-8F23-40F5-9537-3AEC43B83B69}" srcId="{D615D00D-E381-4C8E-9C42-7D716A63E4AF}" destId="{568F134E-E7D0-4E21-9A59-882CB09C64C2}" srcOrd="4" destOrd="0" parTransId="{55C31B41-1C97-4956-B641-E53724A3F443}" sibTransId="{BA29E498-4BF5-4ECC-8DBD-A238EC1BEFCA}"/>
    <dgm:cxn modelId="{6E4DB4D4-80C4-46AF-ABF9-912D1350E335}" srcId="{D615D00D-E381-4C8E-9C42-7D716A63E4AF}" destId="{89EF0B3F-666E-4120-8A4A-097EEF920CD6}" srcOrd="3" destOrd="0" parTransId="{923FB8E6-911E-4D5B-A768-500048CB3F3A}" sibTransId="{365CDA0A-8D36-40DC-B579-878CE4358071}"/>
    <dgm:cxn modelId="{4A1E49B5-5561-4C2E-B62D-1312C344BC69}" type="presParOf" srcId="{5DF2B2C9-FE83-4F43-B7F4-B4E4DD23A074}" destId="{3ED75FAE-E756-4C49-81F2-BAF8EF351059}" srcOrd="0" destOrd="0" presId="urn:microsoft.com/office/officeart/2005/8/layout/vList2"/>
    <dgm:cxn modelId="{8FCF49F4-5470-4A3E-B4EA-1701290EE0D5}" type="presParOf" srcId="{5DF2B2C9-FE83-4F43-B7F4-B4E4DD23A074}" destId="{2526891A-A932-4241-AC4A-6AFC42C4520C}" srcOrd="1" destOrd="0" presId="urn:microsoft.com/office/officeart/2005/8/layout/vList2"/>
    <dgm:cxn modelId="{B42144EF-D9BB-4051-8FBD-FA884820EF3D}" type="presParOf" srcId="{5DF2B2C9-FE83-4F43-B7F4-B4E4DD23A074}" destId="{3D0F8A9D-8B2C-4724-A3C6-B418B94013A5}" srcOrd="2" destOrd="0" presId="urn:microsoft.com/office/officeart/2005/8/layout/vList2"/>
    <dgm:cxn modelId="{BDBA378D-30B2-4BFE-8C1A-B02F060BCA01}" type="presParOf" srcId="{5DF2B2C9-FE83-4F43-B7F4-B4E4DD23A074}" destId="{BC3C200C-99C1-441F-A82A-95666FFA84DD}" srcOrd="3" destOrd="0" presId="urn:microsoft.com/office/officeart/2005/8/layout/vList2"/>
    <dgm:cxn modelId="{8C826176-C9DC-4EE9-9AD0-7404F4DFA35D}" type="presParOf" srcId="{5DF2B2C9-FE83-4F43-B7F4-B4E4DD23A074}" destId="{D7D25A08-0E48-4288-AE44-1141D6ECC7D6}" srcOrd="4" destOrd="0" presId="urn:microsoft.com/office/officeart/2005/8/layout/vList2"/>
    <dgm:cxn modelId="{73BCE862-123E-4E8E-B29D-AD9023E83FD8}" type="presParOf" srcId="{5DF2B2C9-FE83-4F43-B7F4-B4E4DD23A074}" destId="{EC808601-5F12-45D1-BCBE-95EA083BEC2F}" srcOrd="5" destOrd="0" presId="urn:microsoft.com/office/officeart/2005/8/layout/vList2"/>
    <dgm:cxn modelId="{6D6764C7-7FE5-435C-BF98-CEC3E24AEBE7}" type="presParOf" srcId="{5DF2B2C9-FE83-4F43-B7F4-B4E4DD23A074}" destId="{55E9ED98-9CF7-4AE5-9262-0ECE8161EE72}" srcOrd="6" destOrd="0" presId="urn:microsoft.com/office/officeart/2005/8/layout/vList2"/>
    <dgm:cxn modelId="{789B2DD5-2C8C-459B-9F55-69EF777CD743}" type="presParOf" srcId="{5DF2B2C9-FE83-4F43-B7F4-B4E4DD23A074}" destId="{834BC7AC-6CE1-4FF0-A018-76338EE08A19}" srcOrd="7" destOrd="0" presId="urn:microsoft.com/office/officeart/2005/8/layout/vList2"/>
    <dgm:cxn modelId="{664ED508-9EEE-4337-A3E1-28D2F11F729D}" type="presParOf" srcId="{5DF2B2C9-FE83-4F43-B7F4-B4E4DD23A074}" destId="{7025E31B-A740-435F-9A14-1D9DF47C222E}" srcOrd="8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DF8287-4CB1-40D5-92E2-EBD2094D63F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а) невозможность осуществления хозяйственной деятельности вследствие военных действий, революции, обострения внутриполитической ситуации в стране, национализации, конфискации товаров и предприятий, введения эмбарго, из-за отказа нового правительства выполнять принятые предшественниками обязательства и пр.; 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A3FE1CA1-DC59-43E7-98E7-43D538A01E99}" type="parTrans" cxnId="{26524C55-9303-4453-8C12-FCF959A61521}">
      <dgm:prSet/>
      <dgm:spPr/>
      <dgm:t>
        <a:bodyPr/>
        <a:lstStyle/>
        <a:p>
          <a:endParaRPr lang="ru-RU"/>
        </a:p>
      </dgm:t>
    </dgm:pt>
    <dgm:pt modelId="{1EF799BC-2E26-423A-92EC-6E15E6FFBBD2}" type="sibTrans" cxnId="{26524C55-9303-4453-8C12-FCF959A61521}">
      <dgm:prSet/>
      <dgm:spPr/>
      <dgm:t>
        <a:bodyPr/>
        <a:lstStyle/>
        <a:p>
          <a:endParaRPr lang="ru-RU"/>
        </a:p>
      </dgm:t>
    </dgm:pt>
    <dgm:pt modelId="{41584D67-86F9-4DFE-B0EF-36A8FB65961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б) введение отсрочки (моратория) на внешние платежи на определенный срок ввиду наступления чрезвычайных обстоятельств;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890AA316-B7B8-4F60-A075-2607C686DC9B}" type="parTrans" cxnId="{C8BC493D-7AC7-4B1E-BC64-D2F30D4B22D2}">
      <dgm:prSet/>
      <dgm:spPr/>
      <dgm:t>
        <a:bodyPr/>
        <a:lstStyle/>
        <a:p>
          <a:endParaRPr lang="ru-RU"/>
        </a:p>
      </dgm:t>
    </dgm:pt>
    <dgm:pt modelId="{C2B33DD9-8933-4DCD-B89C-65524504532E}" type="sibTrans" cxnId="{C8BC493D-7AC7-4B1E-BC64-D2F30D4B22D2}">
      <dgm:prSet/>
      <dgm:spPr/>
      <dgm:t>
        <a:bodyPr/>
        <a:lstStyle/>
        <a:p>
          <a:endParaRPr lang="ru-RU"/>
        </a:p>
      </dgm:t>
    </dgm:pt>
    <dgm:pt modelId="{DCBF0F66-29D5-4B86-9CD1-6B94FD72D85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в) неблагоприятное изменение налогового законодательства; 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58C9CF18-B027-48E7-A404-22CB26A10AE1}" type="parTrans" cxnId="{2BDE93E5-B1B4-4488-8CEE-6356FA51CDA9}">
      <dgm:prSet/>
      <dgm:spPr/>
      <dgm:t>
        <a:bodyPr/>
        <a:lstStyle/>
        <a:p>
          <a:endParaRPr lang="ru-RU"/>
        </a:p>
      </dgm:t>
    </dgm:pt>
    <dgm:pt modelId="{F8EDF070-0FE5-44D5-9CFC-541A50E167DD}" type="sibTrans" cxnId="{2BDE93E5-B1B4-4488-8CEE-6356FA51CDA9}">
      <dgm:prSet/>
      <dgm:spPr/>
      <dgm:t>
        <a:bodyPr/>
        <a:lstStyle/>
        <a:p>
          <a:endParaRPr lang="ru-RU"/>
        </a:p>
      </dgm:t>
    </dgm:pt>
    <dgm:pt modelId="{B539C766-3B89-4A61-A9D3-7E773BDAAF5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г) запрет или ограничение конверсии национальной валюты в валюту платежа и др.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44A5A953-5924-4FC1-8275-AE1FF66868AA}" type="parTrans" cxnId="{439F27F4-C42F-42C6-97AE-5A12EDEDE006}">
      <dgm:prSet/>
      <dgm:spPr/>
      <dgm:t>
        <a:bodyPr/>
        <a:lstStyle/>
        <a:p>
          <a:endParaRPr lang="ru-RU"/>
        </a:p>
      </dgm:t>
    </dgm:pt>
    <dgm:pt modelId="{BBDD56BD-66AA-452E-9803-805E4935B693}" type="sibTrans" cxnId="{439F27F4-C42F-42C6-97AE-5A12EDEDE006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5F7E8E-2755-4740-8206-E5DD6AF31BCD}" type="pres">
      <dgm:prSet presAssocID="{BFDF8287-4CB1-40D5-92E2-EBD2094D63F2}" presName="parentText" presStyleLbl="node1" presStyleIdx="0" presStyleCnt="4" custScaleY="109846" custLinFactNeighborY="-960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BE746-E525-4027-B03A-CC6A465CE5AB}" type="pres">
      <dgm:prSet presAssocID="{1EF799BC-2E26-423A-92EC-6E15E6FFBBD2}" presName="spacer" presStyleCnt="0"/>
      <dgm:spPr/>
    </dgm:pt>
    <dgm:pt modelId="{688DD501-E14A-43FF-A1F4-3EC8D3F1326C}" type="pres">
      <dgm:prSet presAssocID="{41584D67-86F9-4DFE-B0EF-36A8FB659610}" presName="parentText" presStyleLbl="node1" presStyleIdx="1" presStyleCnt="4" custScaleY="670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1A0646-CDAA-44D8-8976-7A103F5C8D20}" type="pres">
      <dgm:prSet presAssocID="{C2B33DD9-8933-4DCD-B89C-65524504532E}" presName="spacer" presStyleCnt="0"/>
      <dgm:spPr/>
    </dgm:pt>
    <dgm:pt modelId="{E00F8F4E-8547-40A0-B971-C827B23CED46}" type="pres">
      <dgm:prSet presAssocID="{DCBF0F66-29D5-4B86-9CD1-6B94FD72D858}" presName="parentText" presStyleLbl="node1" presStyleIdx="2" presStyleCnt="4" custScaleY="445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E9D39-7EE4-4235-AC44-BF29354F69A5}" type="pres">
      <dgm:prSet presAssocID="{F8EDF070-0FE5-44D5-9CFC-541A50E167DD}" presName="spacer" presStyleCnt="0"/>
      <dgm:spPr/>
    </dgm:pt>
    <dgm:pt modelId="{B6F818D8-0DA4-44A6-BBCB-6F3B310722FE}" type="pres">
      <dgm:prSet presAssocID="{B539C766-3B89-4A61-A9D3-7E773BDAAF52}" presName="parentText" presStyleLbl="node1" presStyleIdx="3" presStyleCnt="4" custScaleY="47858" custLinFactY="1611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745EC0-1CD5-4E1B-B7A5-44BE906A92BD}" type="presOf" srcId="{B539C766-3B89-4A61-A9D3-7E773BDAAF52}" destId="{B6F818D8-0DA4-44A6-BBCB-6F3B310722FE}" srcOrd="0" destOrd="0" presId="urn:microsoft.com/office/officeart/2005/8/layout/vList2"/>
    <dgm:cxn modelId="{1C24DF2E-87C4-4537-9A7B-9CCD924890E4}" type="presOf" srcId="{DCBF0F66-29D5-4B86-9CD1-6B94FD72D858}" destId="{E00F8F4E-8547-40A0-B971-C827B23CED46}" srcOrd="0" destOrd="0" presId="urn:microsoft.com/office/officeart/2005/8/layout/vList2"/>
    <dgm:cxn modelId="{26524C55-9303-4453-8C12-FCF959A61521}" srcId="{D615D00D-E381-4C8E-9C42-7D716A63E4AF}" destId="{BFDF8287-4CB1-40D5-92E2-EBD2094D63F2}" srcOrd="0" destOrd="0" parTransId="{A3FE1CA1-DC59-43E7-98E7-43D538A01E99}" sibTransId="{1EF799BC-2E26-423A-92EC-6E15E6FFBBD2}"/>
    <dgm:cxn modelId="{2BDE93E5-B1B4-4488-8CEE-6356FA51CDA9}" srcId="{D615D00D-E381-4C8E-9C42-7D716A63E4AF}" destId="{DCBF0F66-29D5-4B86-9CD1-6B94FD72D858}" srcOrd="2" destOrd="0" parTransId="{58C9CF18-B027-48E7-A404-22CB26A10AE1}" sibTransId="{F8EDF070-0FE5-44D5-9CFC-541A50E167DD}"/>
    <dgm:cxn modelId="{C8BC493D-7AC7-4B1E-BC64-D2F30D4B22D2}" srcId="{D615D00D-E381-4C8E-9C42-7D716A63E4AF}" destId="{41584D67-86F9-4DFE-B0EF-36A8FB659610}" srcOrd="1" destOrd="0" parTransId="{890AA316-B7B8-4F60-A075-2607C686DC9B}" sibTransId="{C2B33DD9-8933-4DCD-B89C-65524504532E}"/>
    <dgm:cxn modelId="{439F27F4-C42F-42C6-97AE-5A12EDEDE006}" srcId="{D615D00D-E381-4C8E-9C42-7D716A63E4AF}" destId="{B539C766-3B89-4A61-A9D3-7E773BDAAF52}" srcOrd="3" destOrd="0" parTransId="{44A5A953-5924-4FC1-8275-AE1FF66868AA}" sibTransId="{BBDD56BD-66AA-452E-9803-805E4935B693}"/>
    <dgm:cxn modelId="{454E0F60-40DD-42A2-8C06-D567E20E4C73}" type="presOf" srcId="{41584D67-86F9-4DFE-B0EF-36A8FB659610}" destId="{688DD501-E14A-43FF-A1F4-3EC8D3F1326C}" srcOrd="0" destOrd="0" presId="urn:microsoft.com/office/officeart/2005/8/layout/vList2"/>
    <dgm:cxn modelId="{6F887547-F258-4CAD-9EA8-DC0325BF3387}" type="presOf" srcId="{BFDF8287-4CB1-40D5-92E2-EBD2094D63F2}" destId="{595F7E8E-2755-4740-8206-E5DD6AF31BCD}" srcOrd="0" destOrd="0" presId="urn:microsoft.com/office/officeart/2005/8/layout/vList2"/>
    <dgm:cxn modelId="{50EC8871-AD9A-4784-9F40-F183D633F3AE}" type="presOf" srcId="{D615D00D-E381-4C8E-9C42-7D716A63E4AF}" destId="{5DF2B2C9-FE83-4F43-B7F4-B4E4DD23A074}" srcOrd="0" destOrd="0" presId="urn:microsoft.com/office/officeart/2005/8/layout/vList2"/>
    <dgm:cxn modelId="{B25373D2-B0D9-4751-A4AA-FAAA576A3377}" type="presParOf" srcId="{5DF2B2C9-FE83-4F43-B7F4-B4E4DD23A074}" destId="{595F7E8E-2755-4740-8206-E5DD6AF31BCD}" srcOrd="0" destOrd="0" presId="urn:microsoft.com/office/officeart/2005/8/layout/vList2"/>
    <dgm:cxn modelId="{AC680131-D416-40C0-A0B9-D9F94CFBBA0A}" type="presParOf" srcId="{5DF2B2C9-FE83-4F43-B7F4-B4E4DD23A074}" destId="{D6CBE746-E525-4027-B03A-CC6A465CE5AB}" srcOrd="1" destOrd="0" presId="urn:microsoft.com/office/officeart/2005/8/layout/vList2"/>
    <dgm:cxn modelId="{F7618A87-FAB9-4790-A5BF-35ED034AA955}" type="presParOf" srcId="{5DF2B2C9-FE83-4F43-B7F4-B4E4DD23A074}" destId="{688DD501-E14A-43FF-A1F4-3EC8D3F1326C}" srcOrd="2" destOrd="0" presId="urn:microsoft.com/office/officeart/2005/8/layout/vList2"/>
    <dgm:cxn modelId="{0AC31137-8BC1-4290-8710-225DE17DBD04}" type="presParOf" srcId="{5DF2B2C9-FE83-4F43-B7F4-B4E4DD23A074}" destId="{3E1A0646-CDAA-44D8-8976-7A103F5C8D20}" srcOrd="3" destOrd="0" presId="urn:microsoft.com/office/officeart/2005/8/layout/vList2"/>
    <dgm:cxn modelId="{6E892F9D-D471-42D8-9858-82925B99F129}" type="presParOf" srcId="{5DF2B2C9-FE83-4F43-B7F4-B4E4DD23A074}" destId="{E00F8F4E-8547-40A0-B971-C827B23CED46}" srcOrd="4" destOrd="0" presId="urn:microsoft.com/office/officeart/2005/8/layout/vList2"/>
    <dgm:cxn modelId="{CE75C0D2-7A04-45ED-9298-1C89DED5A15A}" type="presParOf" srcId="{5DF2B2C9-FE83-4F43-B7F4-B4E4DD23A074}" destId="{477E9D39-7EE4-4235-AC44-BF29354F69A5}" srcOrd="5" destOrd="0" presId="urn:microsoft.com/office/officeart/2005/8/layout/vList2"/>
    <dgm:cxn modelId="{A21743C7-A5CF-4E40-9B12-B1AB860839E5}" type="presParOf" srcId="{5DF2B2C9-FE83-4F43-B7F4-B4E4DD23A074}" destId="{B6F818D8-0DA4-44A6-BBCB-6F3B310722FE}" srcOrd="6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DF8287-4CB1-40D5-92E2-EBD2094D63F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а) имущественные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- вызваны возможностью потери имущества по причине кражи, диверсии, халатности, перенапряжения и др.;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A3FE1CA1-DC59-43E7-98E7-43D538A01E99}" type="parTrans" cxnId="{26524C55-9303-4453-8C12-FCF959A61521}">
      <dgm:prSet/>
      <dgm:spPr/>
      <dgm:t>
        <a:bodyPr/>
        <a:lstStyle/>
        <a:p>
          <a:endParaRPr lang="ru-RU"/>
        </a:p>
      </dgm:t>
    </dgm:pt>
    <dgm:pt modelId="{1EF799BC-2E26-423A-92EC-6E15E6FFBBD2}" type="sibTrans" cxnId="{26524C55-9303-4453-8C12-FCF959A61521}">
      <dgm:prSet/>
      <dgm:spPr/>
      <dgm:t>
        <a:bodyPr/>
        <a:lstStyle/>
        <a:p>
          <a:endParaRPr lang="ru-RU"/>
        </a:p>
      </dgm:t>
    </dgm:pt>
    <dgm:pt modelId="{13F33030-826A-4D59-BD6B-249192B415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б) производственные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- связаны с убытками из-за остановки производства вследствие гибели или повреждения основных и оборотных средств (оборудования, сырья, транспорта и т.п.), а также с убытками, возникающими при внедрении в производство новой техники и технологий;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17BC2735-CCA1-4EC3-BDC4-367B948FC528}" type="parTrans" cxnId="{75333912-4A64-405B-8CD3-65D5F3FAA4B1}">
      <dgm:prSet/>
      <dgm:spPr/>
      <dgm:t>
        <a:bodyPr/>
        <a:lstStyle/>
        <a:p>
          <a:endParaRPr lang="ru-RU"/>
        </a:p>
      </dgm:t>
    </dgm:pt>
    <dgm:pt modelId="{99FD486B-A0DB-412C-AE49-9CE55C146E36}" type="sibTrans" cxnId="{75333912-4A64-405B-8CD3-65D5F3FAA4B1}">
      <dgm:prSet/>
      <dgm:spPr/>
      <dgm:t>
        <a:bodyPr/>
        <a:lstStyle/>
        <a:p>
          <a:endParaRPr lang="ru-RU"/>
        </a:p>
      </dgm:t>
    </dgm:pt>
    <dgm:pt modelId="{C4B767A6-C272-4EBB-AA36-F38CC9EB482D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в) торговые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- связаны с возможностью убытков по причине задержки платежей, отказа от платежа в период транспортировки товара,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непоставки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товара и т.п.;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85BD92E0-3CC5-41D6-BAEE-54B3A4ADC58F}" type="parTrans" cxnId="{6C0D7149-AE31-4E10-BF8F-6D61F4F0786F}">
      <dgm:prSet/>
      <dgm:spPr/>
      <dgm:t>
        <a:bodyPr/>
        <a:lstStyle/>
        <a:p>
          <a:endParaRPr lang="ru-RU"/>
        </a:p>
      </dgm:t>
    </dgm:pt>
    <dgm:pt modelId="{AED215FD-2DC8-45EB-999E-C8AAD472BB5D}" type="sibTrans" cxnId="{6C0D7149-AE31-4E10-BF8F-6D61F4F0786F}">
      <dgm:prSet/>
      <dgm:spPr/>
      <dgm:t>
        <a:bodyPr/>
        <a:lstStyle/>
        <a:p>
          <a:endParaRPr lang="ru-RU"/>
        </a:p>
      </dgm:t>
    </dgm:pt>
    <dgm:pt modelId="{02B2769F-3080-4B31-AF14-68066DD8F21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г) финансовые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(относятся к спекулятивным рискам).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5F4087D1-7B39-4427-BA5D-B4E565A30641}" type="parTrans" cxnId="{B29AF77A-0620-4DF8-A381-E05033840039}">
      <dgm:prSet/>
      <dgm:spPr/>
      <dgm:t>
        <a:bodyPr/>
        <a:lstStyle/>
        <a:p>
          <a:endParaRPr lang="ru-RU"/>
        </a:p>
      </dgm:t>
    </dgm:pt>
    <dgm:pt modelId="{F1BC1B34-D610-4FB9-B698-2742B950A0D9}" type="sibTrans" cxnId="{B29AF77A-0620-4DF8-A381-E05033840039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5F7E8E-2755-4740-8206-E5DD6AF31BCD}" type="pres">
      <dgm:prSet presAssocID="{BFDF8287-4CB1-40D5-92E2-EBD2094D63F2}" presName="parentText" presStyleLbl="node1" presStyleIdx="0" presStyleCnt="4" custScaleY="63992" custLinFactNeighborY="558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BE746-E525-4027-B03A-CC6A465CE5AB}" type="pres">
      <dgm:prSet presAssocID="{1EF799BC-2E26-423A-92EC-6E15E6FFBBD2}" presName="spacer" presStyleCnt="0"/>
      <dgm:spPr/>
    </dgm:pt>
    <dgm:pt modelId="{0EF49712-5C38-4B5D-B2AB-FB0871546411}" type="pres">
      <dgm:prSet presAssocID="{13F33030-826A-4D59-BD6B-249192B41539}" presName="parentText" presStyleLbl="node1" presStyleIdx="1" presStyleCnt="4" custScaleY="117386" custLinFactNeighborY="-31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48004-E3BC-48F8-9FEE-327406E0437F}" type="pres">
      <dgm:prSet presAssocID="{99FD486B-A0DB-412C-AE49-9CE55C146E36}" presName="spacer" presStyleCnt="0"/>
      <dgm:spPr/>
    </dgm:pt>
    <dgm:pt modelId="{F17AAED1-6D37-4349-A4AB-592D8B553B85}" type="pres">
      <dgm:prSet presAssocID="{C4B767A6-C272-4EBB-AA36-F38CC9EB482D}" presName="parentText" presStyleLbl="node1" presStyleIdx="2" presStyleCnt="4" custScaleY="64448" custLinFactNeighborY="-522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6CACA-6F58-4A4C-B8CC-948BAE07FCF0}" type="pres">
      <dgm:prSet presAssocID="{AED215FD-2DC8-45EB-999E-C8AAD472BB5D}" presName="spacer" presStyleCnt="0"/>
      <dgm:spPr/>
    </dgm:pt>
    <dgm:pt modelId="{7BB881E7-2582-4299-8BB9-DFB9383C681B}" type="pres">
      <dgm:prSet presAssocID="{02B2769F-3080-4B31-AF14-68066DD8F210}" presName="parentText" presStyleLbl="node1" presStyleIdx="3" presStyleCnt="4" custScaleY="42405" custLinFactNeighborY="-747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51396B-7FD2-473E-9C20-A4EA2E97F16E}" type="presOf" srcId="{BFDF8287-4CB1-40D5-92E2-EBD2094D63F2}" destId="{595F7E8E-2755-4740-8206-E5DD6AF31BCD}" srcOrd="0" destOrd="0" presId="urn:microsoft.com/office/officeart/2005/8/layout/vList2"/>
    <dgm:cxn modelId="{12F2B63A-8584-4A67-B221-6DE47FC88789}" type="presOf" srcId="{02B2769F-3080-4B31-AF14-68066DD8F210}" destId="{7BB881E7-2582-4299-8BB9-DFB9383C681B}" srcOrd="0" destOrd="0" presId="urn:microsoft.com/office/officeart/2005/8/layout/vList2"/>
    <dgm:cxn modelId="{26524C55-9303-4453-8C12-FCF959A61521}" srcId="{D615D00D-E381-4C8E-9C42-7D716A63E4AF}" destId="{BFDF8287-4CB1-40D5-92E2-EBD2094D63F2}" srcOrd="0" destOrd="0" parTransId="{A3FE1CA1-DC59-43E7-98E7-43D538A01E99}" sibTransId="{1EF799BC-2E26-423A-92EC-6E15E6FFBBD2}"/>
    <dgm:cxn modelId="{79EFF17C-450C-4DBA-B9EC-7D8D7CF2AAAE}" type="presOf" srcId="{13F33030-826A-4D59-BD6B-249192B41539}" destId="{0EF49712-5C38-4B5D-B2AB-FB0871546411}" srcOrd="0" destOrd="0" presId="urn:microsoft.com/office/officeart/2005/8/layout/vList2"/>
    <dgm:cxn modelId="{75333912-4A64-405B-8CD3-65D5F3FAA4B1}" srcId="{D615D00D-E381-4C8E-9C42-7D716A63E4AF}" destId="{13F33030-826A-4D59-BD6B-249192B41539}" srcOrd="1" destOrd="0" parTransId="{17BC2735-CCA1-4EC3-BDC4-367B948FC528}" sibTransId="{99FD486B-A0DB-412C-AE49-9CE55C146E36}"/>
    <dgm:cxn modelId="{4FAA5A83-40CC-4CE0-9A1B-49EC88A3240A}" type="presOf" srcId="{C4B767A6-C272-4EBB-AA36-F38CC9EB482D}" destId="{F17AAED1-6D37-4349-A4AB-592D8B553B85}" srcOrd="0" destOrd="0" presId="urn:microsoft.com/office/officeart/2005/8/layout/vList2"/>
    <dgm:cxn modelId="{B29AF77A-0620-4DF8-A381-E05033840039}" srcId="{D615D00D-E381-4C8E-9C42-7D716A63E4AF}" destId="{02B2769F-3080-4B31-AF14-68066DD8F210}" srcOrd="3" destOrd="0" parTransId="{5F4087D1-7B39-4427-BA5D-B4E565A30641}" sibTransId="{F1BC1B34-D610-4FB9-B698-2742B950A0D9}"/>
    <dgm:cxn modelId="{6C0D7149-AE31-4E10-BF8F-6D61F4F0786F}" srcId="{D615D00D-E381-4C8E-9C42-7D716A63E4AF}" destId="{C4B767A6-C272-4EBB-AA36-F38CC9EB482D}" srcOrd="2" destOrd="0" parTransId="{85BD92E0-3CC5-41D6-BAEE-54B3A4ADC58F}" sibTransId="{AED215FD-2DC8-45EB-999E-C8AAD472BB5D}"/>
    <dgm:cxn modelId="{2F983CAA-875D-44F9-A700-CC40F67BE61D}" type="presOf" srcId="{D615D00D-E381-4C8E-9C42-7D716A63E4AF}" destId="{5DF2B2C9-FE83-4F43-B7F4-B4E4DD23A074}" srcOrd="0" destOrd="0" presId="urn:microsoft.com/office/officeart/2005/8/layout/vList2"/>
    <dgm:cxn modelId="{2935982C-0D0C-4C08-95DE-3ACE5489DF09}" type="presParOf" srcId="{5DF2B2C9-FE83-4F43-B7F4-B4E4DD23A074}" destId="{595F7E8E-2755-4740-8206-E5DD6AF31BCD}" srcOrd="0" destOrd="0" presId="urn:microsoft.com/office/officeart/2005/8/layout/vList2"/>
    <dgm:cxn modelId="{16E17AD1-FA5B-468F-B16A-BA4177723ABE}" type="presParOf" srcId="{5DF2B2C9-FE83-4F43-B7F4-B4E4DD23A074}" destId="{D6CBE746-E525-4027-B03A-CC6A465CE5AB}" srcOrd="1" destOrd="0" presId="urn:microsoft.com/office/officeart/2005/8/layout/vList2"/>
    <dgm:cxn modelId="{2E958F2A-7F01-417A-BBA2-9593E3A87159}" type="presParOf" srcId="{5DF2B2C9-FE83-4F43-B7F4-B4E4DD23A074}" destId="{0EF49712-5C38-4B5D-B2AB-FB0871546411}" srcOrd="2" destOrd="0" presId="urn:microsoft.com/office/officeart/2005/8/layout/vList2"/>
    <dgm:cxn modelId="{DB720183-71CA-425C-948C-13523E3A7AFD}" type="presParOf" srcId="{5DF2B2C9-FE83-4F43-B7F4-B4E4DD23A074}" destId="{83B48004-E3BC-48F8-9FEE-327406E0437F}" srcOrd="3" destOrd="0" presId="urn:microsoft.com/office/officeart/2005/8/layout/vList2"/>
    <dgm:cxn modelId="{F79891EC-6747-467C-B7ED-47DF8634A742}" type="presParOf" srcId="{5DF2B2C9-FE83-4F43-B7F4-B4E4DD23A074}" destId="{F17AAED1-6D37-4349-A4AB-592D8B553B85}" srcOrd="4" destOrd="0" presId="urn:microsoft.com/office/officeart/2005/8/layout/vList2"/>
    <dgm:cxn modelId="{03070F2A-E7F1-4462-92FD-B55A6BFBEF4D}" type="presParOf" srcId="{5DF2B2C9-FE83-4F43-B7F4-B4E4DD23A074}" destId="{17F6CACA-6F58-4A4C-B8CC-948BAE07FCF0}" srcOrd="5" destOrd="0" presId="urn:microsoft.com/office/officeart/2005/8/layout/vList2"/>
    <dgm:cxn modelId="{957D4892-2005-4C00-9D0F-5C995F0C3553}" type="presParOf" srcId="{5DF2B2C9-FE83-4F43-B7F4-B4E4DD23A074}" destId="{7BB881E7-2582-4299-8BB9-DFB9383C681B}" srcOrd="6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F33030-826A-4D59-BD6B-249192B415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а) риски, связанные с покупательной способностью денег;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17BC2735-CCA1-4EC3-BDC4-367B948FC528}" type="parTrans" cxnId="{75333912-4A64-405B-8CD3-65D5F3FAA4B1}">
      <dgm:prSet/>
      <dgm:spPr/>
      <dgm:t>
        <a:bodyPr/>
        <a:lstStyle/>
        <a:p>
          <a:endParaRPr lang="ru-RU"/>
        </a:p>
      </dgm:t>
    </dgm:pt>
    <dgm:pt modelId="{99FD486B-A0DB-412C-AE49-9CE55C146E36}" type="sibTrans" cxnId="{75333912-4A64-405B-8CD3-65D5F3FAA4B1}">
      <dgm:prSet/>
      <dgm:spPr/>
      <dgm:t>
        <a:bodyPr/>
        <a:lstStyle/>
        <a:p>
          <a:endParaRPr lang="ru-RU"/>
        </a:p>
      </dgm:t>
    </dgm:pt>
    <dgm:pt modelId="{5F750115-F460-48E6-A52C-D34B961DDE1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б) риски, связанные с вложением капитала (инвестиционные риски).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F4AB018-A972-475E-9B6C-1AD80010114C}" type="parTrans" cxnId="{0691660D-75B0-43CC-8497-CFD1CA87BF27}">
      <dgm:prSet/>
      <dgm:spPr/>
      <dgm:t>
        <a:bodyPr/>
        <a:lstStyle/>
        <a:p>
          <a:endParaRPr lang="ru-RU"/>
        </a:p>
      </dgm:t>
    </dgm:pt>
    <dgm:pt modelId="{602F5FC9-D4A8-47A1-984D-7AB1E839FD90}" type="sibTrans" cxnId="{0691660D-75B0-43CC-8497-CFD1CA87BF27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F49712-5C38-4B5D-B2AB-FB0871546411}" type="pres">
      <dgm:prSet presAssocID="{13F33030-826A-4D59-BD6B-249192B41539}" presName="parentText" presStyleLbl="node1" presStyleIdx="0" presStyleCnt="2" custScaleY="68262" custLinFactY="798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48004-E3BC-48F8-9FEE-327406E0437F}" type="pres">
      <dgm:prSet presAssocID="{99FD486B-A0DB-412C-AE49-9CE55C146E36}" presName="spacer" presStyleCnt="0"/>
      <dgm:spPr/>
    </dgm:pt>
    <dgm:pt modelId="{745D654A-A44C-4154-ACA5-17BF3BEFB1B5}" type="pres">
      <dgm:prSet presAssocID="{5F750115-F460-48E6-A52C-D34B961DDE1B}" presName="parentText" presStyleLbl="node1" presStyleIdx="1" presStyleCnt="2" custScaleY="76129" custLinFactY="247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42BD8A-6530-4D64-94F8-E123560A37AF}" type="presOf" srcId="{5F750115-F460-48E6-A52C-D34B961DDE1B}" destId="{745D654A-A44C-4154-ACA5-17BF3BEFB1B5}" srcOrd="0" destOrd="0" presId="urn:microsoft.com/office/officeart/2005/8/layout/vList2"/>
    <dgm:cxn modelId="{75333912-4A64-405B-8CD3-65D5F3FAA4B1}" srcId="{D615D00D-E381-4C8E-9C42-7D716A63E4AF}" destId="{13F33030-826A-4D59-BD6B-249192B41539}" srcOrd="0" destOrd="0" parTransId="{17BC2735-CCA1-4EC3-BDC4-367B948FC528}" sibTransId="{99FD486B-A0DB-412C-AE49-9CE55C146E36}"/>
    <dgm:cxn modelId="{36C5D54B-20DA-4A4D-BF9B-033CF24FDD2D}" type="presOf" srcId="{D615D00D-E381-4C8E-9C42-7D716A63E4AF}" destId="{5DF2B2C9-FE83-4F43-B7F4-B4E4DD23A074}" srcOrd="0" destOrd="0" presId="urn:microsoft.com/office/officeart/2005/8/layout/vList2"/>
    <dgm:cxn modelId="{661CF9AB-AF92-41DC-B280-76A45815E5EC}" type="presOf" srcId="{13F33030-826A-4D59-BD6B-249192B41539}" destId="{0EF49712-5C38-4B5D-B2AB-FB0871546411}" srcOrd="0" destOrd="0" presId="urn:microsoft.com/office/officeart/2005/8/layout/vList2"/>
    <dgm:cxn modelId="{0691660D-75B0-43CC-8497-CFD1CA87BF27}" srcId="{D615D00D-E381-4C8E-9C42-7D716A63E4AF}" destId="{5F750115-F460-48E6-A52C-D34B961DDE1B}" srcOrd="1" destOrd="0" parTransId="{1F4AB018-A972-475E-9B6C-1AD80010114C}" sibTransId="{602F5FC9-D4A8-47A1-984D-7AB1E839FD90}"/>
    <dgm:cxn modelId="{43FD2494-60E6-4D0E-978C-FD3882DF127E}" type="presParOf" srcId="{5DF2B2C9-FE83-4F43-B7F4-B4E4DD23A074}" destId="{0EF49712-5C38-4B5D-B2AB-FB0871546411}" srcOrd="0" destOrd="0" presId="urn:microsoft.com/office/officeart/2005/8/layout/vList2"/>
    <dgm:cxn modelId="{784E075F-15F3-4CBE-8F7F-7745A3382176}" type="presParOf" srcId="{5DF2B2C9-FE83-4F43-B7F4-B4E4DD23A074}" destId="{83B48004-E3BC-48F8-9FEE-327406E0437F}" srcOrd="1" destOrd="0" presId="urn:microsoft.com/office/officeart/2005/8/layout/vList2"/>
    <dgm:cxn modelId="{1BCBF32B-84DB-4611-995D-44BCEF629435}" type="presParOf" srcId="{5DF2B2C9-FE83-4F43-B7F4-B4E4DD23A074}" destId="{745D654A-A44C-4154-ACA5-17BF3BEFB1B5}" srcOrd="2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F33030-826A-4D59-BD6B-249192B415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а) инфляционный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- вызван ростом инфляции</a:t>
          </a:r>
          <a:r>
            <a:rPr lang="ru-RU" sz="2000" baseline="30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 точки зрения реальной покупательной способности (получаемые денежные доходы обесцениваются быстрее, чем растут);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17BC2735-CCA1-4EC3-BDC4-367B948FC528}" type="parTrans" cxnId="{75333912-4A64-405B-8CD3-65D5F3FAA4B1}">
      <dgm:prSet/>
      <dgm:spPr/>
      <dgm:t>
        <a:bodyPr/>
        <a:lstStyle/>
        <a:p>
          <a:endParaRPr lang="ru-RU"/>
        </a:p>
      </dgm:t>
    </dgm:pt>
    <dgm:pt modelId="{99FD486B-A0DB-412C-AE49-9CE55C146E36}" type="sibTrans" cxnId="{75333912-4A64-405B-8CD3-65D5F3FAA4B1}">
      <dgm:prSet/>
      <dgm:spPr/>
      <dgm:t>
        <a:bodyPr/>
        <a:lstStyle/>
        <a:p>
          <a:endParaRPr lang="ru-RU"/>
        </a:p>
      </dgm:t>
    </dgm:pt>
    <dgm:pt modelId="{9F29B187-1C42-48B6-8C68-163C8623B04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б) дефляционный -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проявляется в том, что при росте дефляции</a:t>
          </a:r>
          <a:r>
            <a:rPr lang="ru-RU" sz="2000" baseline="30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происходит падение уровня цен, ухудшение экономических условий и снижение доходов;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4110383-D07E-4CBE-A1A2-B6C32DC50BA1}" type="parTrans" cxnId="{38F243DE-C555-4A1F-B5D3-677FEDB3B2D8}">
      <dgm:prSet/>
      <dgm:spPr/>
      <dgm:t>
        <a:bodyPr/>
        <a:lstStyle/>
        <a:p>
          <a:endParaRPr lang="ru-RU"/>
        </a:p>
      </dgm:t>
    </dgm:pt>
    <dgm:pt modelId="{AEED4A89-6231-4CDE-B2D0-C61F8BB94926}" type="sibTrans" cxnId="{38F243DE-C555-4A1F-B5D3-677FEDB3B2D8}">
      <dgm:prSet/>
      <dgm:spPr/>
      <dgm:t>
        <a:bodyPr/>
        <a:lstStyle/>
        <a:p>
          <a:endParaRPr lang="ru-RU"/>
        </a:p>
      </dgm:t>
    </dgm:pt>
    <dgm:pt modelId="{82823295-8969-476D-BB82-FC93B1610C8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в) валютный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- представляет собой опасность валютных потерь, связанных с изменением курса одной иностранной валюты по отношению к другой при проведении внешнеэкономических, кредитных и других валютных операций;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A515B5D-ABD3-4988-8979-AD520D387D06}" type="parTrans" cxnId="{C00CB555-622B-4286-BAA9-23356BE1BBB9}">
      <dgm:prSet/>
      <dgm:spPr/>
      <dgm:t>
        <a:bodyPr/>
        <a:lstStyle/>
        <a:p>
          <a:endParaRPr lang="ru-RU"/>
        </a:p>
      </dgm:t>
    </dgm:pt>
    <dgm:pt modelId="{FC4D2513-A7F5-499E-BC86-CCAC65981927}" type="sibTrans" cxnId="{C00CB555-622B-4286-BAA9-23356BE1BBB9}">
      <dgm:prSet/>
      <dgm:spPr/>
      <dgm:t>
        <a:bodyPr/>
        <a:lstStyle/>
        <a:p>
          <a:endParaRPr lang="ru-RU"/>
        </a:p>
      </dgm:t>
    </dgm:pt>
    <dgm:pt modelId="{A3B75CAD-E327-4AC2-B219-ABA99373084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г) риск ликвидности -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риск, связанный с возможностью потерь при реализации ценных бумаг или других товаров из-за изменения оценки их качества и потребительной стоимости.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4F417E6-1F34-4E23-8E6F-06F77B908FC5}" type="parTrans" cxnId="{8310A753-3333-498E-AE7E-422019F0B884}">
      <dgm:prSet/>
      <dgm:spPr/>
      <dgm:t>
        <a:bodyPr/>
        <a:lstStyle/>
        <a:p>
          <a:endParaRPr lang="ru-RU"/>
        </a:p>
      </dgm:t>
    </dgm:pt>
    <dgm:pt modelId="{0DA8C696-B63E-46D2-8B93-B0926EE7240F}" type="sibTrans" cxnId="{8310A753-3333-498E-AE7E-422019F0B884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F49712-5C38-4B5D-B2AB-FB0871546411}" type="pres">
      <dgm:prSet presAssocID="{13F33030-826A-4D59-BD6B-249192B41539}" presName="parentText" presStyleLbl="node1" presStyleIdx="0" presStyleCnt="4" custScaleY="68262" custLinFactY="-10646" custLinFactNeighborX="-34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48004-E3BC-48F8-9FEE-327406E0437F}" type="pres">
      <dgm:prSet presAssocID="{99FD486B-A0DB-412C-AE49-9CE55C146E36}" presName="spacer" presStyleCnt="0"/>
      <dgm:spPr/>
    </dgm:pt>
    <dgm:pt modelId="{9D396A2E-BD16-4CCD-98D4-6806AF66CBC2}" type="pres">
      <dgm:prSet presAssocID="{9F29B187-1C42-48B6-8C68-163C8623B04B}" presName="parentText" presStyleLbl="node1" presStyleIdx="1" presStyleCnt="4" custScaleY="66031" custLinFactY="-12850" custLinFactNeighborX="5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43CC8-BD82-4868-BCF1-788392DCB4BE}" type="pres">
      <dgm:prSet presAssocID="{AEED4A89-6231-4CDE-B2D0-C61F8BB94926}" presName="spacer" presStyleCnt="0"/>
      <dgm:spPr/>
    </dgm:pt>
    <dgm:pt modelId="{EC3EA5B6-FC60-480A-952F-4D91090493B0}" type="pres">
      <dgm:prSet presAssocID="{82823295-8969-476D-BB82-FC93B1610C8B}" presName="parentText" presStyleLbl="node1" presStyleIdx="2" presStyleCnt="4" custScaleY="76200" custLinFactY="-13054" custLinFactNeighborX="5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197DBA-C158-403C-BF82-43CBB5CD327D}" type="pres">
      <dgm:prSet presAssocID="{FC4D2513-A7F5-499E-BC86-CCAC65981927}" presName="spacer" presStyleCnt="0"/>
      <dgm:spPr/>
    </dgm:pt>
    <dgm:pt modelId="{66479558-1C67-418C-B35A-5B0F1E0A4291}" type="pres">
      <dgm:prSet presAssocID="{A3B75CAD-E327-4AC2-B219-ABA993730845}" presName="parentText" presStyleLbl="node1" presStyleIdx="3" presStyleCnt="4" custScaleY="68133" custLinFactY="-18126" custLinFactNeighborX="-34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DFB13D-43FD-400A-A61E-036DC6FBDFED}" type="presOf" srcId="{D615D00D-E381-4C8E-9C42-7D716A63E4AF}" destId="{5DF2B2C9-FE83-4F43-B7F4-B4E4DD23A074}" srcOrd="0" destOrd="0" presId="urn:microsoft.com/office/officeart/2005/8/layout/vList2"/>
    <dgm:cxn modelId="{C00CB555-622B-4286-BAA9-23356BE1BBB9}" srcId="{D615D00D-E381-4C8E-9C42-7D716A63E4AF}" destId="{82823295-8969-476D-BB82-FC93B1610C8B}" srcOrd="2" destOrd="0" parTransId="{8A515B5D-ABD3-4988-8979-AD520D387D06}" sibTransId="{FC4D2513-A7F5-499E-BC86-CCAC65981927}"/>
    <dgm:cxn modelId="{8310A753-3333-498E-AE7E-422019F0B884}" srcId="{D615D00D-E381-4C8E-9C42-7D716A63E4AF}" destId="{A3B75CAD-E327-4AC2-B219-ABA993730845}" srcOrd="3" destOrd="0" parTransId="{24F417E6-1F34-4E23-8E6F-06F77B908FC5}" sibTransId="{0DA8C696-B63E-46D2-8B93-B0926EE7240F}"/>
    <dgm:cxn modelId="{9F365103-B7AC-4C82-80BE-FB58AE3A0EC0}" type="presOf" srcId="{82823295-8969-476D-BB82-FC93B1610C8B}" destId="{EC3EA5B6-FC60-480A-952F-4D91090493B0}" srcOrd="0" destOrd="0" presId="urn:microsoft.com/office/officeart/2005/8/layout/vList2"/>
    <dgm:cxn modelId="{75333912-4A64-405B-8CD3-65D5F3FAA4B1}" srcId="{D615D00D-E381-4C8E-9C42-7D716A63E4AF}" destId="{13F33030-826A-4D59-BD6B-249192B41539}" srcOrd="0" destOrd="0" parTransId="{17BC2735-CCA1-4EC3-BDC4-367B948FC528}" sibTransId="{99FD486B-A0DB-412C-AE49-9CE55C146E36}"/>
    <dgm:cxn modelId="{A1B9544D-DFBC-4F13-B4EE-8D36011C95D6}" type="presOf" srcId="{13F33030-826A-4D59-BD6B-249192B41539}" destId="{0EF49712-5C38-4B5D-B2AB-FB0871546411}" srcOrd="0" destOrd="0" presId="urn:microsoft.com/office/officeart/2005/8/layout/vList2"/>
    <dgm:cxn modelId="{78D0FE4E-210C-479C-A77F-A9532D3B779A}" type="presOf" srcId="{9F29B187-1C42-48B6-8C68-163C8623B04B}" destId="{9D396A2E-BD16-4CCD-98D4-6806AF66CBC2}" srcOrd="0" destOrd="0" presId="urn:microsoft.com/office/officeart/2005/8/layout/vList2"/>
    <dgm:cxn modelId="{38F243DE-C555-4A1F-B5D3-677FEDB3B2D8}" srcId="{D615D00D-E381-4C8E-9C42-7D716A63E4AF}" destId="{9F29B187-1C42-48B6-8C68-163C8623B04B}" srcOrd="1" destOrd="0" parTransId="{24110383-D07E-4CBE-A1A2-B6C32DC50BA1}" sibTransId="{AEED4A89-6231-4CDE-B2D0-C61F8BB94926}"/>
    <dgm:cxn modelId="{B24F7780-E7D4-411B-8B71-7146CD8264AA}" type="presOf" srcId="{A3B75CAD-E327-4AC2-B219-ABA993730845}" destId="{66479558-1C67-418C-B35A-5B0F1E0A4291}" srcOrd="0" destOrd="0" presId="urn:microsoft.com/office/officeart/2005/8/layout/vList2"/>
    <dgm:cxn modelId="{391D5CE1-8241-4B49-B5A6-5445E8BCC585}" type="presParOf" srcId="{5DF2B2C9-FE83-4F43-B7F4-B4E4DD23A074}" destId="{0EF49712-5C38-4B5D-B2AB-FB0871546411}" srcOrd="0" destOrd="0" presId="urn:microsoft.com/office/officeart/2005/8/layout/vList2"/>
    <dgm:cxn modelId="{A63EC9BE-D6B6-4C1D-A579-8AEFB4F02CEF}" type="presParOf" srcId="{5DF2B2C9-FE83-4F43-B7F4-B4E4DD23A074}" destId="{83B48004-E3BC-48F8-9FEE-327406E0437F}" srcOrd="1" destOrd="0" presId="urn:microsoft.com/office/officeart/2005/8/layout/vList2"/>
    <dgm:cxn modelId="{03928667-F4CC-42A8-B8AA-3A2B66BEC2E2}" type="presParOf" srcId="{5DF2B2C9-FE83-4F43-B7F4-B4E4DD23A074}" destId="{9D396A2E-BD16-4CCD-98D4-6806AF66CBC2}" srcOrd="2" destOrd="0" presId="urn:microsoft.com/office/officeart/2005/8/layout/vList2"/>
    <dgm:cxn modelId="{09F5E5C7-8B26-4139-8680-282D3C573A22}" type="presParOf" srcId="{5DF2B2C9-FE83-4F43-B7F4-B4E4DD23A074}" destId="{5BD43CC8-BD82-4868-BCF1-788392DCB4BE}" srcOrd="3" destOrd="0" presId="urn:microsoft.com/office/officeart/2005/8/layout/vList2"/>
    <dgm:cxn modelId="{EC27C5A0-2452-4D91-B291-D222F206D068}" type="presParOf" srcId="{5DF2B2C9-FE83-4F43-B7F4-B4E4DD23A074}" destId="{EC3EA5B6-FC60-480A-952F-4D91090493B0}" srcOrd="4" destOrd="0" presId="urn:microsoft.com/office/officeart/2005/8/layout/vList2"/>
    <dgm:cxn modelId="{0774A2DE-5C6A-417F-8FEC-0074953BF11C}" type="presParOf" srcId="{5DF2B2C9-FE83-4F43-B7F4-B4E4DD23A074}" destId="{3B197DBA-C158-403C-BF82-43CBB5CD327D}" srcOrd="5" destOrd="0" presId="urn:microsoft.com/office/officeart/2005/8/layout/vList2"/>
    <dgm:cxn modelId="{A0816BA8-41AC-40AD-8764-18186CFEAE4A}" type="presParOf" srcId="{5DF2B2C9-FE83-4F43-B7F4-B4E4DD23A074}" destId="{66479558-1C67-418C-B35A-5B0F1E0A4291}" srcOrd="6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F33030-826A-4D59-BD6B-249192B415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а) риск упущенной выгоды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- риск наступления косвенного (побочного) финансового ущерба (неполученная прибыль) в результате неосуществления какого-либо мероприятия (например, страхования, хеджирования, инвестирования и т.п.);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17BC2735-CCA1-4EC3-BDC4-367B948FC528}" type="parTrans" cxnId="{75333912-4A64-405B-8CD3-65D5F3FAA4B1}">
      <dgm:prSet/>
      <dgm:spPr/>
      <dgm:t>
        <a:bodyPr/>
        <a:lstStyle/>
        <a:p>
          <a:endParaRPr lang="ru-RU"/>
        </a:p>
      </dgm:t>
    </dgm:pt>
    <dgm:pt modelId="{99FD486B-A0DB-412C-AE49-9CE55C146E36}" type="sibTrans" cxnId="{75333912-4A64-405B-8CD3-65D5F3FAA4B1}">
      <dgm:prSet/>
      <dgm:spPr/>
      <dgm:t>
        <a:bodyPr/>
        <a:lstStyle/>
        <a:p>
          <a:endParaRPr lang="ru-RU"/>
        </a:p>
      </dgm:t>
    </dgm:pt>
    <dgm:pt modelId="{9F29B187-1C42-48B6-8C68-163C8623B04B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б) риск снижения доходности -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может возникнуть в результате уменьшения размера процентов и дивидендов по портфельным инвестициям, по вкладам и кредитам.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4110383-D07E-4CBE-A1A2-B6C32DC50BA1}" type="parTrans" cxnId="{38F243DE-C555-4A1F-B5D3-677FEDB3B2D8}">
      <dgm:prSet/>
      <dgm:spPr/>
      <dgm:t>
        <a:bodyPr/>
        <a:lstStyle/>
        <a:p>
          <a:endParaRPr lang="ru-RU"/>
        </a:p>
      </dgm:t>
    </dgm:pt>
    <dgm:pt modelId="{AEED4A89-6231-4CDE-B2D0-C61F8BB94926}" type="sibTrans" cxnId="{38F243DE-C555-4A1F-B5D3-677FEDB3B2D8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F49712-5C38-4B5D-B2AB-FB0871546411}" type="pres">
      <dgm:prSet presAssocID="{13F33030-826A-4D59-BD6B-249192B41539}" presName="parentText" presStyleLbl="node1" presStyleIdx="0" presStyleCnt="2" custScaleY="98658" custLinFactY="-10646" custLinFactNeighborX="-34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48004-E3BC-48F8-9FEE-327406E0437F}" type="pres">
      <dgm:prSet presAssocID="{99FD486B-A0DB-412C-AE49-9CE55C146E36}" presName="spacer" presStyleCnt="0"/>
      <dgm:spPr/>
    </dgm:pt>
    <dgm:pt modelId="{9D396A2E-BD16-4CCD-98D4-6806AF66CBC2}" type="pres">
      <dgm:prSet presAssocID="{9F29B187-1C42-48B6-8C68-163C8623B04B}" presName="parentText" presStyleLbl="node1" presStyleIdx="1" presStyleCnt="2" custScaleY="66031" custLinFactY="-12850" custLinFactNeighborX="5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116A3C-0ADA-47E4-AF71-8DEB479B4D0C}" type="presOf" srcId="{13F33030-826A-4D59-BD6B-249192B41539}" destId="{0EF49712-5C38-4B5D-B2AB-FB0871546411}" srcOrd="0" destOrd="0" presId="urn:microsoft.com/office/officeart/2005/8/layout/vList2"/>
    <dgm:cxn modelId="{38F243DE-C555-4A1F-B5D3-677FEDB3B2D8}" srcId="{D615D00D-E381-4C8E-9C42-7D716A63E4AF}" destId="{9F29B187-1C42-48B6-8C68-163C8623B04B}" srcOrd="1" destOrd="0" parTransId="{24110383-D07E-4CBE-A1A2-B6C32DC50BA1}" sibTransId="{AEED4A89-6231-4CDE-B2D0-C61F8BB94926}"/>
    <dgm:cxn modelId="{6B933719-7897-47F9-B0FF-485AAC2AD922}" type="presOf" srcId="{D615D00D-E381-4C8E-9C42-7D716A63E4AF}" destId="{5DF2B2C9-FE83-4F43-B7F4-B4E4DD23A074}" srcOrd="0" destOrd="0" presId="urn:microsoft.com/office/officeart/2005/8/layout/vList2"/>
    <dgm:cxn modelId="{75333912-4A64-405B-8CD3-65D5F3FAA4B1}" srcId="{D615D00D-E381-4C8E-9C42-7D716A63E4AF}" destId="{13F33030-826A-4D59-BD6B-249192B41539}" srcOrd="0" destOrd="0" parTransId="{17BC2735-CCA1-4EC3-BDC4-367B948FC528}" sibTransId="{99FD486B-A0DB-412C-AE49-9CE55C146E36}"/>
    <dgm:cxn modelId="{DE6C3C9F-DB5E-4DB5-9643-DD05D2057EE7}" type="presOf" srcId="{9F29B187-1C42-48B6-8C68-163C8623B04B}" destId="{9D396A2E-BD16-4CCD-98D4-6806AF66CBC2}" srcOrd="0" destOrd="0" presId="urn:microsoft.com/office/officeart/2005/8/layout/vList2"/>
    <dgm:cxn modelId="{6495E1B6-12CC-4F96-B270-3B65DBB3EA76}" type="presParOf" srcId="{5DF2B2C9-FE83-4F43-B7F4-B4E4DD23A074}" destId="{0EF49712-5C38-4B5D-B2AB-FB0871546411}" srcOrd="0" destOrd="0" presId="urn:microsoft.com/office/officeart/2005/8/layout/vList2"/>
    <dgm:cxn modelId="{3CA1F49F-26EE-4289-8EB9-A11A513055CE}" type="presParOf" srcId="{5DF2B2C9-FE83-4F43-B7F4-B4E4DD23A074}" destId="{83B48004-E3BC-48F8-9FEE-327406E0437F}" srcOrd="1" destOrd="0" presId="urn:microsoft.com/office/officeart/2005/8/layout/vList2"/>
    <dgm:cxn modelId="{B7BE8EA1-A6F6-4EC5-96DB-77357AAD92E1}" type="presParOf" srcId="{5DF2B2C9-FE83-4F43-B7F4-B4E4DD23A074}" destId="{9D396A2E-BD16-4CCD-98D4-6806AF66CBC2}" srcOrd="2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F33030-826A-4D59-BD6B-249192B415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а) процентные риски -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опасность потерь, которые могут понести коммерческие банки, кредитные учреждения в результате превышения процентных ставок, выплачиваемых ими по привлеченным средствам, над ставками по предоставленным кредитам;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17BC2735-CCA1-4EC3-BDC4-367B948FC528}" type="parTrans" cxnId="{75333912-4A64-405B-8CD3-65D5F3FAA4B1}">
      <dgm:prSet/>
      <dgm:spPr/>
      <dgm:t>
        <a:bodyPr/>
        <a:lstStyle/>
        <a:p>
          <a:endParaRPr lang="ru-RU"/>
        </a:p>
      </dgm:t>
    </dgm:pt>
    <dgm:pt modelId="{99FD486B-A0DB-412C-AE49-9CE55C146E36}" type="sibTrans" cxnId="{75333912-4A64-405B-8CD3-65D5F3FAA4B1}">
      <dgm:prSet/>
      <dgm:spPr/>
      <dgm:t>
        <a:bodyPr/>
        <a:lstStyle/>
        <a:p>
          <a:endParaRPr lang="ru-RU"/>
        </a:p>
      </dgm:t>
    </dgm:pt>
    <dgm:pt modelId="{3B7168D0-5A6B-4648-A7C2-6606EE1641B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б) кредитный риск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- опасность неуплаты заемщиком основного долга и процентов, причитающихся кредитору;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EAB5C992-6EA5-4A3F-B30F-A82088A99B94}" type="parTrans" cxnId="{CE3C476F-A015-450D-944A-9CB00DCD622C}">
      <dgm:prSet/>
      <dgm:spPr/>
      <dgm:t>
        <a:bodyPr/>
        <a:lstStyle/>
        <a:p>
          <a:endParaRPr lang="ru-RU"/>
        </a:p>
      </dgm:t>
    </dgm:pt>
    <dgm:pt modelId="{93EA4831-22D3-4BE2-8A2E-8147B1CD6236}" type="sibTrans" cxnId="{CE3C476F-A015-450D-944A-9CB00DCD622C}">
      <dgm:prSet/>
      <dgm:spPr/>
      <dgm:t>
        <a:bodyPr/>
        <a:lstStyle/>
        <a:p>
          <a:endParaRPr lang="ru-RU"/>
        </a:p>
      </dgm:t>
    </dgm:pt>
    <dgm:pt modelId="{D4C4508B-7A65-47C8-B562-9CCCD78678F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в) риски </a:t>
          </a:r>
          <a:r>
            <a:rPr lang="ru-RU" sz="2400" i="1" dirty="0" smtClean="0">
              <a:latin typeface="Times New Roman" pitchFamily="18" charset="0"/>
              <a:cs typeface="Times New Roman" pitchFamily="18" charset="0"/>
            </a:rPr>
            <a:t>прямых финансовых потерь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7C999963-87C3-402F-8015-0F2142606B20}" type="parTrans" cxnId="{38356A61-F9A4-4B4C-9FA9-561814E631FD}">
      <dgm:prSet/>
      <dgm:spPr/>
      <dgm:t>
        <a:bodyPr/>
        <a:lstStyle/>
        <a:p>
          <a:endParaRPr lang="ru-RU"/>
        </a:p>
      </dgm:t>
    </dgm:pt>
    <dgm:pt modelId="{2C96D025-8AEC-46DA-AE8A-150C00568101}" type="sibTrans" cxnId="{38356A61-F9A4-4B4C-9FA9-561814E631FD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F49712-5C38-4B5D-B2AB-FB0871546411}" type="pres">
      <dgm:prSet presAssocID="{13F33030-826A-4D59-BD6B-249192B41539}" presName="parentText" presStyleLbl="node1" presStyleIdx="0" presStyleCnt="3" custScaleY="123428" custLinFactY="-16338" custLinFactNeighborX="-34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48004-E3BC-48F8-9FEE-327406E0437F}" type="pres">
      <dgm:prSet presAssocID="{99FD486B-A0DB-412C-AE49-9CE55C146E36}" presName="spacer" presStyleCnt="0"/>
      <dgm:spPr/>
    </dgm:pt>
    <dgm:pt modelId="{500389BC-7922-43F5-830C-56721B733C59}" type="pres">
      <dgm:prSet presAssocID="{3B7168D0-5A6B-4648-A7C2-6606EE1641BF}" presName="parentText" presStyleLbl="node1" presStyleIdx="1" presStyleCnt="3" custScaleY="75842" custLinFactY="-16335" custLinFactNeighborX="5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0A912-C11D-4723-8D39-89BE6BA6E579}" type="pres">
      <dgm:prSet presAssocID="{93EA4831-22D3-4BE2-8A2E-8147B1CD6236}" presName="spacer" presStyleCnt="0"/>
      <dgm:spPr/>
    </dgm:pt>
    <dgm:pt modelId="{836F676B-B688-43E8-BAAB-4735A564F690}" type="pres">
      <dgm:prSet presAssocID="{D4C4508B-7A65-47C8-B562-9CCCD78678F8}" presName="parentText" presStyleLbl="node1" presStyleIdx="2" presStyleCnt="3" custScaleY="48776" custLinFactY="-19794" custLinFactNeighborX="-34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53CCC5-78B8-41A5-9915-CEA5F7555F07}" type="presOf" srcId="{3B7168D0-5A6B-4648-A7C2-6606EE1641BF}" destId="{500389BC-7922-43F5-830C-56721B733C59}" srcOrd="0" destOrd="0" presId="urn:microsoft.com/office/officeart/2005/8/layout/vList2"/>
    <dgm:cxn modelId="{1B655390-D8AE-4698-96E9-46A6095AE445}" type="presOf" srcId="{D4C4508B-7A65-47C8-B562-9CCCD78678F8}" destId="{836F676B-B688-43E8-BAAB-4735A564F690}" srcOrd="0" destOrd="0" presId="urn:microsoft.com/office/officeart/2005/8/layout/vList2"/>
    <dgm:cxn modelId="{CE3C476F-A015-450D-944A-9CB00DCD622C}" srcId="{D615D00D-E381-4C8E-9C42-7D716A63E4AF}" destId="{3B7168D0-5A6B-4648-A7C2-6606EE1641BF}" srcOrd="1" destOrd="0" parTransId="{EAB5C992-6EA5-4A3F-B30F-A82088A99B94}" sibTransId="{93EA4831-22D3-4BE2-8A2E-8147B1CD6236}"/>
    <dgm:cxn modelId="{FBC723F0-D768-4CA9-80FE-AC6874567E9A}" type="presOf" srcId="{13F33030-826A-4D59-BD6B-249192B41539}" destId="{0EF49712-5C38-4B5D-B2AB-FB0871546411}" srcOrd="0" destOrd="0" presId="urn:microsoft.com/office/officeart/2005/8/layout/vList2"/>
    <dgm:cxn modelId="{38356A61-F9A4-4B4C-9FA9-561814E631FD}" srcId="{D615D00D-E381-4C8E-9C42-7D716A63E4AF}" destId="{D4C4508B-7A65-47C8-B562-9CCCD78678F8}" srcOrd="2" destOrd="0" parTransId="{7C999963-87C3-402F-8015-0F2142606B20}" sibTransId="{2C96D025-8AEC-46DA-AE8A-150C00568101}"/>
    <dgm:cxn modelId="{75333912-4A64-405B-8CD3-65D5F3FAA4B1}" srcId="{D615D00D-E381-4C8E-9C42-7D716A63E4AF}" destId="{13F33030-826A-4D59-BD6B-249192B41539}" srcOrd="0" destOrd="0" parTransId="{17BC2735-CCA1-4EC3-BDC4-367B948FC528}" sibTransId="{99FD486B-A0DB-412C-AE49-9CE55C146E36}"/>
    <dgm:cxn modelId="{7A331B17-6E68-4E13-91C9-4EF382A61314}" type="presOf" srcId="{D615D00D-E381-4C8E-9C42-7D716A63E4AF}" destId="{5DF2B2C9-FE83-4F43-B7F4-B4E4DD23A074}" srcOrd="0" destOrd="0" presId="urn:microsoft.com/office/officeart/2005/8/layout/vList2"/>
    <dgm:cxn modelId="{E1B3D38F-EDB7-423E-AE57-2A31F6FEC3B6}" type="presParOf" srcId="{5DF2B2C9-FE83-4F43-B7F4-B4E4DD23A074}" destId="{0EF49712-5C38-4B5D-B2AB-FB0871546411}" srcOrd="0" destOrd="0" presId="urn:microsoft.com/office/officeart/2005/8/layout/vList2"/>
    <dgm:cxn modelId="{65D044A4-7E4A-4C75-93F4-03DBA37EC836}" type="presParOf" srcId="{5DF2B2C9-FE83-4F43-B7F4-B4E4DD23A074}" destId="{83B48004-E3BC-48F8-9FEE-327406E0437F}" srcOrd="1" destOrd="0" presId="urn:microsoft.com/office/officeart/2005/8/layout/vList2"/>
    <dgm:cxn modelId="{34595833-CE85-4098-B943-3F165FF811AC}" type="presParOf" srcId="{5DF2B2C9-FE83-4F43-B7F4-B4E4DD23A074}" destId="{500389BC-7922-43F5-830C-56721B733C59}" srcOrd="2" destOrd="0" presId="urn:microsoft.com/office/officeart/2005/8/layout/vList2"/>
    <dgm:cxn modelId="{4AFBC548-559F-4BDD-A831-AF7E8E68DE80}" type="presParOf" srcId="{5DF2B2C9-FE83-4F43-B7F4-B4E4DD23A074}" destId="{70E0A912-C11D-4723-8D39-89BE6BA6E579}" srcOrd="3" destOrd="0" presId="urn:microsoft.com/office/officeart/2005/8/layout/vList2"/>
    <dgm:cxn modelId="{4A8EB11F-DD19-4D9C-BB18-6C6C5F2F633B}" type="presParOf" srcId="{5DF2B2C9-FE83-4F43-B7F4-B4E4DD23A074}" destId="{836F676B-B688-43E8-BAAB-4735A564F690}" srcOrd="4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615D00D-E381-4C8E-9C42-7D716A63E4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F33030-826A-4D59-BD6B-249192B4153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а)биржевой риск -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опасность потерь от биржевых сделок;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17BC2735-CCA1-4EC3-BDC4-367B948FC528}" type="parTrans" cxnId="{75333912-4A64-405B-8CD3-65D5F3FAA4B1}">
      <dgm:prSet/>
      <dgm:spPr/>
      <dgm:t>
        <a:bodyPr/>
        <a:lstStyle/>
        <a:p>
          <a:endParaRPr lang="ru-RU"/>
        </a:p>
      </dgm:t>
    </dgm:pt>
    <dgm:pt modelId="{99FD486B-A0DB-412C-AE49-9CE55C146E36}" type="sibTrans" cxnId="{75333912-4A64-405B-8CD3-65D5F3FAA4B1}">
      <dgm:prSet/>
      <dgm:spPr/>
      <dgm:t>
        <a:bodyPr/>
        <a:lstStyle/>
        <a:p>
          <a:endParaRPr lang="ru-RU"/>
        </a:p>
      </dgm:t>
    </dgm:pt>
    <dgm:pt modelId="{A268012C-54EF-4E61-8B3E-F19671145C51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б) селективный риск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связан с неправильным выбором способа вложения капитала, вида ценных бумаг для инвестирования в сравнении с другими видами ценных бумаг при формировании инвестиционного портфеля;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3CBC59D7-5C66-4DB1-90F0-1DB7F41C7013}" type="parTrans" cxnId="{8B8889AD-CA25-4774-AF38-7237475D06C5}">
      <dgm:prSet/>
      <dgm:spPr/>
      <dgm:t>
        <a:bodyPr/>
        <a:lstStyle/>
        <a:p>
          <a:endParaRPr lang="ru-RU"/>
        </a:p>
      </dgm:t>
    </dgm:pt>
    <dgm:pt modelId="{7D5F85B4-C227-4B39-8040-0FB87B6C8C9B}" type="sibTrans" cxnId="{8B8889AD-CA25-4774-AF38-7237475D06C5}">
      <dgm:prSet/>
      <dgm:spPr/>
      <dgm:t>
        <a:bodyPr/>
        <a:lstStyle/>
        <a:p>
          <a:endParaRPr lang="ru-RU"/>
        </a:p>
      </dgm:t>
    </dgm:pt>
    <dgm:pt modelId="{60B10B93-D75E-4992-AAA7-18121284099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в) риск банкротства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- опасность неправильного выбора способа вложения капитала, полной потери собственного капитала и неспособности рассчитаться по взятым на себя обязательствам;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B78DD2B8-CEF8-4DA4-9BE8-69C621D080AA}" type="parTrans" cxnId="{79A1F71E-10C5-442F-A356-0635E5865321}">
      <dgm:prSet/>
      <dgm:spPr/>
      <dgm:t>
        <a:bodyPr/>
        <a:lstStyle/>
        <a:p>
          <a:endParaRPr lang="ru-RU"/>
        </a:p>
      </dgm:t>
    </dgm:pt>
    <dgm:pt modelId="{378FC978-1815-4E63-962B-34E450081862}" type="sibTrans" cxnId="{79A1F71E-10C5-442F-A356-0635E5865321}">
      <dgm:prSet/>
      <dgm:spPr/>
      <dgm:t>
        <a:bodyPr/>
        <a:lstStyle/>
        <a:p>
          <a:endParaRPr lang="ru-RU"/>
        </a:p>
      </dgm:t>
    </dgm:pt>
    <dgm:pt modelId="{BFF58038-11B6-4101-805B-B2D0ACA07DC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l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г) кредитный риск.</a:t>
          </a:r>
          <a:endParaRPr lang="ru-RU" sz="2000" b="0" i="0" u="none" dirty="0">
            <a:latin typeface="Times New Roman" pitchFamily="18" charset="0"/>
            <a:cs typeface="Times New Roman" pitchFamily="18" charset="0"/>
          </a:endParaRPr>
        </a:p>
      </dgm:t>
    </dgm:pt>
    <dgm:pt modelId="{90A09605-C359-4FBA-8605-5B0E35A30602}" type="parTrans" cxnId="{2C32008B-18EF-420B-800D-EBF91816F05E}">
      <dgm:prSet/>
      <dgm:spPr/>
      <dgm:t>
        <a:bodyPr/>
        <a:lstStyle/>
        <a:p>
          <a:endParaRPr lang="ru-RU"/>
        </a:p>
      </dgm:t>
    </dgm:pt>
    <dgm:pt modelId="{783E5787-A392-42B8-A86B-99CCCE39125D}" type="sibTrans" cxnId="{2C32008B-18EF-420B-800D-EBF91816F05E}">
      <dgm:prSet/>
      <dgm:spPr/>
      <dgm:t>
        <a:bodyPr/>
        <a:lstStyle/>
        <a:p>
          <a:endParaRPr lang="ru-RU"/>
        </a:p>
      </dgm:t>
    </dgm:pt>
    <dgm:pt modelId="{5DF2B2C9-FE83-4F43-B7F4-B4E4DD23A074}" type="pres">
      <dgm:prSet presAssocID="{D615D00D-E381-4C8E-9C42-7D716A63E4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F49712-5C38-4B5D-B2AB-FB0871546411}" type="pres">
      <dgm:prSet presAssocID="{13F33030-826A-4D59-BD6B-249192B41539}" presName="parentText" presStyleLbl="node1" presStyleIdx="0" presStyleCnt="4" custScaleY="39717" custLinFactY="-54053" custLinFactNeighborX="55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48004-E3BC-48F8-9FEE-327406E0437F}" type="pres">
      <dgm:prSet presAssocID="{99FD486B-A0DB-412C-AE49-9CE55C146E36}" presName="spacer" presStyleCnt="0"/>
      <dgm:spPr/>
    </dgm:pt>
    <dgm:pt modelId="{09D84605-3929-4843-BFB3-4DFB89615D16}" type="pres">
      <dgm:prSet presAssocID="{A268012C-54EF-4E61-8B3E-F19671145C51}" presName="parentText" presStyleLbl="node1" presStyleIdx="1" presStyleCnt="4" custScaleY="98116" custLinFactNeighborY="-605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BAD34-5C95-4CB7-9F85-817EB632EA94}" type="pres">
      <dgm:prSet presAssocID="{7D5F85B4-C227-4B39-8040-0FB87B6C8C9B}" presName="spacer" presStyleCnt="0"/>
      <dgm:spPr/>
    </dgm:pt>
    <dgm:pt modelId="{3582CF98-012D-43A5-846A-C2083502751E}" type="pres">
      <dgm:prSet presAssocID="{60B10B93-D75E-4992-AAA7-181212840995}" presName="parentText" presStyleLbl="node1" presStyleIdx="2" presStyleCnt="4" custScaleY="92136" custLinFactY="-175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A45946-3840-44E3-B001-E924C8114474}" type="pres">
      <dgm:prSet presAssocID="{378FC978-1815-4E63-962B-34E450081862}" presName="spacer" presStyleCnt="0"/>
      <dgm:spPr/>
    </dgm:pt>
    <dgm:pt modelId="{D370C541-B661-436A-A6A5-E8CE3C5118E6}" type="pres">
      <dgm:prSet presAssocID="{BFF58038-11B6-4101-805B-B2D0ACA07DCA}" presName="parentText" presStyleLbl="node1" presStyleIdx="3" presStyleCnt="4" custScaleY="62038" custLinFactY="-153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32008B-18EF-420B-800D-EBF91816F05E}" srcId="{D615D00D-E381-4C8E-9C42-7D716A63E4AF}" destId="{BFF58038-11B6-4101-805B-B2D0ACA07DCA}" srcOrd="3" destOrd="0" parTransId="{90A09605-C359-4FBA-8605-5B0E35A30602}" sibTransId="{783E5787-A392-42B8-A86B-99CCCE39125D}"/>
    <dgm:cxn modelId="{F803DADC-F5E9-4F15-BE08-838B23E7D76E}" type="presOf" srcId="{13F33030-826A-4D59-BD6B-249192B41539}" destId="{0EF49712-5C38-4B5D-B2AB-FB0871546411}" srcOrd="0" destOrd="0" presId="urn:microsoft.com/office/officeart/2005/8/layout/vList2"/>
    <dgm:cxn modelId="{794A79C8-C18E-48A8-9FB6-D3F446AC338D}" type="presOf" srcId="{D615D00D-E381-4C8E-9C42-7D716A63E4AF}" destId="{5DF2B2C9-FE83-4F43-B7F4-B4E4DD23A074}" srcOrd="0" destOrd="0" presId="urn:microsoft.com/office/officeart/2005/8/layout/vList2"/>
    <dgm:cxn modelId="{75333912-4A64-405B-8CD3-65D5F3FAA4B1}" srcId="{D615D00D-E381-4C8E-9C42-7D716A63E4AF}" destId="{13F33030-826A-4D59-BD6B-249192B41539}" srcOrd="0" destOrd="0" parTransId="{17BC2735-CCA1-4EC3-BDC4-367B948FC528}" sibTransId="{99FD486B-A0DB-412C-AE49-9CE55C146E36}"/>
    <dgm:cxn modelId="{30DD1B61-F44A-413B-937E-B693AB9C27A9}" type="presOf" srcId="{A268012C-54EF-4E61-8B3E-F19671145C51}" destId="{09D84605-3929-4843-BFB3-4DFB89615D16}" srcOrd="0" destOrd="0" presId="urn:microsoft.com/office/officeart/2005/8/layout/vList2"/>
    <dgm:cxn modelId="{79A1F71E-10C5-442F-A356-0635E5865321}" srcId="{D615D00D-E381-4C8E-9C42-7D716A63E4AF}" destId="{60B10B93-D75E-4992-AAA7-181212840995}" srcOrd="2" destOrd="0" parTransId="{B78DD2B8-CEF8-4DA4-9BE8-69C621D080AA}" sibTransId="{378FC978-1815-4E63-962B-34E450081862}"/>
    <dgm:cxn modelId="{72E7FED5-4B6E-41C5-9D00-979A170634FF}" type="presOf" srcId="{BFF58038-11B6-4101-805B-B2D0ACA07DCA}" destId="{D370C541-B661-436A-A6A5-E8CE3C5118E6}" srcOrd="0" destOrd="0" presId="urn:microsoft.com/office/officeart/2005/8/layout/vList2"/>
    <dgm:cxn modelId="{8B8889AD-CA25-4774-AF38-7237475D06C5}" srcId="{D615D00D-E381-4C8E-9C42-7D716A63E4AF}" destId="{A268012C-54EF-4E61-8B3E-F19671145C51}" srcOrd="1" destOrd="0" parTransId="{3CBC59D7-5C66-4DB1-90F0-1DB7F41C7013}" sibTransId="{7D5F85B4-C227-4B39-8040-0FB87B6C8C9B}"/>
    <dgm:cxn modelId="{759BE686-00E7-43DC-9C13-DA5FDC615A20}" type="presOf" srcId="{60B10B93-D75E-4992-AAA7-181212840995}" destId="{3582CF98-012D-43A5-846A-C2083502751E}" srcOrd="0" destOrd="0" presId="urn:microsoft.com/office/officeart/2005/8/layout/vList2"/>
    <dgm:cxn modelId="{2940534F-C7A6-4F08-916A-88EED172172C}" type="presParOf" srcId="{5DF2B2C9-FE83-4F43-B7F4-B4E4DD23A074}" destId="{0EF49712-5C38-4B5D-B2AB-FB0871546411}" srcOrd="0" destOrd="0" presId="urn:microsoft.com/office/officeart/2005/8/layout/vList2"/>
    <dgm:cxn modelId="{C7A5017A-6064-4991-A2E9-BBF1C3128C07}" type="presParOf" srcId="{5DF2B2C9-FE83-4F43-B7F4-B4E4DD23A074}" destId="{83B48004-E3BC-48F8-9FEE-327406E0437F}" srcOrd="1" destOrd="0" presId="urn:microsoft.com/office/officeart/2005/8/layout/vList2"/>
    <dgm:cxn modelId="{55D8DBC6-E377-48E3-8BC5-EF35AD3B0131}" type="presParOf" srcId="{5DF2B2C9-FE83-4F43-B7F4-B4E4DD23A074}" destId="{09D84605-3929-4843-BFB3-4DFB89615D16}" srcOrd="2" destOrd="0" presId="urn:microsoft.com/office/officeart/2005/8/layout/vList2"/>
    <dgm:cxn modelId="{FFD8F033-AC61-43DB-8D53-72CA89FF82CB}" type="presParOf" srcId="{5DF2B2C9-FE83-4F43-B7F4-B4E4DD23A074}" destId="{D4CBAD34-5C95-4CB7-9F85-817EB632EA94}" srcOrd="3" destOrd="0" presId="urn:microsoft.com/office/officeart/2005/8/layout/vList2"/>
    <dgm:cxn modelId="{DB3F56D2-C41D-4902-A3D2-746AA4797EB6}" type="presParOf" srcId="{5DF2B2C9-FE83-4F43-B7F4-B4E4DD23A074}" destId="{3582CF98-012D-43A5-846A-C2083502751E}" srcOrd="4" destOrd="0" presId="urn:microsoft.com/office/officeart/2005/8/layout/vList2"/>
    <dgm:cxn modelId="{C4DBBB2A-3B3B-4115-B25C-53195C16D789}" type="presParOf" srcId="{5DF2B2C9-FE83-4F43-B7F4-B4E4DD23A074}" destId="{6EA45946-3840-44E3-B001-E924C8114474}" srcOrd="5" destOrd="0" presId="urn:microsoft.com/office/officeart/2005/8/layout/vList2"/>
    <dgm:cxn modelId="{2445ADB6-A9FD-4872-93FA-D477F17935DF}" type="presParOf" srcId="{5DF2B2C9-FE83-4F43-B7F4-B4E4DD23A074}" destId="{D370C541-B661-436A-A6A5-E8CE3C5118E6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631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9531" y="0"/>
            <a:ext cx="4277630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228A-100C-4A93-9ED2-D338B665B226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397729"/>
            <a:ext cx="4277631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9531" y="6397729"/>
            <a:ext cx="4277630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550BD-3D24-42B8-A375-DDCBEEBA8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631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9531" y="0"/>
            <a:ext cx="4277630" cy="336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D7019-F2D4-4A4C-B9AD-E4A9CEAB014A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70262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252" y="3199407"/>
            <a:ext cx="7896986" cy="3031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7729"/>
            <a:ext cx="4277631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9531" y="6397729"/>
            <a:ext cx="4277630" cy="336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F853F-BD76-4AFC-A718-DA18E37A68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523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F853F-BD76-4AFC-A718-DA18E37A684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46341-8D31-4281-B3E5-DB053D2B44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54689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3C2BE-A873-4E23-B756-76EF6483EB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12593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0701A-D492-45E0-9DE3-8F091C4806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25952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2A2AF-3E80-4205-AA92-622ED261E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6039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44BA7-6303-4814-9D7A-C1D9DD1A2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51792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268E6-6D06-412D-9936-D44AAE42C3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46238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0707B-A87A-4D13-8F4E-B787FE674D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00769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11AB7-3EAC-4990-903B-8A2DBC7649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23683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7512D-A01D-41A6-B8BB-EC1187620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3524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A1A26-EA12-482D-9F12-BBF033CC53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04126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87BC1-4046-4D16-9156-DD41CB242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02697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8D7F4CF0-2153-43E6-89A4-1239460639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857256"/>
          </a:xfrm>
        </p:spPr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Тема 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cap="all" dirty="0" smtClean="0">
                <a:latin typeface="Times New Roman" pitchFamily="18" charset="0"/>
                <a:cs typeface="Times New Roman" pitchFamily="18" charset="0"/>
              </a:rPr>
              <a:t>Классификация хозяйственных рисков</a:t>
            </a:r>
          </a:p>
          <a:p>
            <a:pPr algn="ctr">
              <a:buNone/>
            </a:pPr>
            <a:endParaRPr lang="ru-RU" sz="40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рисков в хозяйственной деятельности организации.</a:t>
            </a:r>
          </a:p>
          <a:p>
            <a:pPr marL="8572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Коммерческие риски.</a:t>
            </a:r>
          </a:p>
          <a:p>
            <a:pPr marL="8572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Производственные риски.</a:t>
            </a:r>
          </a:p>
          <a:p>
            <a:pPr lv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457200" y="1600200"/>
          <a:ext cx="8229600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Заголовок 3"/>
          <p:cNvGrpSpPr>
            <a:grpSpLocks noGrp="1"/>
          </p:cNvGrpSpPr>
          <p:nvPr>
            <p:ph type="title"/>
          </p:nvPr>
        </p:nvGrpSpPr>
        <p:grpSpPr>
          <a:xfrm>
            <a:off x="457200" y="274638"/>
            <a:ext cx="8401080" cy="1143000"/>
            <a:chOff x="0" y="1317"/>
            <a:chExt cx="4845658" cy="705170"/>
          </a:xfrm>
          <a:scene3d>
            <a:camera prst="orthographicFront"/>
            <a:lightRig rig="threeP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1317"/>
              <a:ext cx="4845658" cy="705170"/>
            </a:xfrm>
            <a:prstGeom prst="round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bevelT w="1143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34424" y="35741"/>
              <a:ext cx="4776810" cy="6363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Риски снижения доходности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914400" y="1714488"/>
          <a:ext cx="822960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Заголовок 3"/>
          <p:cNvGrpSpPr>
            <a:grpSpLocks noGrp="1"/>
          </p:cNvGrpSpPr>
          <p:nvPr>
            <p:ph type="title"/>
          </p:nvPr>
        </p:nvGrpSpPr>
        <p:grpSpPr>
          <a:xfrm>
            <a:off x="214282" y="285728"/>
            <a:ext cx="8715436" cy="1143000"/>
            <a:chOff x="0" y="1317"/>
            <a:chExt cx="4845658" cy="705170"/>
          </a:xfrm>
          <a:scene3d>
            <a:camera prst="orthographicFront"/>
            <a:lightRig rig="threeP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1317"/>
              <a:ext cx="4845658" cy="705170"/>
            </a:xfrm>
            <a:prstGeom prst="round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bevelT w="1143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34424" y="35741"/>
              <a:ext cx="4776810" cy="6363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Риски прямых финансовых потерь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Заголовок 3"/>
          <p:cNvGrpSpPr>
            <a:grpSpLocks noGrp="1"/>
          </p:cNvGrpSpPr>
          <p:nvPr>
            <p:ph type="title"/>
          </p:nvPr>
        </p:nvGrpSpPr>
        <p:grpSpPr>
          <a:xfrm>
            <a:off x="214282" y="285728"/>
            <a:ext cx="8715436" cy="1143000"/>
            <a:chOff x="0" y="1317"/>
            <a:chExt cx="4845658" cy="705170"/>
          </a:xfrm>
          <a:scene3d>
            <a:camera prst="orthographicFront"/>
            <a:lightRig rig="threePt" dir="t"/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317"/>
              <a:ext cx="4845658" cy="705170"/>
            </a:xfrm>
            <a:prstGeom prst="round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bevelT w="1143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34424" y="35741"/>
              <a:ext cx="4776810" cy="6363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Краткая классификация рисков, с которыми сталкивается практически каждая организация</a:t>
              </a:r>
            </a:p>
          </p:txBody>
        </p:sp>
      </p:grpSp>
      <p:graphicFrame>
        <p:nvGraphicFramePr>
          <p:cNvPr id="7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571472" y="1428736"/>
          <a:ext cx="82296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0"/>
            <a:ext cx="49602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0" lvl="0" indent="-514350"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Коммерческие риски.</a:t>
            </a:r>
          </a:p>
        </p:txBody>
      </p:sp>
      <p:grpSp>
        <p:nvGrpSpPr>
          <p:cNvPr id="5" name="Заголовок 3"/>
          <p:cNvGrpSpPr>
            <a:grpSpLocks noGrp="1"/>
          </p:cNvGrpSpPr>
          <p:nvPr>
            <p:ph type="title"/>
          </p:nvPr>
        </p:nvGrpSpPr>
        <p:grpSpPr>
          <a:xfrm>
            <a:off x="214282" y="714356"/>
            <a:ext cx="8734481" cy="1928826"/>
            <a:chOff x="0" y="-107171"/>
            <a:chExt cx="4856247" cy="732292"/>
          </a:xfrm>
          <a:scene3d>
            <a:camera prst="orthographicFront"/>
            <a:lightRig rig="threeP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-107171"/>
              <a:ext cx="4845658" cy="705170"/>
            </a:xfrm>
            <a:prstGeom prst="round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bevelT w="1143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79437" y="82683"/>
              <a:ext cx="4776810" cy="54243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l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Коммерческие риски</a:t>
              </a:r>
              <a:r>
                <a:rPr lang="ru-RU" sz="24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связаны с опасностью потерь в процессе финансово-хозяйственной деятельности (означают неопределенность результатов от конкретной коммерческой деятельности).</a:t>
              </a:r>
            </a:p>
            <a:p>
              <a:pPr lvl="0" algn="ctr" defTabSz="1244600">
                <a:lnSpc>
                  <a:spcPct val="90000"/>
                </a:lnSpc>
                <a:spcAft>
                  <a:spcPct val="35000"/>
                </a:spcAft>
              </a:pPr>
              <a:endParaRPr lang="ru-RU" sz="32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3286148"/>
          </a:xfrm>
        </p:spPr>
        <p:txBody>
          <a:bodyPr/>
          <a:lstStyle/>
          <a:p>
            <a:pPr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причины коммерческих рисков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0">
              <a:buFont typeface="Times New Roman" pitchFamily="18" charset="0"/>
              <a:buChar char="→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снижение объемов реализации вследствие падения спроса (потребности) на товар, вытеснение конкурирующими товарами, введение ограничений на продажу;</a:t>
            </a:r>
          </a:p>
          <a:p>
            <a:pPr indent="0">
              <a:buFont typeface="Times New Roman" pitchFamily="18" charset="0"/>
              <a:buChar char="→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повышение закупочной цены товара;</a:t>
            </a:r>
          </a:p>
          <a:p>
            <a:pPr indent="0">
              <a:buFont typeface="Times New Roman" pitchFamily="18" charset="0"/>
              <a:buChar char="→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потери товара;</a:t>
            </a:r>
          </a:p>
          <a:p>
            <a:pPr indent="0">
              <a:buFont typeface="Times New Roman" pitchFamily="18" charset="0"/>
              <a:buChar char="→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потери качества товара в процессе его обращения (транспортировки, хранения);</a:t>
            </a:r>
          </a:p>
          <a:p>
            <a:pPr indent="0">
              <a:buFont typeface="Times New Roman" pitchFamily="18" charset="0"/>
              <a:buChar char="→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повышение издержек обращения в сравнении с намеченными в результате выплаты штрафов, непредвиденных пошлин и отчислений и др.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2428860" y="1643050"/>
          <a:ext cx="6400816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Заголовок 3"/>
          <p:cNvGrpSpPr>
            <a:grpSpLocks noGrp="1"/>
          </p:cNvGrpSpPr>
          <p:nvPr>
            <p:ph type="title"/>
          </p:nvPr>
        </p:nvGrpSpPr>
        <p:grpSpPr>
          <a:xfrm>
            <a:off x="457200" y="274638"/>
            <a:ext cx="8401080" cy="1143000"/>
            <a:chOff x="0" y="1317"/>
            <a:chExt cx="4845658" cy="705170"/>
          </a:xfrm>
          <a:scene3d>
            <a:camera prst="orthographicFront"/>
            <a:lightRig rig="threeP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1317"/>
              <a:ext cx="4845658" cy="705170"/>
            </a:xfrm>
            <a:prstGeom prst="round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bevelT w="1143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34424" y="35741"/>
              <a:ext cx="4776810" cy="6363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l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По структурному признаку </a:t>
              </a:r>
              <a:r>
                <a:rPr lang="ru-RU" sz="2400" b="1" u="sng" dirty="0" smtClean="0">
                  <a:latin typeface="Times New Roman" pitchFamily="18" charset="0"/>
                  <a:cs typeface="Times New Roman" pitchFamily="18" charset="0"/>
                </a:rPr>
                <a:t>коммерческие риски</a:t>
              </a: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делятся на:</a:t>
              </a:r>
              <a:endParaRPr lang="ru-RU" sz="32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285728"/>
            <a:ext cx="60145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0" lvl="0" indent="-514350"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Производственные риски.</a:t>
            </a:r>
          </a:p>
        </p:txBody>
      </p:sp>
      <p:grpSp>
        <p:nvGrpSpPr>
          <p:cNvPr id="2" name="Заголовок 3"/>
          <p:cNvGrpSpPr>
            <a:grpSpLocks noGrp="1"/>
          </p:cNvGrpSpPr>
          <p:nvPr>
            <p:ph type="title"/>
          </p:nvPr>
        </p:nvGrpSpPr>
        <p:grpSpPr>
          <a:xfrm>
            <a:off x="409519" y="1428736"/>
            <a:ext cx="8333142" cy="3929090"/>
            <a:chOff x="0" y="-107171"/>
            <a:chExt cx="4914452" cy="705170"/>
          </a:xfrm>
          <a:scene3d>
            <a:camera prst="orthographicFront"/>
            <a:lightRig rig="threeP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-107171"/>
              <a:ext cx="4845658" cy="705170"/>
            </a:xfrm>
            <a:prstGeom prst="round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bevelT w="1143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137642" y="-11655"/>
              <a:ext cx="4776810" cy="54243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l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800" b="1" u="sng" dirty="0" smtClean="0">
                  <a:latin typeface="Times New Roman" pitchFamily="18" charset="0"/>
                  <a:cs typeface="Times New Roman" pitchFamily="18" charset="0"/>
                </a:rPr>
                <a:t>Производственный риск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– это вероятность убытков или дополнительных издержек, связанных со сбоями или остановкой производственных процессов, с гибелью или повреждением основных или оборотных средств, нарушением технологии выполнения операций, с внедрением в производство новой техники и технологий, низким качеством сырья или работы персонала и т.д. </a:t>
              </a:r>
            </a:p>
            <a:p>
              <a:pPr lvl="0" algn="ctr" defTabSz="1244600">
                <a:lnSpc>
                  <a:spcPct val="90000"/>
                </a:lnSpc>
                <a:spcAft>
                  <a:spcPct val="35000"/>
                </a:spcAft>
              </a:pPr>
              <a:endParaRPr lang="ru-RU" sz="32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2500298" y="1071546"/>
          <a:ext cx="640081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57224" y="428604"/>
            <a:ext cx="72757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0" lvl="0" indent="-514350"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Производственные факторы риска: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Система рисков в хозяйственной деятельности организации.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7386" t="13057" r="19714" b="22916"/>
          <a:stretch>
            <a:fillRect/>
          </a:stretch>
        </p:blipFill>
        <p:spPr bwMode="auto">
          <a:xfrm>
            <a:off x="714348" y="936605"/>
            <a:ext cx="7786742" cy="592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1000100" y="1928802"/>
          <a:ext cx="8143900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214282" y="714356"/>
            <a:ext cx="8715436" cy="705170"/>
            <a:chOff x="0" y="1317"/>
            <a:chExt cx="4845658" cy="705170"/>
          </a:xfrm>
          <a:scene3d>
            <a:camera prst="orthographicFront"/>
            <a:lightRig rig="threeP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1317"/>
              <a:ext cx="4845658" cy="705170"/>
            </a:xfrm>
            <a:prstGeom prst="round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bevelT w="1143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34424" y="35741"/>
              <a:ext cx="4776810" cy="6363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По характеру последствий риски подразделяют на:</a:t>
              </a:r>
              <a:endParaRPr lang="ru-RU" sz="2800" i="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Заголовок 3"/>
          <p:cNvGrpSpPr>
            <a:grpSpLocks noGrp="1"/>
          </p:cNvGrpSpPr>
          <p:nvPr>
            <p:ph type="title"/>
          </p:nvPr>
        </p:nvGrpSpPr>
        <p:grpSpPr>
          <a:xfrm>
            <a:off x="457200" y="274638"/>
            <a:ext cx="8686800" cy="1143000"/>
            <a:chOff x="0" y="1317"/>
            <a:chExt cx="4845658" cy="705170"/>
          </a:xfrm>
          <a:scene3d>
            <a:camera prst="orthographicFront"/>
            <a:lightRig rig="threePt" dir="t"/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317"/>
              <a:ext cx="4845658" cy="705170"/>
            </a:xfrm>
            <a:prstGeom prst="round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bevelT w="1143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34424" y="35741"/>
              <a:ext cx="4776810" cy="6363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l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В зависимости от основной причины возникновения чистые риски делятся на следующие категории: </a:t>
              </a:r>
              <a:endParaRPr lang="ru-RU" sz="2800" b="1" i="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1000100" y="1571612"/>
          <a:ext cx="81439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Заголовок 3"/>
          <p:cNvGrpSpPr>
            <a:grpSpLocks noGrp="1"/>
          </p:cNvGrpSpPr>
          <p:nvPr>
            <p:ph type="title"/>
          </p:nvPr>
        </p:nvGrpSpPr>
        <p:grpSpPr>
          <a:xfrm>
            <a:off x="285720" y="714356"/>
            <a:ext cx="8686800" cy="857256"/>
            <a:chOff x="0" y="1317"/>
            <a:chExt cx="4845658" cy="705170"/>
          </a:xfrm>
          <a:scene3d>
            <a:camera prst="orthographicFront"/>
            <a:lightRig rig="threePt" dir="t"/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1317"/>
              <a:ext cx="4845658" cy="705170"/>
            </a:xfrm>
            <a:prstGeom prst="round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bevelT w="1143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34424" y="35741"/>
              <a:ext cx="4776810" cy="6363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l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К политическим рискам относятся:</a:t>
              </a:r>
            </a:p>
          </p:txBody>
        </p:sp>
      </p:grp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1000100" y="1571612"/>
          <a:ext cx="814390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Заголовок 3"/>
          <p:cNvGrpSpPr>
            <a:grpSpLocks noGrp="1"/>
          </p:cNvGrpSpPr>
          <p:nvPr>
            <p:ph type="title"/>
          </p:nvPr>
        </p:nvGrpSpPr>
        <p:grpSpPr>
          <a:xfrm>
            <a:off x="285720" y="214290"/>
            <a:ext cx="8706283" cy="1071570"/>
            <a:chOff x="-135504" y="-428715"/>
            <a:chExt cx="4856526" cy="705170"/>
          </a:xfrm>
          <a:scene3d>
            <a:camera prst="orthographicFront"/>
            <a:lightRig rig="threePt" dir="t"/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-135504" y="-428715"/>
              <a:ext cx="4845658" cy="705170"/>
            </a:xfrm>
            <a:prstGeom prst="round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bevelT w="1143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103592" y="-428715"/>
              <a:ext cx="4617430" cy="6363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l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По структурному признаку коммерческие риски делятся на:</a:t>
              </a:r>
            </a:p>
          </p:txBody>
        </p:sp>
      </p:grp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1000100" y="1214422"/>
          <a:ext cx="81439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Заголовок 3"/>
          <p:cNvGrpSpPr>
            <a:grpSpLocks noGrp="1"/>
          </p:cNvGrpSpPr>
          <p:nvPr>
            <p:ph type="title"/>
          </p:nvPr>
        </p:nvGrpSpPr>
        <p:grpSpPr>
          <a:xfrm>
            <a:off x="714348" y="-214338"/>
            <a:ext cx="8157515" cy="3143272"/>
            <a:chOff x="34424" y="-233739"/>
            <a:chExt cx="4853740" cy="1454411"/>
          </a:xfrm>
          <a:scene3d>
            <a:camera prst="orthographicFront"/>
            <a:lightRig rig="threePt" dir="t"/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2506" y="30699"/>
              <a:ext cx="4845658" cy="1024698"/>
            </a:xfrm>
            <a:prstGeom prst="roundRect">
              <a:avLst>
                <a:gd name="adj" fmla="val 17999"/>
              </a:avLst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bevelT w="1143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34424" y="-233739"/>
              <a:ext cx="4776810" cy="145441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l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Финансовый риск - это вероятность возникновения убытков (прибыли) или </a:t>
              </a:r>
              <a:r>
                <a:rPr lang="ru-RU" sz="3200" b="1" dirty="0" err="1" smtClean="0">
                  <a:latin typeface="Times New Roman" pitchFamily="18" charset="0"/>
                  <a:cs typeface="Times New Roman" pitchFamily="18" charset="0"/>
                </a:rPr>
                <a:t>недополучения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доходов по сравнению с прогнозируемым вариантом.</a:t>
              </a:r>
            </a:p>
          </p:txBody>
        </p:sp>
      </p:grp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1000100" y="2571744"/>
          <a:ext cx="8143900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4"/>
          <p:cNvSpPr/>
          <p:nvPr/>
        </p:nvSpPr>
        <p:spPr>
          <a:xfrm>
            <a:off x="214282" y="2428868"/>
            <a:ext cx="8563376" cy="773559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l" defTabSz="1244600">
              <a:lnSpc>
                <a:spcPct val="90000"/>
              </a:lnSpc>
              <a:spcAft>
                <a:spcPct val="3500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defTabSz="1244600">
              <a:lnSpc>
                <a:spcPct val="90000"/>
              </a:lnSpc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Виды финансовых рисков: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457200" y="1600200"/>
          <a:ext cx="8229600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Заголовок 3"/>
          <p:cNvGrpSpPr>
            <a:grpSpLocks noGrp="1"/>
          </p:cNvGrpSpPr>
          <p:nvPr>
            <p:ph type="title"/>
          </p:nvPr>
        </p:nvGrpSpPr>
        <p:grpSpPr>
          <a:xfrm>
            <a:off x="457200" y="274638"/>
            <a:ext cx="8401080" cy="1143000"/>
            <a:chOff x="0" y="1317"/>
            <a:chExt cx="4845658" cy="705170"/>
          </a:xfrm>
          <a:scene3d>
            <a:camera prst="orthographicFront"/>
            <a:lightRig rig="threeP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1317"/>
              <a:ext cx="4845658" cy="705170"/>
            </a:xfrm>
            <a:prstGeom prst="round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bevelT w="1143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34424" y="35741"/>
              <a:ext cx="4776810" cy="6363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Риски, связанным с покупательной способностью денег</a:t>
              </a:r>
              <a:endParaRPr lang="ru-RU" sz="3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13046350"/>
              </p:ext>
            </p:extLst>
          </p:nvPr>
        </p:nvGraphicFramePr>
        <p:xfrm>
          <a:off x="457200" y="1600200"/>
          <a:ext cx="8229600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Заголовок 3"/>
          <p:cNvGrpSpPr>
            <a:grpSpLocks noGrp="1"/>
          </p:cNvGrpSpPr>
          <p:nvPr>
            <p:ph type="title"/>
          </p:nvPr>
        </p:nvGrpSpPr>
        <p:grpSpPr>
          <a:xfrm>
            <a:off x="457200" y="274638"/>
            <a:ext cx="8329642" cy="1143000"/>
            <a:chOff x="0" y="1317"/>
            <a:chExt cx="4845658" cy="705170"/>
          </a:xfrm>
          <a:scene3d>
            <a:camera prst="orthographicFront"/>
            <a:lightRig rig="threeP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1317"/>
              <a:ext cx="4845658" cy="705170"/>
            </a:xfrm>
            <a:prstGeom prst="round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bevelT w="114300" prst="artDeco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34424" y="35741"/>
              <a:ext cx="4776810" cy="6363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Инвестиционные риски </a:t>
              </a:r>
              <a:endParaRPr lang="ru-RU" sz="3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523F1EE-95CC-4598-A85D-09487E045EE3}"/>
</file>

<file path=customXml/itemProps2.xml><?xml version="1.0" encoding="utf-8"?>
<ds:datastoreItem xmlns:ds="http://schemas.openxmlformats.org/officeDocument/2006/customXml" ds:itemID="{C3E657EA-096C-442B-A267-1E123B882486}"/>
</file>

<file path=customXml/itemProps3.xml><?xml version="1.0" encoding="utf-8"?>
<ds:datastoreItem xmlns:ds="http://schemas.openxmlformats.org/officeDocument/2006/customXml" ds:itemID="{42FEE3F9-2E02-4FFC-8641-7C47089CCA29}"/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3886</TotalTime>
  <Words>1131</Words>
  <Application>Microsoft Office PowerPoint</Application>
  <PresentationFormat>Экран (4:3)</PresentationFormat>
  <Paragraphs>83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Тема1</vt:lpstr>
      <vt:lpstr>Тема 2</vt:lpstr>
      <vt:lpstr>1. Система рисков в хозяйственной деятельности организации.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  КЛАССИФИКАЦИЯ ХОЗЯЙСТВЕННЫХ РИСКОВ</dc:title>
  <dc:creator>Ермаков</dc:creator>
  <cp:lastModifiedBy>Пользователь</cp:lastModifiedBy>
  <cp:revision>323</cp:revision>
  <dcterms:created xsi:type="dcterms:W3CDTF">2009-06-15T14:59:44Z</dcterms:created>
  <dcterms:modified xsi:type="dcterms:W3CDTF">2013-05-17T04:36:24Z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