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939E1-105F-4ECC-B920-75B36E216806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63E9B-056B-43AB-8125-2EEA277C59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7F9F2-05B2-4AA6-A402-5D01561BE9C7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B7AD1-8E0F-403A-9F4B-35E47F47A1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56BF7-0FCB-4C7B-BA65-ADBA7D847862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22C17-4CAF-4575-BF02-E05AEF5446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94DB8-1E6B-451D-8AEE-AAE2214451E6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B4305-CBA9-48D4-B93D-B7CD6A9AB4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47B3B-D2DA-41FC-9BB8-D9540B8BCAE0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4B8E4-79E7-41E2-83CB-CC702A3A56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2F3E4-7EB0-4CD1-BA88-B385C83E2689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EA044-49DD-46C7-B571-1562B00B48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ADF77-4C89-4289-97AF-E356DF8CDD9C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DC36E-B4E0-40E7-B58E-983E6C5632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BEE06-F377-4CF0-A604-985AE370C06A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FFE8B-EDB9-473D-8191-3F32A6B75F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20C5E-B997-498E-84EB-F69FD5BFB6C4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DF573-114E-4F1B-9681-3378C532F5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DB29E-309E-44BA-843A-56F515F0B0D2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49AB9-A680-4DC1-941F-C6C7E2ED39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30871-66C0-4E37-820D-11FF50727F45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5824C-3DF3-436F-AB21-F20E103A14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A366E4A-BFD9-4886-BAB4-BB4C4386A686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92524B5B-79F1-4461-ADF0-432D8FDC1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05" r:id="rId5"/>
    <p:sldLayoutId id="2147483704" r:id="rId6"/>
    <p:sldLayoutId id="2147483710" r:id="rId7"/>
    <p:sldLayoutId id="2147483711" r:id="rId8"/>
    <p:sldLayoutId id="2147483712" r:id="rId9"/>
    <p:sldLayoutId id="2147483703" r:id="rId10"/>
    <p:sldLayoutId id="214748371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67400" y="4797425"/>
            <a:ext cx="3057525" cy="1473200"/>
          </a:xfrm>
        </p:spPr>
        <p:txBody>
          <a:bodyPr/>
          <a:lstStyle/>
          <a:p>
            <a:pPr algn="r"/>
            <a:r>
              <a:rPr lang="ru-RU" sz="2400" b="1" smtClean="0">
                <a:solidFill>
                  <a:schemeClr val="tx1"/>
                </a:solidFill>
                <a:cs typeface="Times New Roman" pitchFamily="18" charset="0"/>
              </a:rPr>
              <a:t>Лектор:</a:t>
            </a:r>
          </a:p>
          <a:p>
            <a:pPr algn="r"/>
            <a:r>
              <a:rPr lang="ru-RU" sz="2400" b="1" smtClean="0">
                <a:solidFill>
                  <a:schemeClr val="tx1"/>
                </a:solidFill>
                <a:cs typeface="Times New Roman" pitchFamily="18" charset="0"/>
              </a:rPr>
              <a:t>Минчукова Л.А.</a:t>
            </a:r>
          </a:p>
          <a:p>
            <a:pPr algn="r"/>
            <a:r>
              <a:rPr lang="ru-RU" sz="2400" b="1" smtClean="0">
                <a:solidFill>
                  <a:schemeClr val="tx1"/>
                </a:solidFill>
                <a:cs typeface="Times New Roman" pitchFamily="18" charset="0"/>
              </a:rPr>
              <a:t>2015 год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95288" y="1439863"/>
            <a:ext cx="8424862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3200" b="1"/>
              <a:t>Дисциплина «Управление персоналом </a:t>
            </a:r>
          </a:p>
          <a:p>
            <a:pPr algn="r"/>
            <a:r>
              <a:rPr lang="ru-RU" sz="3200" b="1"/>
              <a:t>в государственных учреждениях»</a:t>
            </a:r>
            <a:endParaRPr lang="en-US" sz="3200" b="1"/>
          </a:p>
          <a:p>
            <a:pPr algn="r"/>
            <a:endParaRPr lang="en-US" sz="3200" b="1"/>
          </a:p>
          <a:p>
            <a:pPr algn="r"/>
            <a:r>
              <a:rPr lang="ru-RU" sz="3200" b="1"/>
              <a:t>Тема «Развитие персонала </a:t>
            </a:r>
          </a:p>
          <a:p>
            <a:pPr algn="r"/>
            <a:r>
              <a:rPr lang="ru-RU" sz="3200" b="1"/>
              <a:t>в государственной службе»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Прямоугольник 3"/>
          <p:cNvSpPr>
            <a:spLocks noChangeArrowheads="1"/>
          </p:cNvSpPr>
          <p:nvPr/>
        </p:nvSpPr>
        <p:spPr bwMode="auto">
          <a:xfrm>
            <a:off x="250825" y="260350"/>
            <a:ext cx="878522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ndara" pitchFamily="34" charset="0"/>
              </a:rPr>
              <a:t>Наставничество </a:t>
            </a:r>
            <a:r>
              <a:rPr lang="ru-RU" sz="2800">
                <a:latin typeface="Candara" pitchFamily="34" charset="0"/>
              </a:rPr>
              <a:t>— </a:t>
            </a:r>
            <a:r>
              <a:rPr lang="ru-RU" sz="2400">
                <a:latin typeface="Candara" pitchFamily="34" charset="0"/>
              </a:rPr>
              <a:t>это обучение собственным примером. Как правило, этот метод развития персонала применяется, если служащему нужно освоить новую для него операцию, новый вид деятельности</a:t>
            </a:r>
          </a:p>
        </p:txBody>
      </p:sp>
      <p:pic>
        <p:nvPicPr>
          <p:cNvPr id="22530" name="Picture 2" descr="http://mishlenie.ucoz.ru/_fr/0/56236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1927225"/>
            <a:ext cx="3176588" cy="453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6" descr="http://constructorus.ru/wp-content/uploads/2014/04/%D0%9F%D1%80%D0%BE%D1%84%D0%B5%D1%81%D1%81%D0%B8%D0%BE%D0%BD%D0%B0%D0%BB%D1%8C%D0%BD%D0%BE%D0%B5-%D1%80%D0%B0%D0%B7%D0%B2%D0%B8%D1%82%D0%B8%D0%B5-%D0%BF%D0%B5%D1%80%D1%81%D0%BE%D0%BD%D0%B0%D0%BB%D0%B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2333625"/>
            <a:ext cx="4348162" cy="42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Прямоугольник 3"/>
          <p:cNvSpPr>
            <a:spLocks noChangeArrowheads="1"/>
          </p:cNvSpPr>
          <p:nvPr/>
        </p:nvSpPr>
        <p:spPr bwMode="auto">
          <a:xfrm>
            <a:off x="323850" y="188913"/>
            <a:ext cx="8496300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ndara" pitchFamily="34" charset="0"/>
              </a:rPr>
              <a:t>Делегирование.</a:t>
            </a:r>
            <a:r>
              <a:rPr lang="ru-RU" sz="2800">
                <a:latin typeface="Candara" pitchFamily="34" charset="0"/>
              </a:rPr>
              <a:t> </a:t>
            </a:r>
            <a:r>
              <a:rPr lang="ru-RU" sz="2400">
                <a:latin typeface="Candara" pitchFamily="34" charset="0"/>
              </a:rPr>
              <a:t>Профессиональное развитие служащего путем делегирования происходит тогда, когда ему поручают более важные и трудные задачи, не относящиеся к его непосредственным обязанностям. </a:t>
            </a:r>
          </a:p>
        </p:txBody>
      </p:sp>
      <p:sp>
        <p:nvSpPr>
          <p:cNvPr id="23554" name="AutoShape 2" descr="data:image/jpeg;base64,/9j/4AAQSkZJRgABAQAAAQABAAD/2wCEAAkGBxQREA8UDxQSEhQVDxAUGRMQDxUVFRYQFBUWFxQVFBUYHCggGB0lHhYUITEhJSkrLjAuGB8zODMsNyguLisBCgoKDg0OFw8QGi4lHyQsLCwsLCwxLDQsLCwrLDcsKywsLjcsNyssKy0sMywsKywsLCssNywrLCwrLDcsKzcrK//AABEIAIUAyAMBIgACEQEDEQH/xAAcAAEBAAEFAQAAAAAAAAAAAAAAAQcCAwQFBgj/xAA9EAACAQICBgcFBQcFAAAAAAAAAQIDEQQhBQYSMUFRBxMiMmFxgSNCUpHBFENicqEzU3OCktHSJGOisfD/xAAYAQEBAQEBAAAAAAAAAAAAAAAAAgEDBP/EACoRAQEAAgEBBgQHAAAAAAAAAAABAhEDBAUSEyExUUFCkaEUIjJhccHR/9oADAMBAAIRAxEAPwDNQNMZXSazTzundNeBQKAAAAAAAAAAAAAAAAAAAAAAAAAAAAsBxdIYyFClUq1XswhByk3ySuUxV0y6zKbp4ShNOKvOs4Sv21bYptrlm36A2KmLzmrmvVfB9lS2ofBPOPpyMtasa7YfG2imqVX93OSz/I/ePnloKbTyvk75PO/NeJdm1XHb6suLmC9A9KWLw6jGvGOKgrLtPZqpLlNd71Rk7VzXnCY20adRU6j+6rWjJv8ADnaXoRpGnprlNIuYxqBEUAAAAAAAAAAAAAAAoAhQAIYw6VdeeqvhMJL2j/a1Iy7kf3cWvefHkkbWv3Sh1bnQ0e1KWcZ112lF7mqXN/iZh2VaTv2ZN3veT3t73cqRUjdcuQONKo/gfzBenR2NOm5OytzzdvkbUl6eZohL08jclXbSUs7K17XfD+w2IzbkjkNL3XdW470zm6vaJ+1YmnSd9lyW018HG3iZrbLWa+jWeI+wUpYqcqrm9qCn3o0d0U5b3xeZ62nNPd8jg4dpRUYWjGCUVFcElkvkjqNasRLYjSpNqUntSlF2cacXnZ8G3l5XIz1jLa54S55aj01WqopubUVzk7I6HHa0RSfUQlUt71rR/uzzNaNSdusnKdvik7X9SyahZKTS8bWueTLnt9Htw6XGedu3ptHa1U5r23snuvm4X8+Hqd9SqxklKLUovjFpr5oxnjJRiu29h5duD7L80cihUnQSlCWyvjpPf4yjuYx5r6Uy6WXzxZHB4pa9wi1CNOpipqPalh6bsnykluZuLXOq+5gMS/NbP/aO15cYjHoubKbk+8exB4x61Yt93BbP8SvGJsVtasYt8MFT/Pil/kZ42K52fzft9Y90DHU9a8U9+J0dDyltfVnFqazYh79IYdfw6Lf0MvPi6Y9l8t+M+/8AjJ5TDmk9aK8acpU8e6k0rxjGlaLfi3wMraFxnX4bD1X95Rpz9ZRTZWHJM/Rw6ro8un13rvf8/wBuaADo8gY46Wtb3h6awmHl7WrFupJPOFJ+6uUpformQ69ZQhOct0ISk/KKuz5e0tpCWJr1a1TvVJuT8E9yXgll6FYxWM24LXLIihzN2xpk7FuibgbU55A0d1p3VTF4J/6ijNRvlUgtum/Kcd3rY6aNTkfWMldNOzXJq6+R5TT3R3gcXdul1NR/eYfsO/jHuy9Uc9omT59UvQy7qZqPNYShX2kqlSPWOMls2i+5Z8Ms/U6ufRBWWIpLrYVMO6i6yXdqKms2tnjfNZPiZkhFJJRVkkkkuCW5Id7XoZV5X7TiKKtOKduM4t/8ovM63EwxMHKpiINqb2tqmtqKj7sbLONlzPfNAjk/PNU48+5dxjWWLcnanGUpX3KDd2b2kMPVowUsVRWxNqPZ7Vrr30r7PmZDjFLckvJFOXgx3/E32YSxGktiv1bXsWsm3nGXi3vRt4GriIV+qoKdeLi5dXBbWyvB8DKWkNTsJXVVVabbqS2nLa7UX+Dl5E0HqlRws1UhKpOai43m1ueW5JGTidp1cm/J4vHaLxkoUo4Whiaazc7PYvJ+pxVqjpGe+NT+fEL/ACMwEKvBi3j7T5uOaxk+jEUOjvGS73VL81W/0OTDozxD31KMf6mZVAnBh7F7W6m/MxlDovqe9iKa/LRf1ZyIdFsfexU/5aUPqZFBs4sPZzvaPU353go9FmHeU6+IlffZ045f0nucLh40qcKdNWhCEYxXKKVkboLmMno8/JzcnL+u7ADHPSlrv9ng8LhZLrpL2k4v9lB8E+E3+iKjnJtu9ImvFClRr4WjLra04ShLq2tmnfJ7Uvi8EYRCZt1qti5NLk01SnbebEqlzab5mlyDWqpMh3Wp2qtbSVdU6KcacWnUqtdmEfrJ8EDNs2+oAAQ5gAAAACggAoAAqKaS3ApplUS3tLzZqPPawaJqVZOVNKfZXZckndcrozL0VhjLdW6ehBjyGmp4RLbnKDd/ZTe00l+FnIp6+KWzaVO7dsot2/UnxI7Xpsvg9vXrxhFynJRS4tloV4zipQkpRfFPI8jjtOxrU1GUod5O8b8Bq9jdmtsRkkpXyW7aSvlfcJn5svBZjbXF6RNeo4SE6GGkniWrNrNUk+L/ABclw4mD6k3JylJuUpNttu7be9t8WZf1y6P4V4yrYbsV7vajfs1JX3y+GWe8xDjqUqM5wqRcJwk4yjJZpo7a0jHTalKyOJKV2KlVs0XNa1PI7zU3VSrpOv1dK8KcbOpWtlCL3JX3yfBHG1T1araSxKo0ckrOdRq8adP4n477Li/I+mNXtB0cFQhQw8dmEVm3nKUuMpPi2Tam1dA6Eo4KhCjho7EIrzcnxlJ8W+ZTsAShtAAAAAAAAAAAAAKAgBSmkqA6vT2gaOMp7FaOavszjlOLfGL+jMd6S1Yr4L/dpfvIwTt4TjvXmZZI1feTljK6YctxYil2YbSjDd3odnPxOFg9JOnWhNZ7MlJ55eJknH6nYatPae3BPfCnK0W+drZFw+pWDh905eM6s3+iZHh16L1GOnGlpC20lJWkrr/3qjx+tGg6OMpp7MlXjdKpF5+Ul7yMl09DUFa1KKtuWdlbkmzl06EY92MV5JHfvPI+VdMaKqYWq6daOzK20uUoPdKPgbWjNF1cVWp0MNHbqTlZLdZcZSfBLefT+sOruHx1N08VTUlbKe6cHzhLejrdTNSMPoxVHS2qlSbzq1LbWxwgrZJL9eIuTe85Wpmq9LRuGjSpWcnaVSpbOpUt3n4ckd8ECUgAA2AQAUEKAAAFRbmkAargguBQS5QKCACluQAagS4uBQABQAALcgAoJcoHGuLmiLNSYFuLgAUEAGoGkqAoIUAW5ABqBEUAUgApUQAagRFAAACkAAlgUAcSBrAAAACgAAAAKAABQABUABQAAKAAKigAAAAAAAA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ndara" pitchFamily="34" charset="0"/>
            </a:endParaRPr>
          </a:p>
        </p:txBody>
      </p:sp>
      <p:sp>
        <p:nvSpPr>
          <p:cNvPr id="23555" name="AutoShape 4" descr="data:image/jpeg;base64,/9j/4AAQSkZJRgABAQAAAQABAAD/2wCEAAkGBxQREA8UDxQSEhQVDxAUGRMQDxUVFRYQFBUWFxQVFBUYHCggGB0lHhYUITEhJSkrLjAuGB8zODMsNyguLisBCgoKDg0OFw8QGi4lHyQsLCwsLCwxLDQsLCwrLDcsKywsLjcsNyssKy0sMywsKywsLCssNywrLCwrLDcsKzcrK//AABEIAIUAyAMBIgACEQEDEQH/xAAcAAEBAAEFAQAAAAAAAAAAAAAAAQcCAwQFBgj/xAA9EAACAQICBgcFBQcFAAAAAAAAAQIDEQQhBQYSMUFRBxMiMmFxgSNCUpHBFENicqEzU3OCktHSJGOisfD/xAAYAQEBAQEBAAAAAAAAAAAAAAAAAgEDBP/EACoRAQEAAgEBBgQHAAAAAAAAAAABAhEDBAUSEyExUUFCkaEUIjJhccHR/9oADAMBAAIRAxEAPwDNQNMZXSazTzundNeBQKAAAAAAAAAAAAAAAAAAAAAAAAAAAAsBxdIYyFClUq1XswhByk3ySuUxV0y6zKbp4ShNOKvOs4Sv21bYptrlm36A2KmLzmrmvVfB9lS2ofBPOPpyMtasa7YfG2imqVX93OSz/I/ePnloKbTyvk75PO/NeJdm1XHb6suLmC9A9KWLw6jGvGOKgrLtPZqpLlNd71Rk7VzXnCY20adRU6j+6rWjJv8ADnaXoRpGnprlNIuYxqBEUAAAAAAAAAAAAAAAoAhQAIYw6VdeeqvhMJL2j/a1Iy7kf3cWvefHkkbWv3Sh1bnQ0e1KWcZ112lF7mqXN/iZh2VaTv2ZN3veT3t73cqRUjdcuQONKo/gfzBenR2NOm5OytzzdvkbUl6eZohL08jclXbSUs7K17XfD+w2IzbkjkNL3XdW470zm6vaJ+1YmnSd9lyW018HG3iZrbLWa+jWeI+wUpYqcqrm9qCn3o0d0U5b3xeZ62nNPd8jg4dpRUYWjGCUVFcElkvkjqNasRLYjSpNqUntSlF2cacXnZ8G3l5XIz1jLa54S55aj01WqopubUVzk7I6HHa0RSfUQlUt71rR/uzzNaNSdusnKdvik7X9SyahZKTS8bWueTLnt9Htw6XGedu3ptHa1U5r23snuvm4X8+Hqd9SqxklKLUovjFpr5oxnjJRiu29h5duD7L80cihUnQSlCWyvjpPf4yjuYx5r6Uy6WXzxZHB4pa9wi1CNOpipqPalh6bsnykluZuLXOq+5gMS/NbP/aO15cYjHoubKbk+8exB4x61Yt93BbP8SvGJsVtasYt8MFT/Pil/kZ42K52fzft9Y90DHU9a8U9+J0dDyltfVnFqazYh79IYdfw6Lf0MvPi6Y9l8t+M+/8AjJ5TDmk9aK8acpU8e6k0rxjGlaLfi3wMraFxnX4bD1X95Rpz9ZRTZWHJM/Rw6ro8un13rvf8/wBuaADo8gY46Wtb3h6awmHl7WrFupJPOFJ+6uUpformQ69ZQhOct0ISk/KKuz5e0tpCWJr1a1TvVJuT8E9yXgll6FYxWM24LXLIihzN2xpk7FuibgbU55A0d1p3VTF4J/6ijNRvlUgtum/Kcd3rY6aNTkfWMldNOzXJq6+R5TT3R3gcXdul1NR/eYfsO/jHuy9Uc9omT59UvQy7qZqPNYShX2kqlSPWOMls2i+5Z8Ms/U6ufRBWWIpLrYVMO6i6yXdqKms2tnjfNZPiZkhFJJRVkkkkuCW5Id7XoZV5X7TiKKtOKduM4t/8ovM63EwxMHKpiINqb2tqmtqKj7sbLONlzPfNAjk/PNU48+5dxjWWLcnanGUpX3KDd2b2kMPVowUsVRWxNqPZ7Vrr30r7PmZDjFLckvJFOXgx3/E32YSxGktiv1bXsWsm3nGXi3vRt4GriIV+qoKdeLi5dXBbWyvB8DKWkNTsJXVVVabbqS2nLa7UX+Dl5E0HqlRws1UhKpOai43m1ueW5JGTidp1cm/J4vHaLxkoUo4Whiaazc7PYvJ+pxVqjpGe+NT+fEL/ACMwEKvBi3j7T5uOaxk+jEUOjvGS73VL81W/0OTDozxD31KMf6mZVAnBh7F7W6m/MxlDovqe9iKa/LRf1ZyIdFsfexU/5aUPqZFBs4sPZzvaPU353go9FmHeU6+IlffZ045f0nucLh40qcKdNWhCEYxXKKVkboLmMno8/JzcnL+u7ADHPSlrv9ng8LhZLrpL2k4v9lB8E+E3+iKjnJtu9ImvFClRr4WjLra04ShLq2tmnfJ7Uvi8EYRCZt1qti5NLk01SnbebEqlzab5mlyDWqpMh3Wp2qtbSVdU6KcacWnUqtdmEfrJ8EDNs2+oAAQ5gAAAACggAoAAqKaS3ApplUS3tLzZqPPawaJqVZOVNKfZXZckndcrozL0VhjLdW6ehBjyGmp4RLbnKDd/ZTe00l+FnIp6+KWzaVO7dsot2/UnxI7Xpsvg9vXrxhFynJRS4tloV4zipQkpRfFPI8jjtOxrU1GUod5O8b8Bq9jdmtsRkkpXyW7aSvlfcJn5svBZjbXF6RNeo4SE6GGkniWrNrNUk+L/ABclw4mD6k3JylJuUpNttu7be9t8WZf1y6P4V4yrYbsV7vajfs1JX3y+GWe8xDjqUqM5wqRcJwk4yjJZpo7a0jHTalKyOJKV2KlVs0XNa1PI7zU3VSrpOv1dK8KcbOpWtlCL3JX3yfBHG1T1araSxKo0ckrOdRq8adP4n477Li/I+mNXtB0cFQhQw8dmEVm3nKUuMpPi2Tam1dA6Eo4KhCjho7EIrzcnxlJ8W+ZTsAShtAAAAAAAAAAAAAKAgBSmkqA6vT2gaOMp7FaOavszjlOLfGL+jMd6S1Yr4L/dpfvIwTt4TjvXmZZI1feTljK6YctxYil2YbSjDd3odnPxOFg9JOnWhNZ7MlJ55eJknH6nYatPae3BPfCnK0W+drZFw+pWDh905eM6s3+iZHh16L1GOnGlpC20lJWkrr/3qjx+tGg6OMpp7MlXjdKpF5+Ul7yMl09DUFa1KKtuWdlbkmzl06EY92MV5JHfvPI+VdMaKqYWq6daOzK20uUoPdKPgbWjNF1cVWp0MNHbqTlZLdZcZSfBLefT+sOruHx1N08VTUlbKe6cHzhLejrdTNSMPoxVHS2qlSbzq1LbWxwgrZJL9eIuTe85Wpmq9LRuGjSpWcnaVSpbOpUt3n4ckd8ECUgAA2AQAUEKAAAFRbmkAargguBQS5QKCACluQAagS4uBQABQAALcgAoJcoHGuLmiLNSYFuLgAUEAGoGkqAoIUAW5ABqBEUAUgApUQAagRFAAACkAAlgUAcSBrAAAACgAAAAKAABQABUABQAAKAAKigAAAAAAAAD/9k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ndara" pitchFamily="34" charset="0"/>
            </a:endParaRPr>
          </a:p>
        </p:txBody>
      </p:sp>
      <p:pic>
        <p:nvPicPr>
          <p:cNvPr id="23556" name="Picture 6" descr="http://media.professionali.ru/processor/topics/original/2013/12/04/32-600x45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2062163"/>
            <a:ext cx="57150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11188" y="333375"/>
          <a:ext cx="8064500" cy="25923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64896"/>
              </a:tblGrid>
              <a:tr h="2232248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+mn-lt"/>
                        </a:rPr>
                        <a:t> Групповые методы развития</a:t>
                      </a:r>
                      <a:r>
                        <a:rPr lang="ru-RU" sz="2800" b="1" baseline="0" dirty="0" smtClean="0">
                          <a:effectLst/>
                          <a:latin typeface="+mn-lt"/>
                        </a:rPr>
                        <a:t> персонала:</a:t>
                      </a: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2400" dirty="0" smtClean="0">
                          <a:effectLst/>
                          <a:latin typeface="+mn-lt"/>
                        </a:rPr>
                        <a:t>тренинги </a:t>
                      </a:r>
                      <a:r>
                        <a:rPr lang="ru-RU" sz="2400" dirty="0">
                          <a:effectLst/>
                          <a:latin typeface="+mn-lt"/>
                        </a:rPr>
                        <a:t>профессиональных и управленческих </a:t>
                      </a:r>
                      <a:r>
                        <a:rPr lang="ru-RU" sz="2400" dirty="0" smtClean="0">
                          <a:effectLst/>
                          <a:latin typeface="+mn-lt"/>
                        </a:rPr>
                        <a:t>навыков;</a:t>
                      </a:r>
                      <a:endParaRPr lang="ru-RU" sz="2400" dirty="0">
                        <a:effectLst/>
                        <a:latin typeface="+mn-lt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647700" algn="l"/>
                        </a:tabLst>
                      </a:pPr>
                      <a:r>
                        <a:rPr lang="ru-RU" sz="2400" dirty="0">
                          <a:effectLst/>
                          <a:latin typeface="+mn-lt"/>
                        </a:rPr>
                        <a:t>профессиональные семинары и </a:t>
                      </a:r>
                      <a:r>
                        <a:rPr lang="ru-RU" sz="2400" dirty="0" smtClean="0">
                          <a:effectLst/>
                          <a:latin typeface="+mn-lt"/>
                        </a:rPr>
                        <a:t>мастер-классы;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647700" algn="l"/>
                        </a:tabLst>
                      </a:pPr>
                      <a:r>
                        <a:rPr lang="ru-RU" sz="2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курсы профессионально переподготовки</a:t>
                      </a:r>
                      <a:r>
                        <a:rPr lang="ru-RU" sz="2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и повышения квалификации.</a:t>
                      </a:r>
                      <a:endParaRPr lang="ru-RU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pic>
        <p:nvPicPr>
          <p:cNvPr id="24583" name="Picture 4" descr="http://dneprip.com.ua/uploads/images/Trening/smb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3130550"/>
            <a:ext cx="4248150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6" descr="http://konsaltinga.net/images/upload/%D1%82%D1%80%D0%B5%D0%BD%D0%B8%D0%BD%D0%B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48250" y="2982913"/>
            <a:ext cx="3341688" cy="362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23850" y="1844675"/>
            <a:ext cx="3600450" cy="47085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+mn-lt"/>
              </a:rPr>
              <a:t>К индивидуальным методам развития относятся</a:t>
            </a:r>
            <a:r>
              <a:rPr lang="ru-RU" sz="2800" b="1" dirty="0">
                <a:latin typeface="+mn-lt"/>
              </a:rPr>
              <a:t>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</a:rPr>
              <a:t>р</a:t>
            </a:r>
            <a:r>
              <a:rPr lang="ru-RU" sz="2400" dirty="0">
                <a:latin typeface="+mn-lt"/>
              </a:rPr>
              <a:t>азвивающие проекты и задания;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</a:rPr>
              <a:t>с</a:t>
            </a:r>
            <a:r>
              <a:rPr lang="ru-RU" sz="2400" dirty="0">
                <a:latin typeface="+mn-lt"/>
              </a:rPr>
              <a:t>тажировки и временные замещения;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</a:rPr>
              <a:t>и</a:t>
            </a:r>
            <a:r>
              <a:rPr lang="ru-RU" sz="2400" dirty="0">
                <a:latin typeface="+mn-lt"/>
              </a:rPr>
              <a:t>ндивидуальные планы развития;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</a:rPr>
              <a:t>н</a:t>
            </a:r>
            <a:r>
              <a:rPr lang="ru-RU" sz="2400" dirty="0">
                <a:latin typeface="+mn-lt"/>
              </a:rPr>
              <a:t>аставничество;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err="1">
                <a:latin typeface="+mn-lt"/>
              </a:rPr>
              <a:t>к</a:t>
            </a:r>
            <a:r>
              <a:rPr lang="ru-RU" sz="2400" dirty="0" err="1">
                <a:latin typeface="+mn-lt"/>
              </a:rPr>
              <a:t>оучинг</a:t>
            </a:r>
            <a:r>
              <a:rPr lang="ru-RU" sz="2400" dirty="0">
                <a:latin typeface="+mn-lt"/>
              </a:rPr>
              <a:t>.</a:t>
            </a:r>
            <a:endParaRPr lang="ru-RU" sz="2400" dirty="0">
              <a:latin typeface="+mn-lt"/>
            </a:endParaRPr>
          </a:p>
        </p:txBody>
      </p:sp>
      <p:pic>
        <p:nvPicPr>
          <p:cNvPr id="25602" name="Picture 3" descr="http://kurortgk.ru/wp-content/uploads/2012/03/individualnyiy-plan-zdorovogo-obraza-zhizni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2865438"/>
            <a:ext cx="4525963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5" descr="http://otchetonline.ru/images/stories/art/image677878546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404813"/>
            <a:ext cx="3959225" cy="246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Соотношение групповой и индивидуальной формы обучения для различных категорий персонала (общий тренд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47638"/>
            <a:ext cx="6230938" cy="436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Прямоугольник 4"/>
          <p:cNvSpPr>
            <a:spLocks noChangeArrowheads="1"/>
          </p:cNvSpPr>
          <p:nvPr/>
        </p:nvSpPr>
        <p:spPr bwMode="auto">
          <a:xfrm>
            <a:off x="395288" y="4508500"/>
            <a:ext cx="8640762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ndara" pitchFamily="34" charset="0"/>
              </a:rPr>
              <a:t>Таким образом </a:t>
            </a:r>
            <a:r>
              <a:rPr lang="ru-RU" sz="2000">
                <a:latin typeface="Candara" pitchFamily="34" charset="0"/>
              </a:rPr>
              <a:t>групповые методы должны использоваться, как правило, для обучения линейных служащих и среднего менеджмента (оптимальный баланс качества, масштабности и стоимости обучения), а индивидуальный формат – для развития ключевых служащих и высшего руководства (сочетание глубины, сфокусированности, персональной настройки обучения и его высокой результативности).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2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252537"/>
          </a:xfrm>
        </p:spPr>
        <p:txBody>
          <a:bodyPr/>
          <a:lstStyle/>
          <a:p>
            <a:r>
              <a:rPr lang="ru-RU" sz="5400" b="1" smtClean="0">
                <a:solidFill>
                  <a:schemeClr val="tx1"/>
                </a:solidFill>
              </a:rPr>
              <a:t>Спасибо за внимание </a:t>
            </a:r>
          </a:p>
        </p:txBody>
      </p:sp>
      <p:pic>
        <p:nvPicPr>
          <p:cNvPr id="27650" name="Picture 2" descr="http://nsg-personal.ru/assets/images/nsg/180673401_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1916113"/>
            <a:ext cx="4246562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рямоугольник 3"/>
          <p:cNvSpPr>
            <a:spLocks noChangeArrowheads="1"/>
          </p:cNvSpPr>
          <p:nvPr/>
        </p:nvSpPr>
        <p:spPr bwMode="auto">
          <a:xfrm>
            <a:off x="625475" y="3860800"/>
            <a:ext cx="81375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ndara" pitchFamily="34" charset="0"/>
              </a:rPr>
              <a:t>Развитие персонала</a:t>
            </a:r>
            <a:r>
              <a:rPr lang="ru-RU" sz="2400">
                <a:latin typeface="Candara" pitchFamily="34" charset="0"/>
              </a:rPr>
              <a:t> — система взаимосвязанных действий, включающих выработку стратегии, прогнозирование и планирование потребности в персонале, управление карьерой и профессиональным ростом, организацию процесса</a:t>
            </a:r>
            <a:r>
              <a:rPr lang="en-US" sz="2400">
                <a:latin typeface="Candara" pitchFamily="34" charset="0"/>
              </a:rPr>
              <a:t> </a:t>
            </a:r>
            <a:r>
              <a:rPr lang="ru-RU" sz="2400">
                <a:latin typeface="Candara" pitchFamily="34" charset="0"/>
              </a:rPr>
              <a:t>адаптации, обучения, тренинга, формирование организационной культуры.</a:t>
            </a:r>
          </a:p>
        </p:txBody>
      </p:sp>
      <p:pic>
        <p:nvPicPr>
          <p:cNvPr id="14338" name="Picture 2" descr="http://constructorus.ru/wp-content/uploads/2014/04/%D0%9E%D0%B1%D1%83%D1%87%D0%B5%D0%BD%D0%B8%D0%B5-%D0%B8-%D1%80%D0%B0%D0%B7%D0%B2%D0%B8%D1%82%D0%B8%D0%B5-%D0%BF%D0%B5%D1%80%D1%81%D0%BE%D0%BD%D0%B0%D0%BB%D0%B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420688"/>
            <a:ext cx="3895725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388" y="549275"/>
            <a:ext cx="8640762" cy="29225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</a:rPr>
              <a:t>Цели развития персонала: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+mn-lt"/>
              </a:rPr>
              <a:t>повышение трудового потенциала работников для решения личных задач и задач в области функционирования и развития государственного органа;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+mn-lt"/>
              </a:rPr>
              <a:t>повышение эффективности труда;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+mn-lt"/>
              </a:rPr>
              <a:t>снижение текучести кадров;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+mn-lt"/>
              </a:rPr>
              <a:t>подготовка необходимых руководящих кадров;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+mn-lt"/>
              </a:rPr>
              <a:t>воспитание молодых способных служащих;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+mn-lt"/>
              </a:rPr>
              <a:t>рост социальных качеств служащих и их удовлетворенности трудом.</a:t>
            </a:r>
          </a:p>
        </p:txBody>
      </p:sp>
      <p:pic>
        <p:nvPicPr>
          <p:cNvPr id="15362" name="Picture 2" descr="http://circon-service.ru/f/i/about/career/personnel-developm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155950"/>
            <a:ext cx="870108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рямоугольник 3"/>
          <p:cNvSpPr>
            <a:spLocks noChangeArrowheads="1"/>
          </p:cNvSpPr>
          <p:nvPr/>
        </p:nvSpPr>
        <p:spPr bwMode="auto">
          <a:xfrm>
            <a:off x="1692275" y="476250"/>
            <a:ext cx="60833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andara" pitchFamily="34" charset="0"/>
              </a:rPr>
              <a:t>Система развития персонала</a:t>
            </a:r>
          </a:p>
        </p:txBody>
      </p:sp>
      <p:pic>
        <p:nvPicPr>
          <p:cNvPr id="16386" name="Picture 2" descr="Свезь обучения и развития с ключевыми бизнес-процессам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1412875"/>
            <a:ext cx="5616575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3"/>
          <p:cNvSpPr>
            <a:spLocks noChangeArrowheads="1"/>
          </p:cNvSpPr>
          <p:nvPr/>
        </p:nvSpPr>
        <p:spPr bwMode="auto">
          <a:xfrm>
            <a:off x="249238" y="1844675"/>
            <a:ext cx="3836987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ndara" pitchFamily="34" charset="0"/>
              </a:rPr>
              <a:t>Любой руководитель в отношении развития является ролевой моделью для подражания. Даже, если развивающемуся активному руководителю достанется вялый и немотивированный подчиненный, то талантливый руководитель все равно найдет подход и способ заинтересовать его в развитии и будет использовать яркие стороны служащего, полезные для общего дела, для государственного управления.</a:t>
            </a:r>
          </a:p>
        </p:txBody>
      </p:sp>
      <p:sp>
        <p:nvSpPr>
          <p:cNvPr id="17410" name="Прямоугольник 4"/>
          <p:cNvSpPr>
            <a:spLocks noChangeArrowheads="1"/>
          </p:cNvSpPr>
          <p:nvPr/>
        </p:nvSpPr>
        <p:spPr bwMode="auto">
          <a:xfrm>
            <a:off x="611188" y="476250"/>
            <a:ext cx="7848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Candara" pitchFamily="34" charset="0"/>
              </a:rPr>
              <a:t>Задача руководителя — </a:t>
            </a:r>
          </a:p>
          <a:p>
            <a:pPr algn="ctr"/>
            <a:r>
              <a:rPr lang="ru-RU" sz="2800" b="1">
                <a:latin typeface="Candara" pitchFamily="34" charset="0"/>
              </a:rPr>
              <a:t>организовывать работу своих подчиненных</a:t>
            </a:r>
          </a:p>
        </p:txBody>
      </p:sp>
      <p:pic>
        <p:nvPicPr>
          <p:cNvPr id="17411" name="Picture 2" descr="http://constructorus.ru/wp-content/uploads/2014/04/%D0%A7%D0%B0%D1%81%D1%82%D0%BE-%D0%BF%D1%80%D0%B5%D0%B3%D1%80%D0%B0%D0%B4%D0%BE%D0%B9-%D0%BD%D0%B0-%D0%BF%D1%83%D1%82%D0%B8-%D1%80%D0%B0%D0%B7%D0%B2%D0%B8%D1%82%D0%B8%D1%8F-%D0%BF%D0%B5%D1%80%D1%81%D0%BE%D0%BD%D0%B0%D0%BB%D0%B0-%D1%81%D1%82%D0%B0%D0%BD%D0%BE%D0%B2%D1%8F%D1%82%D1%81%D1%8F-%D1%81%D0%B0%D0%BC%D0%B8-%D1%80%D1%83%D0%BA%D0%BE%D0%B2%D0%BE%D0%B4%D0%B8%D1%82%D0%B5%D0%BB%D0%B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7975" y="1781175"/>
            <a:ext cx="482600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3"/>
          <p:cNvSpPr>
            <a:spLocks noChangeArrowheads="1"/>
          </p:cNvSpPr>
          <p:nvPr/>
        </p:nvSpPr>
        <p:spPr bwMode="auto">
          <a:xfrm>
            <a:off x="80963" y="1989138"/>
            <a:ext cx="43211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>
                <a:latin typeface="Candara" pitchFamily="34" charset="0"/>
              </a:rPr>
              <a:t>не представляю, как можно развивать своих подчиненных;</a:t>
            </a:r>
          </a:p>
          <a:p>
            <a:pPr marL="285750" indent="-285750">
              <a:buFont typeface="Arial" charset="0"/>
              <a:buChar char="•"/>
            </a:pPr>
            <a:r>
              <a:rPr lang="ru-RU">
                <a:latin typeface="Candara" pitchFamily="34" charset="0"/>
              </a:rPr>
              <a:t>не вижу, зачем это делать;</a:t>
            </a:r>
          </a:p>
          <a:p>
            <a:pPr marL="285750" indent="-285750">
              <a:buFont typeface="Arial" charset="0"/>
              <a:buChar char="•"/>
            </a:pPr>
            <a:r>
              <a:rPr lang="ru-RU">
                <a:latin typeface="Candara" pitchFamily="34" charset="0"/>
              </a:rPr>
              <a:t>я сам не стремлюсь к развитию, так зачем развивать персонал;</a:t>
            </a:r>
          </a:p>
          <a:p>
            <a:pPr marL="285750" indent="-285750">
              <a:buFont typeface="Arial" charset="0"/>
              <a:buChar char="•"/>
            </a:pPr>
            <a:r>
              <a:rPr lang="ru-RU">
                <a:latin typeface="Candara" pitchFamily="34" charset="0"/>
              </a:rPr>
              <a:t>трудно и страшно управлять работниками, которые умнее тебя;</a:t>
            </a:r>
          </a:p>
          <a:p>
            <a:pPr marL="285750" indent="-285750">
              <a:buFont typeface="Arial" charset="0"/>
              <a:buChar char="•"/>
            </a:pPr>
            <a:r>
              <a:rPr lang="ru-RU">
                <a:latin typeface="Candara" pitchFamily="34" charset="0"/>
              </a:rPr>
              <a:t>не представляю, как именно руководить более развитым персоналом;</a:t>
            </a:r>
          </a:p>
          <a:p>
            <a:pPr marL="285750" indent="-285750">
              <a:buFont typeface="Arial" charset="0"/>
              <a:buChar char="•"/>
            </a:pPr>
            <a:r>
              <a:rPr lang="ru-RU">
                <a:latin typeface="Candara" pitchFamily="34" charset="0"/>
              </a:rPr>
              <a:t>обученный и сотрудник будет претендовать на мое место;</a:t>
            </a:r>
          </a:p>
          <a:p>
            <a:pPr marL="285750" indent="-285750">
              <a:buFont typeface="Arial" charset="0"/>
              <a:buChar char="•"/>
            </a:pPr>
            <a:r>
              <a:rPr lang="ru-RU">
                <a:latin typeface="Candara" pitchFamily="34" charset="0"/>
              </a:rPr>
              <a:t>развитый и образованный персонал найдет себе другую работу, а мне придется заниматься поиском нового  служащего и делать все с начала.</a:t>
            </a:r>
          </a:p>
        </p:txBody>
      </p:sp>
      <p:sp>
        <p:nvSpPr>
          <p:cNvPr id="18434" name="Прямоугольник 4"/>
          <p:cNvSpPr>
            <a:spLocks noChangeArrowheads="1"/>
          </p:cNvSpPr>
          <p:nvPr/>
        </p:nvSpPr>
        <p:spPr bwMode="auto">
          <a:xfrm>
            <a:off x="323850" y="333375"/>
            <a:ext cx="84963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ndara" pitchFamily="34" charset="0"/>
              </a:rPr>
              <a:t>Основные причины, почему руководители не способствуют обучению и профессиональному развитию персонала в государственной службе :</a:t>
            </a:r>
          </a:p>
        </p:txBody>
      </p:sp>
      <p:pic>
        <p:nvPicPr>
          <p:cNvPr id="18435" name="Picture 2" descr="http://image.newsru.com/pict/id/large/1582581_2013073121325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52938" y="2781300"/>
            <a:ext cx="4367212" cy="327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3"/>
          <p:cNvSpPr>
            <a:spLocks noChangeArrowheads="1"/>
          </p:cNvSpPr>
          <p:nvPr/>
        </p:nvSpPr>
        <p:spPr bwMode="auto">
          <a:xfrm>
            <a:off x="468313" y="333375"/>
            <a:ext cx="82073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ndara" pitchFamily="34" charset="0"/>
              </a:rPr>
              <a:t>Профессиональное развитие</a:t>
            </a:r>
            <a:r>
              <a:rPr lang="ru-RU" sz="2400">
                <a:latin typeface="Candara" pitchFamily="34" charset="0"/>
              </a:rPr>
              <a:t> </a:t>
            </a:r>
            <a:r>
              <a:rPr lang="ru-RU" sz="2000">
                <a:latin typeface="Candara" pitchFamily="34" charset="0"/>
              </a:rPr>
              <a:t>- процесс подготовки служащего к выполнению новых функций, занятию новых должностей, решению новых задач.</a:t>
            </a:r>
          </a:p>
        </p:txBody>
      </p:sp>
      <p:sp>
        <p:nvSpPr>
          <p:cNvPr id="19458" name="Прямоугольник 4"/>
          <p:cNvSpPr>
            <a:spLocks noChangeArrowheads="1"/>
          </p:cNvSpPr>
          <p:nvPr/>
        </p:nvSpPr>
        <p:spPr bwMode="auto">
          <a:xfrm>
            <a:off x="5148263" y="1443038"/>
            <a:ext cx="3816350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ndara" pitchFamily="34" charset="0"/>
              </a:rPr>
              <a:t>Повышение квалификации </a:t>
            </a:r>
            <a:r>
              <a:rPr lang="ru-RU">
                <a:latin typeface="Candara" pitchFamily="34" charset="0"/>
              </a:rPr>
              <a:t>– </a:t>
            </a:r>
            <a:r>
              <a:rPr lang="ru-RU" sz="2000">
                <a:latin typeface="Candara" pitchFamily="34" charset="0"/>
              </a:rPr>
              <a:t>это углубление и расширение знаний, умений и практических навыков на основе усвоения современных достижений науки, техники и передовой практики. В процессе повышения квалификации служащими государственного аппарата обновляются, углубляются и усваиваются новые теоретические и практические знания, необходимые для должного исполнения своих служебных обязанностей.</a:t>
            </a:r>
          </a:p>
        </p:txBody>
      </p:sp>
      <p:pic>
        <p:nvPicPr>
          <p:cNvPr id="19459" name="Picture 2" descr="http://4geo.ru/catalog/share-images/PVUynFT_m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2133600"/>
            <a:ext cx="49149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формула эффективности сотрудни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2575" y="3716338"/>
            <a:ext cx="8682038" cy="148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Прямоугольник 3"/>
          <p:cNvSpPr>
            <a:spLocks noChangeArrowheads="1"/>
          </p:cNvSpPr>
          <p:nvPr/>
        </p:nvSpPr>
        <p:spPr bwMode="auto">
          <a:xfrm>
            <a:off x="684213" y="692150"/>
            <a:ext cx="8135937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ndara" pitchFamily="34" charset="0"/>
              </a:rPr>
              <a:t>Эффективность служащего</a:t>
            </a:r>
            <a:r>
              <a:rPr lang="ru-RU" sz="2800">
                <a:latin typeface="Candara" pitchFamily="34" charset="0"/>
              </a:rPr>
              <a:t> зависит не только от его профессионализма и опыта, но и от отношения к работе, а также от наличия организационных барьеров, препятствующих достижению максимальных результатов.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979613" y="620713"/>
          <a:ext cx="5329237" cy="4905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28592"/>
              </a:tblGrid>
              <a:tr h="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/>
                        <a:t>Методы развития персонала</a:t>
                      </a:r>
                      <a:r>
                        <a:rPr lang="ru-RU" sz="2800" b="1" dirty="0" smtClean="0"/>
                        <a:t>:    </a:t>
                      </a:r>
                      <a:endParaRPr lang="ru-RU" sz="2800" b="1" dirty="0"/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sp>
        <p:nvSpPr>
          <p:cNvPr id="21511" name="Прямоугольник 5"/>
          <p:cNvSpPr>
            <a:spLocks noChangeArrowheads="1"/>
          </p:cNvSpPr>
          <p:nvPr/>
        </p:nvSpPr>
        <p:spPr bwMode="auto">
          <a:xfrm>
            <a:off x="250825" y="1916113"/>
            <a:ext cx="4572000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ndara" pitchFamily="34" charset="0"/>
              </a:rPr>
              <a:t>Коучинг </a:t>
            </a:r>
            <a:r>
              <a:rPr lang="ru-RU" sz="2400">
                <a:latin typeface="Candara" pitchFamily="34" charset="0"/>
              </a:rPr>
              <a:t>— структурированная беседа, раскрывающая потенциал сотрудника.</a:t>
            </a:r>
          </a:p>
        </p:txBody>
      </p:sp>
      <p:pic>
        <p:nvPicPr>
          <p:cNvPr id="21512" name="Picture 2" descr="http://www.inessachrysou.com/wp-content/uploads/2014/07/kouch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7675" y="3429000"/>
            <a:ext cx="4392613" cy="303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4" descr="http://www.iaim.ru/wp-content/uploads/2012/11/%D0%BA%D0%BE%D1%83%D1%87%D0%B8%D0%BD%D0%B3-kouchi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263" y="1773238"/>
            <a:ext cx="3609975" cy="425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AB6403-A78A-40F7-A231-7E66D3D2D5AE}"/>
</file>

<file path=customXml/itemProps2.xml><?xml version="1.0" encoding="utf-8"?>
<ds:datastoreItem xmlns:ds="http://schemas.openxmlformats.org/officeDocument/2006/customXml" ds:itemID="{02AEFF36-040B-4A96-B637-6DB3A26BD71A}"/>
</file>

<file path=customXml/itemProps3.xml><?xml version="1.0" encoding="utf-8"?>
<ds:datastoreItem xmlns:ds="http://schemas.openxmlformats.org/officeDocument/2006/customXml" ds:itemID="{C8F53535-F077-465D-A775-B6B6F5CB76E4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141</TotalTime>
  <Words>442</Words>
  <Application>Microsoft Office PowerPoint</Application>
  <PresentationFormat>Экран (4:3)</PresentationFormat>
  <Paragraphs>47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15</vt:i4>
      </vt:variant>
    </vt:vector>
  </HeadingPairs>
  <TitlesOfParts>
    <vt:vector size="27" baseType="lpstr">
      <vt:lpstr>Candara</vt:lpstr>
      <vt:lpstr>Arial</vt:lpstr>
      <vt:lpstr>Symbol</vt:lpstr>
      <vt:lpstr>Calibri</vt:lpstr>
      <vt:lpstr>Times New Roman</vt:lpstr>
      <vt:lpstr>Волна</vt:lpstr>
      <vt:lpstr>Волна</vt:lpstr>
      <vt:lpstr>Волна</vt:lpstr>
      <vt:lpstr>Волна</vt:lpstr>
      <vt:lpstr>Волна</vt:lpstr>
      <vt:lpstr>Волна</vt:lpstr>
      <vt:lpstr>Волна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Спасибо за внимание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viktoria</dc:creator>
  <cp:lastModifiedBy>GGU</cp:lastModifiedBy>
  <cp:revision>13</cp:revision>
  <dcterms:created xsi:type="dcterms:W3CDTF">2014-12-20T18:26:32Z</dcterms:created>
  <dcterms:modified xsi:type="dcterms:W3CDTF">2015-06-05T14:02:38Z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