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80" r:id="rId2"/>
    <p:sldId id="256" r:id="rId3"/>
    <p:sldId id="25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323BB-ACE4-4EA6-874B-0B70E2925164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67C1961-F458-46D3-A0B6-BEAB998C22B6}">
      <dgm:prSet phldrT="[Текст]" custT="1"/>
      <dgm:spPr/>
      <dgm:t>
        <a:bodyPr/>
        <a:lstStyle/>
        <a:p>
          <a:r>
            <a:rPr lang="ru-RU" sz="1600" b="1" dirty="0" smtClean="0"/>
            <a:t>По виду деятельности</a:t>
          </a:r>
          <a:endParaRPr lang="ru-RU" sz="1600" b="1" dirty="0"/>
        </a:p>
      </dgm:t>
    </dgm:pt>
    <dgm:pt modelId="{46ED7E75-1E16-4E5D-8ED4-DD30A2DD54B6}" type="parTrans" cxnId="{DB0B4549-1716-4726-9482-1AA162200495}">
      <dgm:prSet/>
      <dgm:spPr/>
      <dgm:t>
        <a:bodyPr/>
        <a:lstStyle/>
        <a:p>
          <a:endParaRPr lang="ru-RU"/>
        </a:p>
      </dgm:t>
    </dgm:pt>
    <dgm:pt modelId="{44CE508B-9DB6-4D6B-B867-245C28002BAB}" type="sibTrans" cxnId="{DB0B4549-1716-4726-9482-1AA162200495}">
      <dgm:prSet/>
      <dgm:spPr/>
      <dgm:t>
        <a:bodyPr/>
        <a:lstStyle/>
        <a:p>
          <a:endParaRPr lang="ru-RU"/>
        </a:p>
      </dgm:t>
    </dgm:pt>
    <dgm:pt modelId="{EA818969-66D5-46A3-A748-BC9837A96AA5}">
      <dgm:prSet phldrT="[Текст]" custT="1"/>
      <dgm:spPr/>
      <dgm:t>
        <a:bodyPr/>
        <a:lstStyle/>
        <a:p>
          <a:r>
            <a:rPr lang="ru-RU" sz="1600" b="1" dirty="0" smtClean="0"/>
            <a:t>Резерв развития </a:t>
          </a:r>
          <a:r>
            <a:rPr lang="ru-RU" sz="1300" dirty="0" smtClean="0"/>
            <a:t>(группа специалистов и руководителей, готовящихся к работе в рамках новых направлений )</a:t>
          </a:r>
          <a:endParaRPr lang="ru-RU" sz="1300" dirty="0"/>
        </a:p>
      </dgm:t>
    </dgm:pt>
    <dgm:pt modelId="{687CF2D8-CA96-4794-8B0D-92CA4EE39530}" type="parTrans" cxnId="{3178E8C1-A738-49C8-9A0E-AA9868911754}">
      <dgm:prSet/>
      <dgm:spPr/>
      <dgm:t>
        <a:bodyPr/>
        <a:lstStyle/>
        <a:p>
          <a:endParaRPr lang="ru-RU"/>
        </a:p>
      </dgm:t>
    </dgm:pt>
    <dgm:pt modelId="{40BBD7F6-48BB-41D0-AF7E-9FE9474B1622}" type="sibTrans" cxnId="{3178E8C1-A738-49C8-9A0E-AA9868911754}">
      <dgm:prSet/>
      <dgm:spPr/>
      <dgm:t>
        <a:bodyPr/>
        <a:lstStyle/>
        <a:p>
          <a:endParaRPr lang="ru-RU"/>
        </a:p>
      </dgm:t>
    </dgm:pt>
    <dgm:pt modelId="{7C602874-ECA0-4B3C-80C6-F4FFCDCE24ED}">
      <dgm:prSet phldrT="[Текст]" custT="1"/>
      <dgm:spPr/>
      <dgm:t>
        <a:bodyPr/>
        <a:lstStyle/>
        <a:p>
          <a:r>
            <a:rPr lang="ru-RU" sz="1600" b="1" dirty="0" smtClean="0"/>
            <a:t>Резерв функционирования </a:t>
          </a:r>
          <a:r>
            <a:rPr lang="ru-RU" sz="1300" dirty="0" smtClean="0"/>
            <a:t>(группа специалистов и руководителей, которые должны в будущем обеспечить эффективное функционирование организации)</a:t>
          </a:r>
          <a:endParaRPr lang="ru-RU" sz="1300" dirty="0"/>
        </a:p>
      </dgm:t>
    </dgm:pt>
    <dgm:pt modelId="{2E6D94A7-0D7D-4081-B811-CE24D00B019B}" type="parTrans" cxnId="{0A064059-5C40-435D-A058-DBE199507D15}">
      <dgm:prSet/>
      <dgm:spPr/>
      <dgm:t>
        <a:bodyPr/>
        <a:lstStyle/>
        <a:p>
          <a:endParaRPr lang="ru-RU"/>
        </a:p>
      </dgm:t>
    </dgm:pt>
    <dgm:pt modelId="{9B6B9BFA-54FC-4B2D-9E18-2C1606F09CD8}" type="sibTrans" cxnId="{0A064059-5C40-435D-A058-DBE199507D15}">
      <dgm:prSet/>
      <dgm:spPr/>
      <dgm:t>
        <a:bodyPr/>
        <a:lstStyle/>
        <a:p>
          <a:endParaRPr lang="ru-RU"/>
        </a:p>
      </dgm:t>
    </dgm:pt>
    <dgm:pt modelId="{6FA001CB-5F7F-4FF2-8D9F-DB4C1012BC3B}">
      <dgm:prSet phldrT="[Текст]" custT="1"/>
      <dgm:spPr/>
      <dgm:t>
        <a:bodyPr/>
        <a:lstStyle/>
        <a:p>
          <a:r>
            <a:rPr lang="ru-RU" sz="1800" b="1" dirty="0" smtClean="0"/>
            <a:t>По </a:t>
          </a:r>
          <a:r>
            <a:rPr lang="ru-RU" sz="1600" b="1" dirty="0" smtClean="0"/>
            <a:t>времени</a:t>
          </a:r>
          <a:r>
            <a:rPr lang="ru-RU" sz="1800" b="1" dirty="0" smtClean="0"/>
            <a:t> назначения</a:t>
          </a:r>
          <a:endParaRPr lang="ru-RU" sz="1800" b="1" dirty="0"/>
        </a:p>
      </dgm:t>
    </dgm:pt>
    <dgm:pt modelId="{15EEAF0D-47B0-4940-8E6C-6B22AC6678F7}" type="parTrans" cxnId="{52FF1A36-1FBE-4E51-8F5C-68B582E4469E}">
      <dgm:prSet/>
      <dgm:spPr/>
      <dgm:t>
        <a:bodyPr/>
        <a:lstStyle/>
        <a:p>
          <a:endParaRPr lang="ru-RU"/>
        </a:p>
      </dgm:t>
    </dgm:pt>
    <dgm:pt modelId="{75363000-026A-45B6-97CC-C056B585CAD7}" type="sibTrans" cxnId="{52FF1A36-1FBE-4E51-8F5C-68B582E4469E}">
      <dgm:prSet/>
      <dgm:spPr/>
      <dgm:t>
        <a:bodyPr/>
        <a:lstStyle/>
        <a:p>
          <a:endParaRPr lang="ru-RU"/>
        </a:p>
      </dgm:t>
    </dgm:pt>
    <dgm:pt modelId="{251DCFDF-0BA2-4406-9C82-0AC07698DBC9}">
      <dgm:prSet phldrT="[Текст]" custT="1"/>
      <dgm:spPr/>
      <dgm:t>
        <a:bodyPr/>
        <a:lstStyle/>
        <a:p>
          <a:r>
            <a:rPr lang="ru-RU" sz="1600" b="1" dirty="0" smtClean="0"/>
            <a:t>Группа А </a:t>
          </a:r>
          <a:r>
            <a:rPr lang="ru-RU" sz="1300" dirty="0" smtClean="0"/>
            <a:t>(кандидаты, которые могут быть выдвинуты на вышестоящие должности в настоящее время)</a:t>
          </a:r>
          <a:endParaRPr lang="ru-RU" sz="1300" dirty="0"/>
        </a:p>
      </dgm:t>
    </dgm:pt>
    <dgm:pt modelId="{C8B42BB8-92DD-4BC3-8830-B9BF65D91384}" type="parTrans" cxnId="{EFF14993-05CA-41EB-8831-92D68C78E642}">
      <dgm:prSet/>
      <dgm:spPr/>
      <dgm:t>
        <a:bodyPr/>
        <a:lstStyle/>
        <a:p>
          <a:endParaRPr lang="ru-RU"/>
        </a:p>
      </dgm:t>
    </dgm:pt>
    <dgm:pt modelId="{5125216F-9E51-4C59-94B9-4638579FD51F}" type="sibTrans" cxnId="{EFF14993-05CA-41EB-8831-92D68C78E642}">
      <dgm:prSet/>
      <dgm:spPr/>
      <dgm:t>
        <a:bodyPr/>
        <a:lstStyle/>
        <a:p>
          <a:endParaRPr lang="ru-RU"/>
        </a:p>
      </dgm:t>
    </dgm:pt>
    <dgm:pt modelId="{5E1AC32E-F29A-49FC-85EC-10C9B434207B}">
      <dgm:prSet phldrT="[Текст]" custT="1"/>
      <dgm:spPr/>
      <dgm:t>
        <a:bodyPr/>
        <a:lstStyle/>
        <a:p>
          <a:r>
            <a:rPr lang="ru-RU" sz="1600" b="1" dirty="0" smtClean="0"/>
            <a:t>Группа Б </a:t>
          </a:r>
          <a:r>
            <a:rPr lang="ru-RU" sz="1300" dirty="0" smtClean="0"/>
            <a:t>(кандидаты, выдвижение которых планируется в ближайшие один-три года)</a:t>
          </a:r>
          <a:endParaRPr lang="ru-RU" sz="1300" dirty="0"/>
        </a:p>
      </dgm:t>
    </dgm:pt>
    <dgm:pt modelId="{DA49F2F4-9D1C-4A19-AD68-56DBF96E47A7}" type="parTrans" cxnId="{51B97ECB-5463-48F9-9FFB-CFD1D79C22F6}">
      <dgm:prSet/>
      <dgm:spPr/>
      <dgm:t>
        <a:bodyPr/>
        <a:lstStyle/>
        <a:p>
          <a:endParaRPr lang="ru-RU"/>
        </a:p>
      </dgm:t>
    </dgm:pt>
    <dgm:pt modelId="{45F3A7FD-93B8-427E-9F83-68F7BC2C3EB7}" type="sibTrans" cxnId="{51B97ECB-5463-48F9-9FFB-CFD1D79C22F6}">
      <dgm:prSet/>
      <dgm:spPr/>
      <dgm:t>
        <a:bodyPr/>
        <a:lstStyle/>
        <a:p>
          <a:endParaRPr lang="ru-RU"/>
        </a:p>
      </dgm:t>
    </dgm:pt>
    <dgm:pt modelId="{C6AD195A-87E8-4B5E-B467-BA041EA4E02B}" type="pres">
      <dgm:prSet presAssocID="{259323BB-ACE4-4EA6-874B-0B70E29251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921798-9B90-4CD7-A3C8-F77CEA1A9B72}" type="pres">
      <dgm:prSet presAssocID="{E67C1961-F458-46D3-A0B6-BEAB998C22B6}" presName="composite" presStyleCnt="0"/>
      <dgm:spPr/>
    </dgm:pt>
    <dgm:pt modelId="{A245735A-96D8-40FF-BDD0-7E3A0405B3A6}" type="pres">
      <dgm:prSet presAssocID="{E67C1961-F458-46D3-A0B6-BEAB998C22B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5D480-8C3D-4722-8C5F-6CCB4B8CDD78}" type="pres">
      <dgm:prSet presAssocID="{E67C1961-F458-46D3-A0B6-BEAB998C22B6}" presName="descendantText" presStyleLbl="alignAcc1" presStyleIdx="0" presStyleCnt="2" custScaleY="110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7187E-1BE7-4026-B2A9-044398DC0B65}" type="pres">
      <dgm:prSet presAssocID="{44CE508B-9DB6-4D6B-B867-245C28002BAB}" presName="sp" presStyleCnt="0"/>
      <dgm:spPr/>
    </dgm:pt>
    <dgm:pt modelId="{81CA0998-5903-4432-A810-F1A13CD9191A}" type="pres">
      <dgm:prSet presAssocID="{6FA001CB-5F7F-4FF2-8D9F-DB4C1012BC3B}" presName="composite" presStyleCnt="0"/>
      <dgm:spPr/>
    </dgm:pt>
    <dgm:pt modelId="{BA57E89D-46D6-470E-8CD8-958317D490ED}" type="pres">
      <dgm:prSet presAssocID="{6FA001CB-5F7F-4FF2-8D9F-DB4C1012BC3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FF7DA-9C88-4365-BC94-042D817AF5B4}" type="pres">
      <dgm:prSet presAssocID="{6FA001CB-5F7F-4FF2-8D9F-DB4C1012BC3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78E8C1-A738-49C8-9A0E-AA9868911754}" srcId="{E67C1961-F458-46D3-A0B6-BEAB998C22B6}" destId="{EA818969-66D5-46A3-A748-BC9837A96AA5}" srcOrd="0" destOrd="0" parTransId="{687CF2D8-CA96-4794-8B0D-92CA4EE39530}" sibTransId="{40BBD7F6-48BB-41D0-AF7E-9FE9474B1622}"/>
    <dgm:cxn modelId="{963BF48D-863E-4BA4-A4FB-25314232D294}" type="presOf" srcId="{251DCFDF-0BA2-4406-9C82-0AC07698DBC9}" destId="{1C7FF7DA-9C88-4365-BC94-042D817AF5B4}" srcOrd="0" destOrd="0" presId="urn:microsoft.com/office/officeart/2005/8/layout/chevron2"/>
    <dgm:cxn modelId="{BB351A67-95F2-40EF-B896-914E2AB97AB9}" type="presOf" srcId="{7C602874-ECA0-4B3C-80C6-F4FFCDCE24ED}" destId="{6635D480-8C3D-4722-8C5F-6CCB4B8CDD78}" srcOrd="0" destOrd="1" presId="urn:microsoft.com/office/officeart/2005/8/layout/chevron2"/>
    <dgm:cxn modelId="{0A064059-5C40-435D-A058-DBE199507D15}" srcId="{E67C1961-F458-46D3-A0B6-BEAB998C22B6}" destId="{7C602874-ECA0-4B3C-80C6-F4FFCDCE24ED}" srcOrd="1" destOrd="0" parTransId="{2E6D94A7-0D7D-4081-B811-CE24D00B019B}" sibTransId="{9B6B9BFA-54FC-4B2D-9E18-2C1606F09CD8}"/>
    <dgm:cxn modelId="{5D14DEEF-A51F-44E7-A367-4DD58255D946}" type="presOf" srcId="{EA818969-66D5-46A3-A748-BC9837A96AA5}" destId="{6635D480-8C3D-4722-8C5F-6CCB4B8CDD78}" srcOrd="0" destOrd="0" presId="urn:microsoft.com/office/officeart/2005/8/layout/chevron2"/>
    <dgm:cxn modelId="{A5F85D3B-6255-4D59-B019-608DF7246BCD}" type="presOf" srcId="{6FA001CB-5F7F-4FF2-8D9F-DB4C1012BC3B}" destId="{BA57E89D-46D6-470E-8CD8-958317D490ED}" srcOrd="0" destOrd="0" presId="urn:microsoft.com/office/officeart/2005/8/layout/chevron2"/>
    <dgm:cxn modelId="{E4A7485F-4C40-45CB-B274-320A1EB6CC98}" type="presOf" srcId="{259323BB-ACE4-4EA6-874B-0B70E2925164}" destId="{C6AD195A-87E8-4B5E-B467-BA041EA4E02B}" srcOrd="0" destOrd="0" presId="urn:microsoft.com/office/officeart/2005/8/layout/chevron2"/>
    <dgm:cxn modelId="{DB0B4549-1716-4726-9482-1AA162200495}" srcId="{259323BB-ACE4-4EA6-874B-0B70E2925164}" destId="{E67C1961-F458-46D3-A0B6-BEAB998C22B6}" srcOrd="0" destOrd="0" parTransId="{46ED7E75-1E16-4E5D-8ED4-DD30A2DD54B6}" sibTransId="{44CE508B-9DB6-4D6B-B867-245C28002BAB}"/>
    <dgm:cxn modelId="{A66AEEBC-4294-43C3-81FA-0FCE3785D474}" type="presOf" srcId="{5E1AC32E-F29A-49FC-85EC-10C9B434207B}" destId="{1C7FF7DA-9C88-4365-BC94-042D817AF5B4}" srcOrd="0" destOrd="1" presId="urn:microsoft.com/office/officeart/2005/8/layout/chevron2"/>
    <dgm:cxn modelId="{51B97ECB-5463-48F9-9FFB-CFD1D79C22F6}" srcId="{6FA001CB-5F7F-4FF2-8D9F-DB4C1012BC3B}" destId="{5E1AC32E-F29A-49FC-85EC-10C9B434207B}" srcOrd="1" destOrd="0" parTransId="{DA49F2F4-9D1C-4A19-AD68-56DBF96E47A7}" sibTransId="{45F3A7FD-93B8-427E-9F83-68F7BC2C3EB7}"/>
    <dgm:cxn modelId="{EFF14993-05CA-41EB-8831-92D68C78E642}" srcId="{6FA001CB-5F7F-4FF2-8D9F-DB4C1012BC3B}" destId="{251DCFDF-0BA2-4406-9C82-0AC07698DBC9}" srcOrd="0" destOrd="0" parTransId="{C8B42BB8-92DD-4BC3-8830-B9BF65D91384}" sibTransId="{5125216F-9E51-4C59-94B9-4638579FD51F}"/>
    <dgm:cxn modelId="{52FF1A36-1FBE-4E51-8F5C-68B582E4469E}" srcId="{259323BB-ACE4-4EA6-874B-0B70E2925164}" destId="{6FA001CB-5F7F-4FF2-8D9F-DB4C1012BC3B}" srcOrd="1" destOrd="0" parTransId="{15EEAF0D-47B0-4940-8E6C-6B22AC6678F7}" sibTransId="{75363000-026A-45B6-97CC-C056B585CAD7}"/>
    <dgm:cxn modelId="{D4F632EA-B357-4C02-8BFF-751985CB6D51}" type="presOf" srcId="{E67C1961-F458-46D3-A0B6-BEAB998C22B6}" destId="{A245735A-96D8-40FF-BDD0-7E3A0405B3A6}" srcOrd="0" destOrd="0" presId="urn:microsoft.com/office/officeart/2005/8/layout/chevron2"/>
    <dgm:cxn modelId="{4EBEB1E1-ABDE-4C13-BDEE-B806ABB86823}" type="presParOf" srcId="{C6AD195A-87E8-4B5E-B467-BA041EA4E02B}" destId="{62921798-9B90-4CD7-A3C8-F77CEA1A9B72}" srcOrd="0" destOrd="0" presId="urn:microsoft.com/office/officeart/2005/8/layout/chevron2"/>
    <dgm:cxn modelId="{A8E756F8-591F-4E37-BE9A-C65F3B0993D4}" type="presParOf" srcId="{62921798-9B90-4CD7-A3C8-F77CEA1A9B72}" destId="{A245735A-96D8-40FF-BDD0-7E3A0405B3A6}" srcOrd="0" destOrd="0" presId="urn:microsoft.com/office/officeart/2005/8/layout/chevron2"/>
    <dgm:cxn modelId="{9277CEC6-3953-4865-A0A9-064516D98738}" type="presParOf" srcId="{62921798-9B90-4CD7-A3C8-F77CEA1A9B72}" destId="{6635D480-8C3D-4722-8C5F-6CCB4B8CDD78}" srcOrd="1" destOrd="0" presId="urn:microsoft.com/office/officeart/2005/8/layout/chevron2"/>
    <dgm:cxn modelId="{78A14C1E-6D6A-4656-8522-46A8E1DB1E3E}" type="presParOf" srcId="{C6AD195A-87E8-4B5E-B467-BA041EA4E02B}" destId="{ADB7187E-1BE7-4026-B2A9-044398DC0B65}" srcOrd="1" destOrd="0" presId="urn:microsoft.com/office/officeart/2005/8/layout/chevron2"/>
    <dgm:cxn modelId="{20CED095-8969-49EC-A503-B5D15CAB275B}" type="presParOf" srcId="{C6AD195A-87E8-4B5E-B467-BA041EA4E02B}" destId="{81CA0998-5903-4432-A810-F1A13CD9191A}" srcOrd="2" destOrd="0" presId="urn:microsoft.com/office/officeart/2005/8/layout/chevron2"/>
    <dgm:cxn modelId="{7320C53B-909F-499B-9218-598F7908397F}" type="presParOf" srcId="{81CA0998-5903-4432-A810-F1A13CD9191A}" destId="{BA57E89D-46D6-470E-8CD8-958317D490ED}" srcOrd="0" destOrd="0" presId="urn:microsoft.com/office/officeart/2005/8/layout/chevron2"/>
    <dgm:cxn modelId="{1E28296E-2FE6-45C0-8898-FFC482B49970}" type="presParOf" srcId="{81CA0998-5903-4432-A810-F1A13CD9191A}" destId="{1C7FF7DA-9C88-4365-BC94-042D817AF5B4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83B51-9F60-49BC-9246-787111EC6EE9}" type="doc">
      <dgm:prSet loTypeId="urn:microsoft.com/office/officeart/2005/8/layout/lProcess3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A9B35C17-A0DC-4E42-85D5-474AAC528695}">
      <dgm:prSet phldrT="[Текст]" custT="1"/>
      <dgm:spPr/>
      <dgm:t>
        <a:bodyPr/>
        <a:lstStyle/>
        <a:p>
          <a:r>
            <a:rPr lang="ru-RU" sz="2000" dirty="0" smtClean="0"/>
            <a:t>Актуальности резерва</a:t>
          </a:r>
          <a:endParaRPr lang="ru-RU" sz="2000" dirty="0"/>
        </a:p>
      </dgm:t>
    </dgm:pt>
    <dgm:pt modelId="{AB7D7CC3-71C0-416E-B121-470008FBD3B1}" type="parTrans" cxnId="{06E54F10-391F-4CCE-88E9-FBA5661318FB}">
      <dgm:prSet/>
      <dgm:spPr/>
      <dgm:t>
        <a:bodyPr/>
        <a:lstStyle/>
        <a:p>
          <a:endParaRPr lang="ru-RU"/>
        </a:p>
      </dgm:t>
    </dgm:pt>
    <dgm:pt modelId="{3749B513-4950-4846-B1C9-A17B17E1F890}" type="sibTrans" cxnId="{06E54F10-391F-4CCE-88E9-FBA5661318FB}">
      <dgm:prSet/>
      <dgm:spPr/>
      <dgm:t>
        <a:bodyPr/>
        <a:lstStyle/>
        <a:p>
          <a:endParaRPr lang="ru-RU"/>
        </a:p>
      </dgm:t>
    </dgm:pt>
    <dgm:pt modelId="{58EFD3A4-185E-4FC0-85DF-400AF98490B5}">
      <dgm:prSet phldrT="[Текст]" custT="1"/>
      <dgm:spPr/>
      <dgm:t>
        <a:bodyPr/>
        <a:lstStyle/>
        <a:p>
          <a:r>
            <a:rPr lang="ru-RU" sz="1600" dirty="0" smtClean="0"/>
            <a:t>потребность в замещении должностей должна быть реальной</a:t>
          </a:r>
          <a:endParaRPr lang="ru-RU" sz="1600" dirty="0"/>
        </a:p>
      </dgm:t>
    </dgm:pt>
    <dgm:pt modelId="{1B2D0DF1-E4C0-485B-BD7F-3F6D7D57CD96}" type="parTrans" cxnId="{5B3BD6FC-4D32-4D1B-A38F-673AD4F8C8FF}">
      <dgm:prSet/>
      <dgm:spPr/>
      <dgm:t>
        <a:bodyPr/>
        <a:lstStyle/>
        <a:p>
          <a:endParaRPr lang="ru-RU"/>
        </a:p>
      </dgm:t>
    </dgm:pt>
    <dgm:pt modelId="{EE997C46-32F2-4A60-A522-17F55340F7EA}" type="sibTrans" cxnId="{5B3BD6FC-4D32-4D1B-A38F-673AD4F8C8FF}">
      <dgm:prSet/>
      <dgm:spPr/>
      <dgm:t>
        <a:bodyPr/>
        <a:lstStyle/>
        <a:p>
          <a:endParaRPr lang="ru-RU"/>
        </a:p>
      </dgm:t>
    </dgm:pt>
    <dgm:pt modelId="{D80AAFA5-A2A4-4DE3-B30E-2BA8DFAE3789}">
      <dgm:prSet phldrT="[Текст]" custT="1"/>
      <dgm:spPr/>
      <dgm:t>
        <a:bodyPr/>
        <a:lstStyle/>
        <a:p>
          <a:r>
            <a:rPr lang="ru-RU" sz="1600" dirty="0" smtClean="0"/>
            <a:t>требования к квалификации кандидата при работе в определенной должности</a:t>
          </a:r>
          <a:endParaRPr lang="ru-RU" sz="1600" dirty="0"/>
        </a:p>
      </dgm:t>
    </dgm:pt>
    <dgm:pt modelId="{478CF736-83B9-413C-8579-B4F3EAE6A631}" type="parTrans" cxnId="{6E301263-C005-4B38-AF5C-30B2B95BE25A}">
      <dgm:prSet/>
      <dgm:spPr/>
      <dgm:t>
        <a:bodyPr/>
        <a:lstStyle/>
        <a:p>
          <a:endParaRPr lang="ru-RU"/>
        </a:p>
      </dgm:t>
    </dgm:pt>
    <dgm:pt modelId="{439045EA-BE06-449E-A48D-06D381EDD933}" type="sibTrans" cxnId="{6E301263-C005-4B38-AF5C-30B2B95BE25A}">
      <dgm:prSet/>
      <dgm:spPr/>
      <dgm:t>
        <a:bodyPr/>
        <a:lstStyle/>
        <a:p>
          <a:endParaRPr lang="ru-RU"/>
        </a:p>
      </dgm:t>
    </dgm:pt>
    <dgm:pt modelId="{D2767E2B-A5F1-429A-8115-0984991FDAA9}">
      <dgm:prSet phldrT="[Текст]" custT="1"/>
      <dgm:spPr/>
      <dgm:t>
        <a:bodyPr/>
        <a:lstStyle/>
        <a:p>
          <a:r>
            <a:rPr lang="ru-RU" sz="2000" dirty="0" smtClean="0"/>
            <a:t>Перспективности кандидата</a:t>
          </a:r>
          <a:endParaRPr lang="ru-RU" sz="2000" dirty="0"/>
        </a:p>
      </dgm:t>
    </dgm:pt>
    <dgm:pt modelId="{C9876239-B3FB-4AFD-A7A8-9DB5E44A0416}" type="parTrans" cxnId="{3177104E-BD5A-489C-B876-DFD685C18837}">
      <dgm:prSet/>
      <dgm:spPr/>
      <dgm:t>
        <a:bodyPr/>
        <a:lstStyle/>
        <a:p>
          <a:endParaRPr lang="ru-RU"/>
        </a:p>
      </dgm:t>
    </dgm:pt>
    <dgm:pt modelId="{52AC76D8-FA82-4996-98B5-F79A68AE6A65}" type="sibTrans" cxnId="{3177104E-BD5A-489C-B876-DFD685C18837}">
      <dgm:prSet/>
      <dgm:spPr/>
      <dgm:t>
        <a:bodyPr/>
        <a:lstStyle/>
        <a:p>
          <a:endParaRPr lang="ru-RU"/>
        </a:p>
      </dgm:t>
    </dgm:pt>
    <dgm:pt modelId="{EEE1BB5B-D43A-4542-A89E-A8A8462CBC96}">
      <dgm:prSet phldrT="[Текст]" custT="1"/>
      <dgm:spPr/>
      <dgm:t>
        <a:bodyPr/>
        <a:lstStyle/>
        <a:p>
          <a:r>
            <a:rPr lang="ru-RU" sz="1600" dirty="0" smtClean="0"/>
            <a:t>ориентация на профессиональный рост, требования к образованию, возрастной ценз, стаж работы в должности и динамичность карьеры в целом, состояние здоровья</a:t>
          </a:r>
          <a:endParaRPr lang="ru-RU" sz="1600" dirty="0"/>
        </a:p>
      </dgm:t>
    </dgm:pt>
    <dgm:pt modelId="{B0B233E4-DE1C-45AB-8475-52999DB542F7}" type="parTrans" cxnId="{9489CDDE-A29D-4311-91A4-2CC82B7E754E}">
      <dgm:prSet/>
      <dgm:spPr/>
      <dgm:t>
        <a:bodyPr/>
        <a:lstStyle/>
        <a:p>
          <a:endParaRPr lang="ru-RU"/>
        </a:p>
      </dgm:t>
    </dgm:pt>
    <dgm:pt modelId="{8D3C9EF4-076C-4103-846A-78153A8E862E}" type="sibTrans" cxnId="{9489CDDE-A29D-4311-91A4-2CC82B7E754E}">
      <dgm:prSet/>
      <dgm:spPr/>
      <dgm:t>
        <a:bodyPr/>
        <a:lstStyle/>
        <a:p>
          <a:endParaRPr lang="ru-RU"/>
        </a:p>
      </dgm:t>
    </dgm:pt>
    <dgm:pt modelId="{DE2F06D9-6126-42EC-BB79-E968E2BC7ECD}">
      <dgm:prSet phldrT="[Текст]" custT="1"/>
      <dgm:spPr/>
      <dgm:t>
        <a:bodyPr/>
        <a:lstStyle/>
        <a:p>
          <a:r>
            <a:rPr lang="ru-RU" sz="2000" dirty="0" smtClean="0"/>
            <a:t>Соответствие кандидата должности </a:t>
          </a:r>
          <a:endParaRPr lang="ru-RU" sz="2000" dirty="0"/>
        </a:p>
      </dgm:t>
    </dgm:pt>
    <dgm:pt modelId="{56D6E78F-2112-488F-B40E-B4A8C540C0FA}" type="sibTrans" cxnId="{F389A625-5E25-4C7C-BD8D-6B35AC7ABF22}">
      <dgm:prSet/>
      <dgm:spPr/>
      <dgm:t>
        <a:bodyPr/>
        <a:lstStyle/>
        <a:p>
          <a:endParaRPr lang="ru-RU"/>
        </a:p>
      </dgm:t>
    </dgm:pt>
    <dgm:pt modelId="{C5B75B80-7362-409F-8FEE-2FAEEAD8768E}" type="parTrans" cxnId="{F389A625-5E25-4C7C-BD8D-6B35AC7ABF22}">
      <dgm:prSet/>
      <dgm:spPr/>
      <dgm:t>
        <a:bodyPr/>
        <a:lstStyle/>
        <a:p>
          <a:endParaRPr lang="ru-RU"/>
        </a:p>
      </dgm:t>
    </dgm:pt>
    <dgm:pt modelId="{B3FA81F4-2BB9-4483-97EB-9F2622624FE3}" type="pres">
      <dgm:prSet presAssocID="{9AD83B51-9F60-49BC-9246-787111EC6EE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298FFE-72F0-4337-874C-DA66C93032D8}" type="pres">
      <dgm:prSet presAssocID="{A9B35C17-A0DC-4E42-85D5-474AAC528695}" presName="horFlow" presStyleCnt="0"/>
      <dgm:spPr/>
    </dgm:pt>
    <dgm:pt modelId="{5D3E3522-A76A-4CA3-B2CC-17C3BAD791BF}" type="pres">
      <dgm:prSet presAssocID="{A9B35C17-A0DC-4E42-85D5-474AAC528695}" presName="bigChev" presStyleLbl="node1" presStyleIdx="0" presStyleCnt="3" custScaleX="131764"/>
      <dgm:spPr/>
      <dgm:t>
        <a:bodyPr/>
        <a:lstStyle/>
        <a:p>
          <a:endParaRPr lang="ru-RU"/>
        </a:p>
      </dgm:t>
    </dgm:pt>
    <dgm:pt modelId="{4C4618C0-A96F-48EB-B883-08B84125C800}" type="pres">
      <dgm:prSet presAssocID="{1B2D0DF1-E4C0-485B-BD7F-3F6D7D57CD96}" presName="parTrans" presStyleCnt="0"/>
      <dgm:spPr/>
    </dgm:pt>
    <dgm:pt modelId="{3B4D9481-EE2C-4670-8774-CBBFAA3AB916}" type="pres">
      <dgm:prSet presAssocID="{58EFD3A4-185E-4FC0-85DF-400AF98490B5}" presName="node" presStyleLbl="alignAccFollowNode1" presStyleIdx="0" presStyleCnt="3" custScaleX="237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1110C-4938-483B-A0A3-0899F90912C2}" type="pres">
      <dgm:prSet presAssocID="{A9B35C17-A0DC-4E42-85D5-474AAC528695}" presName="vSp" presStyleCnt="0"/>
      <dgm:spPr/>
    </dgm:pt>
    <dgm:pt modelId="{AEEB5191-BDD5-4B4F-9771-68E4A5CFC07D}" type="pres">
      <dgm:prSet presAssocID="{DE2F06D9-6126-42EC-BB79-E968E2BC7ECD}" presName="horFlow" presStyleCnt="0"/>
      <dgm:spPr/>
    </dgm:pt>
    <dgm:pt modelId="{D012CF8E-35C1-42DD-B5DE-4221D167D681}" type="pres">
      <dgm:prSet presAssocID="{DE2F06D9-6126-42EC-BB79-E968E2BC7ECD}" presName="bigChev" presStyleLbl="node1" presStyleIdx="1" presStyleCnt="3" custScaleX="130809"/>
      <dgm:spPr/>
      <dgm:t>
        <a:bodyPr/>
        <a:lstStyle/>
        <a:p>
          <a:endParaRPr lang="ru-RU"/>
        </a:p>
      </dgm:t>
    </dgm:pt>
    <dgm:pt modelId="{804DD449-4CAD-4143-93D8-C853CF8ECD35}" type="pres">
      <dgm:prSet presAssocID="{478CF736-83B9-413C-8579-B4F3EAE6A631}" presName="parTrans" presStyleCnt="0"/>
      <dgm:spPr/>
    </dgm:pt>
    <dgm:pt modelId="{84F2813F-DD9A-4AED-9BB5-64F3DC488F85}" type="pres">
      <dgm:prSet presAssocID="{D80AAFA5-A2A4-4DE3-B30E-2BA8DFAE3789}" presName="node" presStyleLbl="alignAccFollowNode1" presStyleIdx="1" presStyleCnt="3" custScaleX="237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1FD40-842D-48DF-AAA2-27A916A8CC62}" type="pres">
      <dgm:prSet presAssocID="{DE2F06D9-6126-42EC-BB79-E968E2BC7ECD}" presName="vSp" presStyleCnt="0"/>
      <dgm:spPr/>
    </dgm:pt>
    <dgm:pt modelId="{96EDA4B7-324E-4671-A5C2-09DB50054A6C}" type="pres">
      <dgm:prSet presAssocID="{D2767E2B-A5F1-429A-8115-0984991FDAA9}" presName="horFlow" presStyleCnt="0"/>
      <dgm:spPr/>
    </dgm:pt>
    <dgm:pt modelId="{44A7456C-C5FC-48D3-934F-D9989D3C7B67}" type="pres">
      <dgm:prSet presAssocID="{D2767E2B-A5F1-429A-8115-0984991FDAA9}" presName="bigChev" presStyleLbl="node1" presStyleIdx="2" presStyleCnt="3" custScaleX="134315" custScaleY="126847"/>
      <dgm:spPr/>
      <dgm:t>
        <a:bodyPr/>
        <a:lstStyle/>
        <a:p>
          <a:endParaRPr lang="ru-RU"/>
        </a:p>
      </dgm:t>
    </dgm:pt>
    <dgm:pt modelId="{31B674F3-E766-4888-9464-7E3B486E53FB}" type="pres">
      <dgm:prSet presAssocID="{B0B233E4-DE1C-45AB-8475-52999DB542F7}" presName="parTrans" presStyleCnt="0"/>
      <dgm:spPr/>
    </dgm:pt>
    <dgm:pt modelId="{0282E36A-645E-41AC-949A-1F5A97A3B227}" type="pres">
      <dgm:prSet presAssocID="{EEE1BB5B-D43A-4542-A89E-A8A8462CBC96}" presName="node" presStyleLbl="alignAccFollowNode1" presStyleIdx="2" presStyleCnt="3" custScaleX="233737" custScaleY="137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77104E-BD5A-489C-B876-DFD685C18837}" srcId="{9AD83B51-9F60-49BC-9246-787111EC6EE9}" destId="{D2767E2B-A5F1-429A-8115-0984991FDAA9}" srcOrd="2" destOrd="0" parTransId="{C9876239-B3FB-4AFD-A7A8-9DB5E44A0416}" sibTransId="{52AC76D8-FA82-4996-98B5-F79A68AE6A65}"/>
    <dgm:cxn modelId="{9489CDDE-A29D-4311-91A4-2CC82B7E754E}" srcId="{D2767E2B-A5F1-429A-8115-0984991FDAA9}" destId="{EEE1BB5B-D43A-4542-A89E-A8A8462CBC96}" srcOrd="0" destOrd="0" parTransId="{B0B233E4-DE1C-45AB-8475-52999DB542F7}" sibTransId="{8D3C9EF4-076C-4103-846A-78153A8E862E}"/>
    <dgm:cxn modelId="{9C483176-21BD-444C-BAEF-7200542D7FEC}" type="presOf" srcId="{D2767E2B-A5F1-429A-8115-0984991FDAA9}" destId="{44A7456C-C5FC-48D3-934F-D9989D3C7B67}" srcOrd="0" destOrd="0" presId="urn:microsoft.com/office/officeart/2005/8/layout/lProcess3"/>
    <dgm:cxn modelId="{F389A625-5E25-4C7C-BD8D-6B35AC7ABF22}" srcId="{9AD83B51-9F60-49BC-9246-787111EC6EE9}" destId="{DE2F06D9-6126-42EC-BB79-E968E2BC7ECD}" srcOrd="1" destOrd="0" parTransId="{C5B75B80-7362-409F-8FEE-2FAEEAD8768E}" sibTransId="{56D6E78F-2112-488F-B40E-B4A8C540C0FA}"/>
    <dgm:cxn modelId="{FDD15AD1-2375-45B7-84DE-CF6D67CE6E19}" type="presOf" srcId="{D80AAFA5-A2A4-4DE3-B30E-2BA8DFAE3789}" destId="{84F2813F-DD9A-4AED-9BB5-64F3DC488F85}" srcOrd="0" destOrd="0" presId="urn:microsoft.com/office/officeart/2005/8/layout/lProcess3"/>
    <dgm:cxn modelId="{06E54F10-391F-4CCE-88E9-FBA5661318FB}" srcId="{9AD83B51-9F60-49BC-9246-787111EC6EE9}" destId="{A9B35C17-A0DC-4E42-85D5-474AAC528695}" srcOrd="0" destOrd="0" parTransId="{AB7D7CC3-71C0-416E-B121-470008FBD3B1}" sibTransId="{3749B513-4950-4846-B1C9-A17B17E1F890}"/>
    <dgm:cxn modelId="{CB7F4F10-F011-4CE9-8EBF-70734C80559B}" type="presOf" srcId="{9AD83B51-9F60-49BC-9246-787111EC6EE9}" destId="{B3FA81F4-2BB9-4483-97EB-9F2622624FE3}" srcOrd="0" destOrd="0" presId="urn:microsoft.com/office/officeart/2005/8/layout/lProcess3"/>
    <dgm:cxn modelId="{DF1E47FD-F910-4038-8DFB-705215DEF5D7}" type="presOf" srcId="{58EFD3A4-185E-4FC0-85DF-400AF98490B5}" destId="{3B4D9481-EE2C-4670-8774-CBBFAA3AB916}" srcOrd="0" destOrd="0" presId="urn:microsoft.com/office/officeart/2005/8/layout/lProcess3"/>
    <dgm:cxn modelId="{01C8C01C-6F47-425D-8485-50CCB67F6151}" type="presOf" srcId="{EEE1BB5B-D43A-4542-A89E-A8A8462CBC96}" destId="{0282E36A-645E-41AC-949A-1F5A97A3B227}" srcOrd="0" destOrd="0" presId="urn:microsoft.com/office/officeart/2005/8/layout/lProcess3"/>
    <dgm:cxn modelId="{5B3BD6FC-4D32-4D1B-A38F-673AD4F8C8FF}" srcId="{A9B35C17-A0DC-4E42-85D5-474AAC528695}" destId="{58EFD3A4-185E-4FC0-85DF-400AF98490B5}" srcOrd="0" destOrd="0" parTransId="{1B2D0DF1-E4C0-485B-BD7F-3F6D7D57CD96}" sibTransId="{EE997C46-32F2-4A60-A522-17F55340F7EA}"/>
    <dgm:cxn modelId="{6E301263-C005-4B38-AF5C-30B2B95BE25A}" srcId="{DE2F06D9-6126-42EC-BB79-E968E2BC7ECD}" destId="{D80AAFA5-A2A4-4DE3-B30E-2BA8DFAE3789}" srcOrd="0" destOrd="0" parTransId="{478CF736-83B9-413C-8579-B4F3EAE6A631}" sibTransId="{439045EA-BE06-449E-A48D-06D381EDD933}"/>
    <dgm:cxn modelId="{7DE191A0-7158-48AE-9C67-B2DCCC1AF62A}" type="presOf" srcId="{DE2F06D9-6126-42EC-BB79-E968E2BC7ECD}" destId="{D012CF8E-35C1-42DD-B5DE-4221D167D681}" srcOrd="0" destOrd="0" presId="urn:microsoft.com/office/officeart/2005/8/layout/lProcess3"/>
    <dgm:cxn modelId="{BF8C18FB-05B7-4544-814C-A704D0DC2201}" type="presOf" srcId="{A9B35C17-A0DC-4E42-85D5-474AAC528695}" destId="{5D3E3522-A76A-4CA3-B2CC-17C3BAD791BF}" srcOrd="0" destOrd="0" presId="urn:microsoft.com/office/officeart/2005/8/layout/lProcess3"/>
    <dgm:cxn modelId="{EC720EAA-58B1-481E-9A7F-C044CBA1B603}" type="presParOf" srcId="{B3FA81F4-2BB9-4483-97EB-9F2622624FE3}" destId="{44298FFE-72F0-4337-874C-DA66C93032D8}" srcOrd="0" destOrd="0" presId="urn:microsoft.com/office/officeart/2005/8/layout/lProcess3"/>
    <dgm:cxn modelId="{9958D462-3910-4AA4-8224-6D22FB46093C}" type="presParOf" srcId="{44298FFE-72F0-4337-874C-DA66C93032D8}" destId="{5D3E3522-A76A-4CA3-B2CC-17C3BAD791BF}" srcOrd="0" destOrd="0" presId="urn:microsoft.com/office/officeart/2005/8/layout/lProcess3"/>
    <dgm:cxn modelId="{2C5E4849-2B3A-4E54-A49A-207F956C8D45}" type="presParOf" srcId="{44298FFE-72F0-4337-874C-DA66C93032D8}" destId="{4C4618C0-A96F-48EB-B883-08B84125C800}" srcOrd="1" destOrd="0" presId="urn:microsoft.com/office/officeart/2005/8/layout/lProcess3"/>
    <dgm:cxn modelId="{B3DE346F-0238-4E1F-BE5E-47A9561D6B73}" type="presParOf" srcId="{44298FFE-72F0-4337-874C-DA66C93032D8}" destId="{3B4D9481-EE2C-4670-8774-CBBFAA3AB916}" srcOrd="2" destOrd="0" presId="urn:microsoft.com/office/officeart/2005/8/layout/lProcess3"/>
    <dgm:cxn modelId="{CEAB516F-091E-482B-B922-537DD17A3579}" type="presParOf" srcId="{B3FA81F4-2BB9-4483-97EB-9F2622624FE3}" destId="{C401110C-4938-483B-A0A3-0899F90912C2}" srcOrd="1" destOrd="0" presId="urn:microsoft.com/office/officeart/2005/8/layout/lProcess3"/>
    <dgm:cxn modelId="{6ACFCEBF-E466-4AD3-9EF0-FB3B2DBAF26C}" type="presParOf" srcId="{B3FA81F4-2BB9-4483-97EB-9F2622624FE3}" destId="{AEEB5191-BDD5-4B4F-9771-68E4A5CFC07D}" srcOrd="2" destOrd="0" presId="urn:microsoft.com/office/officeart/2005/8/layout/lProcess3"/>
    <dgm:cxn modelId="{4EBA18F7-1C16-48E8-9E6B-75276EB41E93}" type="presParOf" srcId="{AEEB5191-BDD5-4B4F-9771-68E4A5CFC07D}" destId="{D012CF8E-35C1-42DD-B5DE-4221D167D681}" srcOrd="0" destOrd="0" presId="urn:microsoft.com/office/officeart/2005/8/layout/lProcess3"/>
    <dgm:cxn modelId="{A05A5354-1C02-4CC4-8DAF-87537D01B012}" type="presParOf" srcId="{AEEB5191-BDD5-4B4F-9771-68E4A5CFC07D}" destId="{804DD449-4CAD-4143-93D8-C853CF8ECD35}" srcOrd="1" destOrd="0" presId="urn:microsoft.com/office/officeart/2005/8/layout/lProcess3"/>
    <dgm:cxn modelId="{62E94689-91D4-419B-A46C-D7BE0814FC6A}" type="presParOf" srcId="{AEEB5191-BDD5-4B4F-9771-68E4A5CFC07D}" destId="{84F2813F-DD9A-4AED-9BB5-64F3DC488F85}" srcOrd="2" destOrd="0" presId="urn:microsoft.com/office/officeart/2005/8/layout/lProcess3"/>
    <dgm:cxn modelId="{160187CC-4BA3-4CD8-8AFD-5654CC44FB96}" type="presParOf" srcId="{B3FA81F4-2BB9-4483-97EB-9F2622624FE3}" destId="{0981FD40-842D-48DF-AAA2-27A916A8CC62}" srcOrd="3" destOrd="0" presId="urn:microsoft.com/office/officeart/2005/8/layout/lProcess3"/>
    <dgm:cxn modelId="{9821BC71-1E76-43C1-B01F-8535E0259038}" type="presParOf" srcId="{B3FA81F4-2BB9-4483-97EB-9F2622624FE3}" destId="{96EDA4B7-324E-4671-A5C2-09DB50054A6C}" srcOrd="4" destOrd="0" presId="urn:microsoft.com/office/officeart/2005/8/layout/lProcess3"/>
    <dgm:cxn modelId="{39FDBE50-131B-44C4-89D2-54A323326E3E}" type="presParOf" srcId="{96EDA4B7-324E-4671-A5C2-09DB50054A6C}" destId="{44A7456C-C5FC-48D3-934F-D9989D3C7B67}" srcOrd="0" destOrd="0" presId="urn:microsoft.com/office/officeart/2005/8/layout/lProcess3"/>
    <dgm:cxn modelId="{2B2D2E3F-06AC-4735-B352-01CB43D41973}" type="presParOf" srcId="{96EDA4B7-324E-4671-A5C2-09DB50054A6C}" destId="{31B674F3-E766-4888-9464-7E3B486E53FB}" srcOrd="1" destOrd="0" presId="urn:microsoft.com/office/officeart/2005/8/layout/lProcess3"/>
    <dgm:cxn modelId="{D1C22F68-A297-46F1-A660-FB82B015DD2A}" type="presParOf" srcId="{96EDA4B7-324E-4671-A5C2-09DB50054A6C}" destId="{0282E36A-645E-41AC-949A-1F5A97A3B227}" srcOrd="2" destOrd="0" presId="urn:microsoft.com/office/officeart/2005/8/layout/lProcess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E813F5-EFAF-4D1E-AE6B-B725F35BE77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107C68-43A5-4C20-8A05-A664363FE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AB9B-E095-42DC-BDF8-8831EF6BC830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9A29-89FA-4AED-9398-4A8DE565A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5DC5-1DA1-43E7-B32C-9A2842B5567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54D5-A234-4FD2-A992-19B751333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7540-0971-4769-9E0C-5093ACAD145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0026-9693-437E-976A-E1C091161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81E0AA-D6BB-40E3-9515-2DABCE0C0EB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84E6F5-8DF7-4B1E-A5D2-E2D857E38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87B87-83F0-44B2-848C-5CB4E59ECFB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3883C4-66E2-49D6-AF6E-2C2CEE727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B7BA7F-0C0F-4D49-884F-F3A5E663615C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1B7D59-277B-43D4-8C3F-A19B08430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37F5AC-A28B-4452-BC22-1CC5C47C95B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B65DCB-89CB-46A8-9BCA-B30384306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A98B-E594-42BE-A232-AF8DCBB32CF4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0FA60-B5F3-4AB0-82C2-5E0132B7D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6E36E-FEEC-4C0F-87E2-75636131F9E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14D4B5-29B4-4B1F-AF55-6BB6DE26F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6CA8CC-3549-4C57-BCA6-CB8769B5E65B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2C8C2A-0EC5-400D-9D09-6EC9D6051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05D0B6E-82EA-4FC5-805E-F2D831CE9AC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55EAAD-345D-4AF8-B090-C3CE1150E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0" r:id="rId2"/>
    <p:sldLayoutId id="2147483985" r:id="rId3"/>
    <p:sldLayoutId id="2147483986" r:id="rId4"/>
    <p:sldLayoutId id="2147483987" r:id="rId5"/>
    <p:sldLayoutId id="2147483988" r:id="rId6"/>
    <p:sldLayoutId id="2147483981" r:id="rId7"/>
    <p:sldLayoutId id="2147483989" r:id="rId8"/>
    <p:sldLayoutId id="2147483990" r:id="rId9"/>
    <p:sldLayoutId id="2147483982" r:id="rId10"/>
    <p:sldLayoutId id="21474839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147050" cy="29384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3700" smtClean="0">
                <a:effectLst/>
              </a:rPr>
              <a:t/>
            </a:r>
            <a:br>
              <a:rPr lang="ru-RU" sz="3700" smtClean="0">
                <a:effectLst/>
              </a:rPr>
            </a:br>
            <a:r>
              <a:rPr lang="ru-RU" sz="3700" smtClean="0">
                <a:effectLst/>
              </a:rPr>
              <a:t>Дисциплина «Управление персоналом в государственных учреждениях»</a:t>
            </a:r>
            <a:r>
              <a:rPr lang="en-US" sz="3700" smtClean="0">
                <a:effectLst/>
              </a:rPr>
              <a:t/>
            </a:r>
            <a:br>
              <a:rPr lang="en-US" sz="3700" smtClean="0">
                <a:effectLst/>
              </a:rPr>
            </a:br>
            <a:r>
              <a:rPr lang="ru-RU" sz="3700" smtClean="0">
                <a:effectLst/>
              </a:rPr>
              <a:t>Тема «Кадровый резерв»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3789363"/>
            <a:ext cx="8229600" cy="1570037"/>
          </a:xfrm>
        </p:spPr>
        <p:txBody>
          <a:bodyPr/>
          <a:lstStyle/>
          <a:p>
            <a:pPr algn="r">
              <a:buFont typeface="Wingdings 3" pitchFamily="18" charset="2"/>
              <a:buNone/>
            </a:pPr>
            <a:r>
              <a:rPr lang="ru-RU" b="1" smtClean="0"/>
              <a:t>Лектор: Минчукова Л.А.</a:t>
            </a:r>
          </a:p>
          <a:p>
            <a:pPr algn="r">
              <a:buFont typeface="Wingdings 3" pitchFamily="18" charset="2"/>
              <a:buNone/>
            </a:pPr>
            <a:r>
              <a:rPr lang="ru-RU" b="1" smtClean="0"/>
              <a:t>2015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1"/>
          <p:cNvSpPr>
            <a:spLocks noChangeArrowheads="1"/>
          </p:cNvSpPr>
          <p:nvPr/>
        </p:nvSpPr>
        <p:spPr bwMode="auto">
          <a:xfrm>
            <a:off x="357158" y="0"/>
            <a:ext cx="82153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just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Кадровый резерв в органах государственного управления в Республике Беларусь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4" name="Рисунок 3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4742" y="4429132"/>
            <a:ext cx="369925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5750" y="2214563"/>
            <a:ext cx="8715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latin typeface="Book Antiqua" pitchFamily="18" charset="0"/>
                <a:ea typeface="Calibri" pitchFamily="34" charset="0"/>
                <a:cs typeface="Times New Roman" pitchFamily="18" charset="0"/>
              </a:rPr>
              <a:t>Закон Республики Беларусь от 14 июня 2003 г. №204-З «О государственной службе в Республике Беларусь» (статьи 17, 18, 19)</a:t>
            </a:r>
          </a:p>
          <a:p>
            <a:pPr indent="450850" algn="just">
              <a:buFontTx/>
              <a:buChar char="-"/>
            </a:pPr>
            <a:endParaRPr lang="ru-RU" sz="2000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>
                <a:latin typeface="Book Antiqua" pitchFamily="18" charset="0"/>
                <a:ea typeface="Calibri" pitchFamily="34" charset="0"/>
                <a:cs typeface="Times New Roman" pitchFamily="18" charset="0"/>
              </a:rPr>
              <a:t>Указ Президента Республики Беларусь от 26 июля 2004 г. №354 «О работе с руководящими кадрами в системе государственных органов и иных государственных организациях» ( статьи с 4 по 30)</a:t>
            </a:r>
            <a:endParaRPr lang="ru-RU" sz="2000">
              <a:latin typeface="Book Antiqua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21507" idx="1"/>
            <a:endCxn id="21507" idx="3"/>
          </p:cNvCxnSpPr>
          <p:nvPr/>
        </p:nvCxnSpPr>
        <p:spPr>
          <a:xfrm>
            <a:off x="285750" y="3184525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1"/>
          <p:cNvSpPr>
            <a:spLocks noChangeArrowheads="1"/>
          </p:cNvSpPr>
          <p:nvPr/>
        </p:nvSpPr>
        <p:spPr bwMode="auto">
          <a:xfrm>
            <a:off x="500034" y="427333"/>
            <a:ext cx="821537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резерв кадров государственных служащих включаются:</a:t>
            </a:r>
          </a:p>
          <a:p>
            <a:pPr indent="450850" algn="just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граждане, принявшие участие в конкурсном отборе и рекомендованные конкурсной комиссией для зачисления в кадровый резерв</a:t>
            </a:r>
          </a:p>
          <a:p>
            <a:pPr indent="450850" algn="just" eaLnBrk="0" hangingPunct="0">
              <a:defRPr/>
            </a:pP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государственные служащие, уволенные в результате ликвидации государственного органа, сокращения численности или штата работников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3" name="Рисунок 2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4742" y="4429132"/>
            <a:ext cx="369925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Rectangle 1"/>
          <p:cNvSpPr>
            <a:spLocks noChangeArrowheads="1"/>
          </p:cNvSpPr>
          <p:nvPr/>
        </p:nvSpPr>
        <p:spPr bwMode="auto">
          <a:xfrm>
            <a:off x="285720" y="571480"/>
            <a:ext cx="871543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резерва исключаются граждане:</a:t>
            </a:r>
          </a:p>
          <a:p>
            <a:pPr indent="450850" algn="just"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назначенные на должность, не считая назначения в качестве замещающих временно отсутствующих государственных служащих;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случае прекращения гражданства Республики Беларусь вследствие выхода из гражданства или его утраты;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подавшие заявление об исключении из резерва по собственному желанию;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умершие, объявленные умершими или признанные безвестно отсутствующими в установленном законодательством порядке;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которым установлена инвалидность І или ІІ группы.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3" name="Рисунок 2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4742" y="4429132"/>
            <a:ext cx="369925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Rectangle 1"/>
          <p:cNvSpPr>
            <a:spLocks noChangeArrowheads="1"/>
          </p:cNvSpPr>
          <p:nvPr/>
        </p:nvSpPr>
        <p:spPr bwMode="auto">
          <a:xfrm>
            <a:off x="142844" y="500042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Основные критерии зачисления кандидата в резерв</a:t>
            </a:r>
          </a:p>
          <a:p>
            <a:pPr indent="450850" algn="just"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результаты его практической деятельности на занимаемой должности, показатели состояния трудовой и исполнительской дисциплины, обеспечения безопасного труда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результаты тестирования и последней аттестации кандидата;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отзывы лиц, непосредственно работающих с кандидатом;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возраст кандидата и состояние его здоровья;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деловые и личностные качества кандидата, его способности к предстоящей работе, потенциальные возможности.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4" name="Рисунок 3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4742" y="4429132"/>
            <a:ext cx="369925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857364"/>
            <a:ext cx="9144000" cy="230832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Возраст лиц, включаемых в резерв для занятия следующих должностей, как правило, не должен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превышать следующий возраст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Рисунок 7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4742" y="4429132"/>
            <a:ext cx="3699258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71500"/>
            <a:ext cx="7143750" cy="6461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Book Antiqua" pitchFamily="18" charset="0"/>
              </a:rPr>
              <a:t>Заместители </a:t>
            </a:r>
            <a:r>
              <a:rPr lang="ru-RU" dirty="0">
                <a:latin typeface="Book Antiqua" pitchFamily="18" charset="0"/>
              </a:rPr>
              <a:t>председателей горисполкомов (кроме Минского), райисполкомов, глав администраций районов в городах </a:t>
            </a:r>
          </a:p>
        </p:txBody>
      </p:sp>
      <p:sp>
        <p:nvSpPr>
          <p:cNvPr id="4" name="32-конечная звезда 3"/>
          <p:cNvSpPr/>
          <p:nvPr/>
        </p:nvSpPr>
        <p:spPr>
          <a:xfrm>
            <a:off x="7572375" y="500063"/>
            <a:ext cx="1000125" cy="85725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Book Antiqua" pitchFamily="18" charset="0"/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858125" y="71437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Book Antiqua" pitchFamily="18" charset="0"/>
              </a:rPr>
              <a:t>35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000250"/>
            <a:ext cx="7072313" cy="12001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Book Antiqua" pitchFamily="18" charset="0"/>
              </a:rPr>
              <a:t>П</a:t>
            </a:r>
            <a:r>
              <a:rPr lang="ru-RU" dirty="0">
                <a:latin typeface="Book Antiqua" pitchFamily="18" charset="0"/>
              </a:rPr>
              <a:t>редседатели </a:t>
            </a:r>
            <a:r>
              <a:rPr lang="ru-RU" dirty="0">
                <a:latin typeface="Book Antiqua" pitchFamily="18" charset="0"/>
              </a:rPr>
              <a:t>горисполкомов (кроме Минского), райисполкомов, глав администраций районов в городах, </a:t>
            </a:r>
            <a:r>
              <a:rPr lang="ru-RU" dirty="0">
                <a:latin typeface="Book Antiqua" pitchFamily="18" charset="0"/>
              </a:rPr>
              <a:t>заместители </a:t>
            </a:r>
            <a:r>
              <a:rPr lang="ru-RU" dirty="0">
                <a:latin typeface="Book Antiqua" pitchFamily="18" charset="0"/>
              </a:rPr>
              <a:t>председателей облисполкомов и Минского горисполкома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43313"/>
            <a:ext cx="7143750" cy="6461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Book Antiqua" pitchFamily="18" charset="0"/>
              </a:rPr>
              <a:t>З</a:t>
            </a:r>
            <a:r>
              <a:rPr lang="ru-RU" dirty="0">
                <a:latin typeface="Book Antiqua" pitchFamily="18" charset="0"/>
              </a:rPr>
              <a:t>аместители </a:t>
            </a:r>
            <a:r>
              <a:rPr lang="ru-RU" dirty="0">
                <a:latin typeface="Book Antiqua" pitchFamily="18" charset="0"/>
              </a:rPr>
              <a:t>министров, председателей государственных комитетов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29188"/>
            <a:ext cx="7216775" cy="923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Book Antiqua" pitchFamily="18" charset="0"/>
              </a:rPr>
              <a:t>Министры, председатели </a:t>
            </a:r>
            <a:r>
              <a:rPr lang="ru-RU" dirty="0">
                <a:latin typeface="Book Antiqua" pitchFamily="18" charset="0"/>
              </a:rPr>
              <a:t>государственных комитетов, облисполкомов и Минского горисполкома, </a:t>
            </a:r>
            <a:r>
              <a:rPr lang="ru-RU" dirty="0">
                <a:latin typeface="Book Antiqua" pitchFamily="18" charset="0"/>
              </a:rPr>
              <a:t>руководители </a:t>
            </a:r>
            <a:r>
              <a:rPr lang="ru-RU" dirty="0">
                <a:latin typeface="Book Antiqua" pitchFamily="18" charset="0"/>
              </a:rPr>
              <a:t>государственных организаций, подчиненных Совету </a:t>
            </a:r>
            <a:r>
              <a:rPr lang="ru-RU" dirty="0">
                <a:latin typeface="Book Antiqua" pitchFamily="18" charset="0"/>
              </a:rPr>
              <a:t>Министров</a:t>
            </a:r>
            <a:endParaRPr lang="ru-RU" dirty="0">
              <a:latin typeface="Book Antiqu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0" y="15716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32861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0" y="450056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32-конечная звезда 18"/>
          <p:cNvSpPr/>
          <p:nvPr/>
        </p:nvSpPr>
        <p:spPr>
          <a:xfrm>
            <a:off x="7572375" y="2000250"/>
            <a:ext cx="1000125" cy="85725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Book Antiqua" pitchFamily="18" charset="0"/>
            </a:endParaRPr>
          </a:p>
        </p:txBody>
      </p:sp>
      <p:sp>
        <p:nvSpPr>
          <p:cNvPr id="26635" name="TextBox 19"/>
          <p:cNvSpPr txBox="1">
            <a:spLocks noChangeArrowheads="1"/>
          </p:cNvSpPr>
          <p:nvPr/>
        </p:nvSpPr>
        <p:spPr bwMode="auto">
          <a:xfrm>
            <a:off x="7858125" y="2214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Book Antiqua" pitchFamily="18" charset="0"/>
              </a:rPr>
              <a:t>40</a:t>
            </a:r>
          </a:p>
        </p:txBody>
      </p:sp>
      <p:sp>
        <p:nvSpPr>
          <p:cNvPr id="21" name="32-конечная звезда 20"/>
          <p:cNvSpPr/>
          <p:nvPr/>
        </p:nvSpPr>
        <p:spPr>
          <a:xfrm>
            <a:off x="7572375" y="3500438"/>
            <a:ext cx="1000125" cy="85725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Book Antiqua" pitchFamily="18" charset="0"/>
            </a:endParaRPr>
          </a:p>
        </p:txBody>
      </p:sp>
      <p:sp>
        <p:nvSpPr>
          <p:cNvPr id="26637" name="TextBox 21"/>
          <p:cNvSpPr txBox="1">
            <a:spLocks noChangeArrowheads="1"/>
          </p:cNvSpPr>
          <p:nvPr/>
        </p:nvSpPr>
        <p:spPr bwMode="auto">
          <a:xfrm>
            <a:off x="7858125" y="3714750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Book Antiqua" pitchFamily="18" charset="0"/>
              </a:rPr>
              <a:t>45</a:t>
            </a:r>
          </a:p>
        </p:txBody>
      </p:sp>
      <p:sp>
        <p:nvSpPr>
          <p:cNvPr id="23" name="32-конечная звезда 22"/>
          <p:cNvSpPr/>
          <p:nvPr/>
        </p:nvSpPr>
        <p:spPr>
          <a:xfrm>
            <a:off x="7643813" y="5000625"/>
            <a:ext cx="1000125" cy="857250"/>
          </a:xfrm>
          <a:prstGeom prst="star3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Book Antiqua" pitchFamily="18" charset="0"/>
            </a:endParaRPr>
          </a:p>
        </p:txBody>
      </p:sp>
      <p:sp>
        <p:nvSpPr>
          <p:cNvPr id="26639" name="TextBox 23"/>
          <p:cNvSpPr txBox="1">
            <a:spLocks noChangeArrowheads="1"/>
          </p:cNvSpPr>
          <p:nvPr/>
        </p:nvSpPr>
        <p:spPr bwMode="auto">
          <a:xfrm>
            <a:off x="7929563" y="521493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Book Antiqua" pitchFamily="18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1693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Перспективный кадровый резерв </a:t>
            </a:r>
          </a:p>
        </p:txBody>
      </p:sp>
      <p:sp>
        <p:nvSpPr>
          <p:cNvPr id="288769" name="Rectangle 1"/>
          <p:cNvSpPr>
            <a:spLocks noChangeArrowheads="1"/>
          </p:cNvSpPr>
          <p:nvPr/>
        </p:nvSpPr>
        <p:spPr bwMode="auto">
          <a:xfrm>
            <a:off x="428625" y="1571625"/>
            <a:ext cx="8358188" cy="1938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Перспективный кадровый резерв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- это специально сформированная группа студентов учреждений, обеспечивающих получение высшего образования, и специалистов в возрасте до 31 года, имеющих лидерские и организаторские качества, способных к управленческой деятельности в государственных органах (организациях).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27651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524375"/>
            <a:ext cx="20002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1"/>
          <p:cNvSpPr>
            <a:spLocks noChangeArrowheads="1"/>
          </p:cNvSpPr>
          <p:nvPr/>
        </p:nvSpPr>
        <p:spPr bwMode="auto">
          <a:xfrm>
            <a:off x="571472" y="214290"/>
            <a:ext cx="807249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работы с перспективным кадровым резервом включает:</a:t>
            </a:r>
          </a:p>
          <a:p>
            <a:pPr indent="450850" algn="ctr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лидерских качеств и творческих способностей студентов, а также специалистов в возрасте до 31 года;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планирование и осуществление профессионального развития выпускников учреждений, обеспечивающих получение высшего образования, и специалистов в возрасте до 31 года;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мониторинг профессионального развития лиц, состоящих в перспективном кадровом резерве;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оценку эффективности подбора кандидатов в перспективный кадровый резерв и работы с ним.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28674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5275263"/>
            <a:ext cx="1357312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1" name="Rectangle 1"/>
          <p:cNvSpPr>
            <a:spLocks noChangeArrowheads="1"/>
          </p:cNvSpPr>
          <p:nvPr/>
        </p:nvSpPr>
        <p:spPr bwMode="auto">
          <a:xfrm>
            <a:off x="571472" y="357166"/>
            <a:ext cx="8072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Кадровый резерв Гомельского областного исполнительного комитета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Рисунок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3337" y="5470062"/>
            <a:ext cx="2100663" cy="138793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642938" y="2643188"/>
            <a:ext cx="7786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latin typeface="Book Antiqua" pitchFamily="18" charset="0"/>
                <a:ea typeface="Calibri" pitchFamily="34" charset="0"/>
                <a:cs typeface="Times New Roman" pitchFamily="18" charset="0"/>
              </a:rPr>
              <a:t>Для утверждения резерва создаётся конкурсная комиссия по формированию резерва, которая должна быть утверждена распоряжением председателя горрайисполкома, главной администрации.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1"/>
          <p:cNvSpPr>
            <a:spLocks noChangeArrowheads="1"/>
          </p:cNvSpPr>
          <p:nvPr/>
        </p:nvSpPr>
        <p:spPr bwMode="auto">
          <a:xfrm>
            <a:off x="357158" y="735109"/>
            <a:ext cx="828680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just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заседание комиссии готовятся следующие документы:</a:t>
            </a:r>
          </a:p>
          <a:p>
            <a:pPr indent="450850" algn="just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справка-объективка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результаты тестирования;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рекомендация лица, непосредственно работающего с резервистом.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3" name="Рисунок 2" descr="images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000504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3830362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572008"/>
            <a:ext cx="304240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0450" y="4219575"/>
            <a:ext cx="1733550" cy="2638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Тема: Кадровый резерв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marL="457200" indent="-457200" algn="just" eaLnBrk="0" hangingPunct="0">
              <a:buFontTx/>
              <a:buAutoNum type="arabicPeriod"/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Понятие, виды кадрового резерва и принципы его формирования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Tx/>
              <a:buAutoNum type="arabicPeriod"/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just" eaLnBrk="0" hangingPunct="0"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2. Кадровый резерв в органах государственного управления в Республике Беларусь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just" eaLnBrk="0" hangingPunct="0"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Кадровый резерв Гомельского областного исполнительного комитета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214438"/>
          <a:ext cx="8715375" cy="3786187"/>
        </p:xfrm>
        <a:graphic>
          <a:graphicData uri="http://schemas.openxmlformats.org/drawingml/2006/table">
            <a:tbl>
              <a:tblPr/>
              <a:tblGrid>
                <a:gridCol w="6215062"/>
                <a:gridCol w="2500313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Должность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Возраст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Председатели горрайисполкомов, главы администраций г.Гомеля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Не менее 40 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Заместители председателей горрайисполкомов, глав администраций г.Гомеля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Не более 35 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Начальники отделов, специалисты горрайисполкомов, администраций районов г.Гомеля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До 35 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57" marR="65857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793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 лиц, включаемых в резерв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3337" y="5470062"/>
            <a:ext cx="2100663" cy="138793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1"/>
          <p:cNvSpPr>
            <a:spLocks noChangeArrowheads="1"/>
          </p:cNvSpPr>
          <p:nvPr/>
        </p:nvSpPr>
        <p:spPr bwMode="auto">
          <a:xfrm>
            <a:off x="285720" y="248315"/>
            <a:ext cx="864399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 резервиста должен быть сформирован пакет следующих документов:</a:t>
            </a:r>
          </a:p>
          <a:p>
            <a:pPr indent="450850" algn="ctr">
              <a:defRPr/>
            </a:pP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личная карточка;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фотография;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справка-объективка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копия диплома;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результаты тестирования;</a:t>
            </a:r>
            <a:endParaRPr lang="ru-RU" sz="2000" dirty="0"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рекомендация лица, предложившего кандидата в резерв.</a:t>
            </a:r>
            <a:endParaRPr lang="ru-RU" sz="2000" dirty="0">
              <a:latin typeface="Arial" pitchFamily="34" charset="0"/>
            </a:endParaRPr>
          </a:p>
        </p:txBody>
      </p:sp>
      <p:pic>
        <p:nvPicPr>
          <p:cNvPr id="32770" name="Рисунок 2" descr="1297455047_88c075d16b79734ce8f70d9892c0872fthumb640x4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286000"/>
            <a:ext cx="21209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3" descr="1404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7900" y="4697413"/>
            <a:ext cx="30861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" descr="4444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1857375"/>
            <a:ext cx="31623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17" name="Rectangle 1"/>
          <p:cNvSpPr>
            <a:spLocks noChangeArrowheads="1"/>
          </p:cNvSpPr>
          <p:nvPr/>
        </p:nvSpPr>
        <p:spPr bwMode="auto">
          <a:xfrm>
            <a:off x="1428750" y="428625"/>
            <a:ext cx="6215063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Резерв должен быть сформирован </a:t>
            </a: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 все должности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, включенные в кадровые реестры </a:t>
            </a:r>
            <a:r>
              <a:rPr lang="ru-RU" sz="2000" dirty="0" err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горроайисполкомов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, администраций районов г.Гомель.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142875" y="2274888"/>
            <a:ext cx="2428875" cy="1938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Число лиц, включенных в резерв должно быть, как правило, </a:t>
            </a: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 менее двух лиц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1571625" y="4673600"/>
            <a:ext cx="6143625" cy="1322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b="1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Резерв утверждается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председателем </a:t>
            </a:r>
            <a:r>
              <a:rPr lang="ru-RU" sz="2000" dirty="0" err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горрайисполкома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, главой администрации г.Гомеля, либо решением </a:t>
            </a:r>
            <a:r>
              <a:rPr lang="ru-RU" sz="2000" dirty="0" err="1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горрайисполкома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, администрацией района г.Гомеля.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938" y="2286000"/>
            <a:ext cx="2643187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Book Antiqua" pitchFamily="18" charset="0"/>
              </a:rPr>
              <a:t>С резервом должна проводиться учеба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3214688"/>
            <a:ext cx="2643187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Book Antiqua" pitchFamily="18" charset="0"/>
              </a:rPr>
              <a:t>Резерв ежегодно до </a:t>
            </a:r>
            <a:r>
              <a:rPr lang="ru-RU" sz="2000" b="1" dirty="0">
                <a:latin typeface="Book Antiqua" pitchFamily="18" charset="0"/>
              </a:rPr>
              <a:t>1 апреля </a:t>
            </a:r>
            <a:r>
              <a:rPr lang="ru-RU" sz="2000" dirty="0">
                <a:latin typeface="Book Antiqua" pitchFamily="18" charset="0"/>
              </a:rPr>
              <a:t>пересматривается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496"/>
            <a:ext cx="557216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Перспективный кадровый резерв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88" y="500063"/>
            <a:ext cx="7215187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Book Antiqua" pitchFamily="18" charset="0"/>
              </a:rPr>
              <a:t>Формирование перспективного резерва предусматривает </a:t>
            </a:r>
            <a:r>
              <a:rPr lang="ru-RU" sz="2000" b="1" dirty="0">
                <a:latin typeface="Book Antiqua" pitchFamily="18" charset="0"/>
              </a:rPr>
              <a:t>сбор и анализ информации о кандидатах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75" y="2428875"/>
            <a:ext cx="2357438" cy="1938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Book Antiqua" pitchFamily="18" charset="0"/>
              </a:rPr>
              <a:t>Перспективный резерв достаточно сформировать, максимум, </a:t>
            </a:r>
            <a:r>
              <a:rPr lang="ru-RU" sz="2000" b="1" dirty="0">
                <a:latin typeface="Book Antiqua" pitchFamily="18" charset="0"/>
              </a:rPr>
              <a:t>из 10 человек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43688" y="2643188"/>
            <a:ext cx="2357437" cy="1631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Book Antiqua" pitchFamily="18" charset="0"/>
              </a:rPr>
              <a:t>На данный момент </a:t>
            </a:r>
            <a:r>
              <a:rPr lang="ru-RU" sz="2000" dirty="0">
                <a:latin typeface="Book Antiqua" pitchFamily="18" charset="0"/>
              </a:rPr>
              <a:t>в нем числятся 36 студентов и 36 специалистов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563" y="5143500"/>
            <a:ext cx="7143750" cy="954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Специальная </a:t>
            </a:r>
            <a:r>
              <a:rPr lang="ru-RU" dirty="0"/>
              <a:t>сформированная группа студентов учреждений образования и </a:t>
            </a:r>
            <a:r>
              <a:rPr lang="ru-RU" sz="2000" dirty="0">
                <a:latin typeface="Book Antiqua" pitchFamily="18" charset="0"/>
              </a:rPr>
              <a:t>специалистов</a:t>
            </a:r>
            <a:r>
              <a:rPr lang="ru-RU" dirty="0"/>
              <a:t> в возрасте </a:t>
            </a:r>
            <a:r>
              <a:rPr lang="ru-RU" b="1" dirty="0"/>
              <a:t>до 31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071546"/>
            <a:ext cx="6286544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0"/>
            <a:ext cx="8215370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0000" algn="just" eaLnBrk="0" hangingPunct="0">
              <a:buFontTx/>
              <a:buAutoNum type="arabicPeriod"/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Понятие, виды кадрового резерва и принципы его формирования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9073" name="Rectangle 1"/>
          <p:cNvSpPr>
            <a:spLocks noChangeArrowheads="1"/>
          </p:cNvSpPr>
          <p:nvPr/>
        </p:nvSpPr>
        <p:spPr bwMode="auto">
          <a:xfrm>
            <a:off x="714375" y="2000250"/>
            <a:ext cx="7929563" cy="2000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0850" algn="just"/>
            <a:r>
              <a:rPr lang="ru-RU" sz="2400" b="1" i="1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Кадровый резерв</a:t>
            </a:r>
            <a:r>
              <a:rPr lang="ru-RU" sz="2400" b="1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— </a:t>
            </a:r>
            <a:r>
              <a:rPr lang="ru-RU" sz="20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это группа руководителей и специалистов, обладающих способностью к управленческой деятельности, отвечающих требованиям, предъявляемым должностью того или иного ранга, подвергшихся отбору и прошедших систематическую целевую квалификационную подготовку.</a:t>
            </a:r>
            <a:endParaRPr lang="ru-RU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4339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5" y="4143375"/>
            <a:ext cx="23272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42910" y="1397000"/>
          <a:ext cx="81439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06304" y="214290"/>
            <a:ext cx="593944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Типы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кадрового резерва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Принципы формирования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кадрового резерва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357298"/>
          <a:ext cx="8572560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reserv_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1571625"/>
            <a:ext cx="839628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142852"/>
            <a:ext cx="842968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Этапы создания кадрового резерва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7285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Анализ потребности в резерве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71500" y="642938"/>
            <a:ext cx="81438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457200" algn="l"/>
              </a:tabLst>
            </a:pPr>
            <a:r>
              <a:rPr lang="ru-RU">
                <a:latin typeface="Book Antiqua" pitchFamily="18" charset="0"/>
                <a:cs typeface="Times New Roman" pitchFamily="18" charset="0"/>
              </a:rPr>
              <a:t>Для определения оптимальной численности резерва кадров необходимо установить:</a:t>
            </a:r>
          </a:p>
          <a:p>
            <a:pPr indent="450850" algn="just">
              <a:tabLst>
                <a:tab pos="457200" algn="l"/>
              </a:tabLst>
            </a:pPr>
            <a:endParaRPr lang="ru-RU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Book Antiqua" pitchFamily="18" charset="0"/>
                <a:cs typeface="Times New Roman" pitchFamily="18" charset="0"/>
              </a:rPr>
              <a:t>потребность предприятия в кадрах управления на ближайшую или более длительную перспективу (до пяти лет);</a:t>
            </a:r>
            <a:endParaRPr lang="ru-RU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Book Antiqua" pitchFamily="18" charset="0"/>
                <a:cs typeface="Times New Roman" pitchFamily="18" charset="0"/>
              </a:rPr>
              <a:t>фактическую численность подготовленного в данный момент резерва каждого уровня независимо от того, где проходил подготовку работник, зачисленный в резерв;</a:t>
            </a:r>
            <a:endParaRPr lang="ru-RU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Book Antiqua" pitchFamily="18" charset="0"/>
                <a:cs typeface="Times New Roman" pitchFamily="18" charset="0"/>
              </a:rPr>
              <a:t>примерный процент выбытия из резерва кадров отдельных работников, например из-за невыполнения индивидуальной программы подготовки в связи с выездом в другой район и др.;</a:t>
            </a:r>
            <a:endParaRPr lang="ru-RU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Book Antiqua" pitchFamily="18" charset="0"/>
                <a:cs typeface="Times New Roman" pitchFamily="18" charset="0"/>
              </a:rPr>
              <a:t>число высвобождающихся в результате изменения структуры управления руководящих работников, которые могут быть использованы для руководящей деятельности на других участках.</a:t>
            </a:r>
            <a:endParaRPr lang="ru-RU">
              <a:latin typeface="Book Antiqua" pitchFamily="18" charset="0"/>
            </a:endParaRPr>
          </a:p>
        </p:txBody>
      </p:sp>
      <p:pic>
        <p:nvPicPr>
          <p:cNvPr id="18435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524375"/>
            <a:ext cx="20002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358214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Формирование и составление списка резерва</a:t>
            </a:r>
          </a:p>
        </p:txBody>
      </p:sp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28625" y="1119188"/>
            <a:ext cx="80724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На стадии формирования списка резерва решаются такие </a:t>
            </a:r>
            <a:r>
              <a:rPr lang="ru-RU" sz="2000" b="1">
                <a:latin typeface="Book Antiqua" pitchFamily="18" charset="0"/>
                <a:cs typeface="Times New Roman" pitchFamily="18" charset="0"/>
              </a:rPr>
              <a:t>задачи</a:t>
            </a:r>
            <a:r>
              <a:rPr lang="ru-RU" sz="2000">
                <a:latin typeface="Book Antiqua" pitchFamily="18" charset="0"/>
                <a:cs typeface="Times New Roman" pitchFamily="18" charset="0"/>
              </a:rPr>
              <a:t>, как:</a:t>
            </a:r>
          </a:p>
          <a:p>
            <a:pPr indent="450850" algn="just">
              <a:tabLst>
                <a:tab pos="457200" algn="l"/>
              </a:tabLst>
            </a:pP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оценка кандидатов;</a:t>
            </a: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сопоставление совокупности качеств кандидата и тех требований, которые необходимы для резервируемой должности;</a:t>
            </a: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сравнение кандидатов на одну должность и выбор более соответствующего для работы в резервируемой должности.</a:t>
            </a:r>
            <a:endParaRPr lang="ru-RU" sz="2000">
              <a:latin typeface="Book Antiqua" pitchFamily="18" charset="0"/>
            </a:endParaRPr>
          </a:p>
        </p:txBody>
      </p:sp>
      <p:pic>
        <p:nvPicPr>
          <p:cNvPr id="19459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524375"/>
            <a:ext cx="20002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574708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Подготовка кандидатов</a:t>
            </a:r>
          </a:p>
        </p:txBody>
      </p:sp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57188" y="1019175"/>
            <a:ext cx="8501062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Для </a:t>
            </a:r>
            <a:r>
              <a:rPr lang="ru-RU" sz="2000" b="1" i="1">
                <a:latin typeface="Book Antiqua" pitchFamily="18" charset="0"/>
                <a:cs typeface="Times New Roman" pitchFamily="18" charset="0"/>
              </a:rPr>
              <a:t>профессиональной подготовки</a:t>
            </a:r>
            <a:r>
              <a:rPr lang="ru-RU" sz="2000">
                <a:latin typeface="Book Antiqua" pitchFamily="18" charset="0"/>
                <a:cs typeface="Times New Roman" pitchFamily="18" charset="0"/>
              </a:rPr>
              <a:t> могут быть использованы следующие методы:</a:t>
            </a:r>
          </a:p>
          <a:p>
            <a:pPr indent="450850" algn="just">
              <a:tabLst>
                <a:tab pos="457200" algn="l"/>
              </a:tabLst>
            </a:pP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индивидуальная подготовка под руководством вышестоящего руководителя;</a:t>
            </a: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стажировка в должности на своем и другом предприятии;</a:t>
            </a:r>
            <a:endParaRPr lang="ru-RU" sz="2000">
              <a:latin typeface="Book Antiqua" pitchFamily="18" charset="0"/>
            </a:endParaRPr>
          </a:p>
          <a:p>
            <a:pPr indent="45085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000">
                <a:latin typeface="Book Antiqua" pitchFamily="18" charset="0"/>
                <a:cs typeface="Times New Roman" pitchFamily="18" charset="0"/>
              </a:rPr>
              <a:t>учеба в институте и на курсах в зависимости от планируемой должности.</a:t>
            </a:r>
            <a:endParaRPr lang="ru-RU" sz="2000">
              <a:latin typeface="Book Antiqua" pitchFamily="18" charset="0"/>
            </a:endParaRPr>
          </a:p>
        </p:txBody>
      </p:sp>
      <p:pic>
        <p:nvPicPr>
          <p:cNvPr id="20483" name="Picture 3" descr="http://www.luxoft-personnel.ru/upload/medialibrary/2ed/2edb47806f16a92aa9e1b8ffb9883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524375"/>
            <a:ext cx="20002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0806C74-947B-44C3-8537-0D79A1C2F060}"/>
</file>

<file path=customXml/itemProps2.xml><?xml version="1.0" encoding="utf-8"?>
<ds:datastoreItem xmlns:ds="http://schemas.openxmlformats.org/officeDocument/2006/customXml" ds:itemID="{863E211F-25BD-4B1F-955E-EC9239E279A6}"/>
</file>

<file path=customXml/itemProps3.xml><?xml version="1.0" encoding="utf-8"?>
<ds:datastoreItem xmlns:ds="http://schemas.openxmlformats.org/officeDocument/2006/customXml" ds:itemID="{A4B16189-AEB8-43FA-8679-91FA8D7D24F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468</Words>
  <Application>Microsoft Office PowerPoint</Application>
  <PresentationFormat>Экран (4:3)</PresentationFormat>
  <Paragraphs>50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24</vt:i4>
      </vt:variant>
    </vt:vector>
  </HeadingPairs>
  <TitlesOfParts>
    <vt:vector size="40" baseType="lpstr">
      <vt:lpstr>Lucida Sans Unicode</vt:lpstr>
      <vt:lpstr>Arial</vt:lpstr>
      <vt:lpstr>Wingdings 3</vt:lpstr>
      <vt:lpstr>Verdana</vt:lpstr>
      <vt:lpstr>Wingdings 2</vt:lpstr>
      <vt:lpstr>Calibri</vt:lpstr>
      <vt:lpstr>Book Antiqua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 Дисциплина «Управление персоналом в государственных учреждениях» Тема «Кадровый резерв»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GGU</cp:lastModifiedBy>
  <cp:revision>18</cp:revision>
  <dcterms:created xsi:type="dcterms:W3CDTF">2014-12-21T17:51:26Z</dcterms:created>
  <dcterms:modified xsi:type="dcterms:W3CDTF">2015-06-05T13:58:00Z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