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0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17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5A916-E703-46A4-9D76-AC580788067C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6E540-2BDD-4752-B37B-B887CCD53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FC9A-04AD-4708-A3FA-68611BFAD07B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85A45-0C52-451E-AF47-834B38218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9190A-5EDB-4BAB-A873-8C312E0E3431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8E8DF-75A8-4E37-A8E2-99A03FC6D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A37DB-10A0-4D93-A4B0-1D7C17AB13B6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AE98-37B6-4CA5-8901-EF3DFA855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6041-E66A-4716-A9C5-90F262269DE7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FC6D6-59A0-4374-B718-53C3794AF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EE1F-EA12-4442-AAC9-A841A4FEC8B1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8AE6-C966-48FA-BCB4-A4529EA4E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62E7-A0CF-4CEA-80C8-E73F57FBA4A8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9BD6-1151-4B29-BA90-456064C32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3C67C-F70F-4D44-AFEB-FAA4505027BA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EA9D8-448C-47BE-9900-161639B73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D37A-5906-4D22-A60D-61C6966ACB50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707BC-6BE6-4D60-87A2-EB3887871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B2B9C-C727-400E-AA8C-08CD8670D519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3C2E-368B-4352-8114-FFD31D742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6A06-FCB0-4B2A-94E1-A65571BEB5E5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82044-AACC-44F6-B98B-559F98074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2D78B6-8A92-4D64-AB86-29D5DBD1A195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37E341-0C7F-46AB-B08B-98D169EEA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16" r:id="rId2"/>
    <p:sldLayoutId id="2147483925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6" r:id="rId9"/>
    <p:sldLayoutId id="2147483922" r:id="rId10"/>
    <p:sldLayoutId id="214748392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4929188"/>
            <a:ext cx="7772400" cy="1200150"/>
          </a:xfrm>
        </p:spPr>
        <p:txBody>
          <a:bodyPr/>
          <a:lstStyle/>
          <a:p>
            <a:pPr marR="0"/>
            <a:r>
              <a:rPr lang="ru-RU" sz="2800" b="1" smtClean="0">
                <a:latin typeface="Arial" charset="0"/>
              </a:rPr>
              <a:t>Лектор: Минчукова Л.А.</a:t>
            </a:r>
          </a:p>
          <a:p>
            <a:pPr marR="0"/>
            <a:r>
              <a:rPr lang="ru-RU" sz="2800" b="1" smtClean="0">
                <a:latin typeface="Arial" charset="0"/>
              </a:rPr>
              <a:t>2015 год</a:t>
            </a:r>
          </a:p>
        </p:txBody>
      </p:sp>
      <p:pic>
        <p:nvPicPr>
          <p:cNvPr id="4" name="Picture 4" descr="C:\Users\Павел\Desktop\thumb2-14ffcd1bb14718541b0f441e8b2837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071942"/>
            <a:ext cx="3429024" cy="2144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39750" y="1268413"/>
            <a:ext cx="796766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ru-RU" sz="2800" b="1"/>
              <a:t>Дисциплина «Управление персоналом в государственных учреждениях»</a:t>
            </a:r>
            <a:endParaRPr lang="en-US" sz="2800" b="1"/>
          </a:p>
          <a:p>
            <a:pPr algn="r"/>
            <a:endParaRPr lang="en-US" sz="2800" b="1"/>
          </a:p>
          <a:p>
            <a:pPr algn="r"/>
            <a:r>
              <a:rPr lang="ru-RU" sz="2800" b="1"/>
              <a:t>Тема «Аттестация государственных служащих»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86874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системы измерения и оценки результатов труда в Великобритании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75" y="1785938"/>
            <a:ext cx="885825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>
              <a:buFont typeface="Arial" charset="0"/>
              <a:buChar char="•"/>
            </a:pPr>
            <a:r>
              <a:rPr lang="ru-RU" sz="1900">
                <a:solidFill>
                  <a:srgbClr val="404040"/>
                </a:solidFill>
                <a:latin typeface="Constantia" pitchFamily="18" charset="0"/>
                <a:cs typeface="Times New Roman" pitchFamily="18" charset="0"/>
              </a:rPr>
              <a:t>основное внимание уделяется совершенствованию достигнутых результатов труда; </a:t>
            </a:r>
            <a:endParaRPr lang="ru-RU" sz="1900">
              <a:solidFill>
                <a:srgbClr val="404040"/>
              </a:solidFill>
              <a:latin typeface="Constantia" pitchFamily="18" charset="0"/>
              <a:cs typeface="Arial" charset="0"/>
            </a:endParaRPr>
          </a:p>
          <a:p>
            <a:pPr indent="450850" eaLnBrk="0" hangingPunct="0">
              <a:buFont typeface="Arial" charset="0"/>
              <a:buChar char="•"/>
            </a:pPr>
            <a:r>
              <a:rPr lang="ru-RU" sz="1900">
                <a:solidFill>
                  <a:srgbClr val="404040"/>
                </a:solidFill>
                <a:latin typeface="Constantia" pitchFamily="18" charset="0"/>
                <a:cs typeface="Times New Roman" pitchFamily="18" charset="0"/>
              </a:rPr>
              <a:t> результаты труда должны быть измеримыми и очевидными; </a:t>
            </a:r>
            <a:endParaRPr lang="ru-RU" sz="1900">
              <a:solidFill>
                <a:srgbClr val="404040"/>
              </a:solidFill>
              <a:latin typeface="Constantia" pitchFamily="18" charset="0"/>
              <a:cs typeface="Arial" charset="0"/>
            </a:endParaRPr>
          </a:p>
          <a:p>
            <a:pPr indent="450850" eaLnBrk="0" hangingPunct="0">
              <a:buFont typeface="Arial" charset="0"/>
              <a:buChar char="•"/>
            </a:pPr>
            <a:r>
              <a:rPr lang="ru-RU" sz="1900">
                <a:solidFill>
                  <a:srgbClr val="404040"/>
                </a:solidFill>
                <a:latin typeface="Constantia" pitchFamily="18" charset="0"/>
                <a:cs typeface="Times New Roman" pitchFamily="18" charset="0"/>
              </a:rPr>
              <a:t> по возможности, эффективность труда работника, использования материальных и иных средств должны быть измеримыми; </a:t>
            </a:r>
            <a:endParaRPr lang="ru-RU" sz="1900">
              <a:solidFill>
                <a:srgbClr val="404040"/>
              </a:solidFill>
              <a:latin typeface="Constantia" pitchFamily="18" charset="0"/>
              <a:cs typeface="Arial" charset="0"/>
            </a:endParaRPr>
          </a:p>
          <a:p>
            <a:pPr indent="450850" eaLnBrk="0" hangingPunct="0">
              <a:buFont typeface="Arial" charset="0"/>
              <a:buChar char="•"/>
            </a:pPr>
            <a:r>
              <a:rPr lang="ru-RU" sz="1900">
                <a:solidFill>
                  <a:srgbClr val="404040"/>
                </a:solidFill>
                <a:latin typeface="Constantia" pitchFamily="18" charset="0"/>
                <a:cs typeface="Times New Roman" pitchFamily="18" charset="0"/>
              </a:rPr>
              <a:t> оценка результатов производится по 5-бальной шкале, что наглядно иллюстрирует и определяет плохие и хорошие результаты труда; </a:t>
            </a:r>
            <a:endParaRPr lang="ru-RU" sz="1900">
              <a:solidFill>
                <a:srgbClr val="404040"/>
              </a:solidFill>
              <a:latin typeface="Constantia" pitchFamily="18" charset="0"/>
              <a:cs typeface="Arial" charset="0"/>
            </a:endParaRPr>
          </a:p>
          <a:p>
            <a:pPr indent="450850" eaLnBrk="0" hangingPunct="0">
              <a:buFont typeface="Arial" charset="0"/>
              <a:buChar char="•"/>
            </a:pPr>
            <a:r>
              <a:rPr lang="ru-RU" sz="1900">
                <a:solidFill>
                  <a:srgbClr val="404040"/>
                </a:solidFill>
                <a:latin typeface="Constantia" pitchFamily="18" charset="0"/>
                <a:cs typeface="Times New Roman" pitchFamily="18" charset="0"/>
              </a:rPr>
              <a:t> по крайней мере, один раз в год каждый государственный служащий должен иметь возможность обсудить со своим непосредственным начальником достигнутые результаты и цели деятельности на следующий год, индивидуальные планы; </a:t>
            </a:r>
            <a:endParaRPr lang="ru-RU" sz="1900">
              <a:solidFill>
                <a:srgbClr val="404040"/>
              </a:solidFill>
              <a:latin typeface="Constantia" pitchFamily="18" charset="0"/>
              <a:cs typeface="Arial" charset="0"/>
            </a:endParaRPr>
          </a:p>
          <a:p>
            <a:pPr indent="450850" eaLnBrk="0" hangingPunct="0">
              <a:buFont typeface="Arial" charset="0"/>
              <a:buChar char="•"/>
            </a:pPr>
            <a:r>
              <a:rPr lang="ru-RU" sz="1900">
                <a:solidFill>
                  <a:srgbClr val="404040"/>
                </a:solidFill>
                <a:latin typeface="Constantia" pitchFamily="18" charset="0"/>
                <a:cs typeface="Times New Roman" pitchFamily="18" charset="0"/>
              </a:rPr>
              <a:t> один раз в год производится оценка способности государственных служащих к карьерному росту по 4-бальной шкале; </a:t>
            </a:r>
            <a:endParaRPr lang="ru-RU" sz="1900">
              <a:solidFill>
                <a:srgbClr val="404040"/>
              </a:solidFill>
              <a:latin typeface="Constantia" pitchFamily="18" charset="0"/>
              <a:cs typeface="Arial" charset="0"/>
            </a:endParaRPr>
          </a:p>
          <a:p>
            <a:pPr indent="450850" eaLnBrk="0" hangingPunct="0">
              <a:buFont typeface="Arial" charset="0"/>
              <a:buChar char="•"/>
            </a:pPr>
            <a:r>
              <a:rPr lang="ru-RU" sz="1900">
                <a:solidFill>
                  <a:srgbClr val="404040"/>
                </a:solidFill>
                <a:latin typeface="Constantia" pitchFamily="18" charset="0"/>
                <a:cs typeface="Times New Roman" pitchFamily="18" charset="0"/>
              </a:rPr>
              <a:t> в обязательном порядке до сведения каждого служащего доводится балл, достигнутый по шкале служебного соответствия, и результат его аттестации. </a:t>
            </a:r>
            <a:endParaRPr lang="ru-RU" sz="1900">
              <a:solidFill>
                <a:srgbClr val="404040"/>
              </a:solidFill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343400"/>
            <a:ext cx="3886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5800" cy="91841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Анкетирование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258552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1472" y="1357298"/>
            <a:ext cx="8143932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анкеты:</a:t>
            </a:r>
            <a:endParaRPr lang="ru-RU" sz="2200" dirty="0"/>
          </a:p>
        </p:txBody>
      </p:sp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142875" y="2000250"/>
            <a:ext cx="85725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>
              <a:buFont typeface="Calibri" pitchFamily="34" charset="0"/>
              <a:buAutoNum type="arabicParenR"/>
            </a:pPr>
            <a:r>
              <a:rPr lang="ru-RU" sz="1900">
                <a:latin typeface="Constantia" pitchFamily="18" charset="0"/>
                <a:cs typeface="Times New Roman" pitchFamily="18" charset="0"/>
              </a:rPr>
              <a:t>персональные данные работника (фамилия, имя, возраст и т.д.); </a:t>
            </a:r>
            <a:endParaRPr lang="ru-RU" sz="1900">
              <a:latin typeface="Constantia" pitchFamily="18" charset="0"/>
              <a:cs typeface="Arial" charset="0"/>
            </a:endParaRPr>
          </a:p>
          <a:p>
            <a:pPr indent="450850" eaLnBrk="0" hangingPunct="0">
              <a:buFont typeface="Calibri" pitchFamily="34" charset="0"/>
              <a:buAutoNum type="arabicParenR"/>
            </a:pPr>
            <a:r>
              <a:rPr lang="ru-RU" sz="1900">
                <a:latin typeface="Constantia" pitchFamily="18" charset="0"/>
                <a:cs typeface="Times New Roman" pitchFamily="18" charset="0"/>
              </a:rPr>
              <a:t>цель, индивидуальный план и описание работы за прошлый год; </a:t>
            </a:r>
            <a:endParaRPr lang="ru-RU" sz="1900">
              <a:latin typeface="Constantia" pitchFamily="18" charset="0"/>
              <a:cs typeface="Arial" charset="0"/>
            </a:endParaRPr>
          </a:p>
          <a:p>
            <a:pPr indent="450850" eaLnBrk="0" hangingPunct="0">
              <a:buFont typeface="Calibri" pitchFamily="34" charset="0"/>
              <a:buAutoNum type="arabicParenR"/>
            </a:pPr>
            <a:r>
              <a:rPr lang="ru-RU" sz="1900">
                <a:latin typeface="Constantia" pitchFamily="18" charset="0"/>
                <a:cs typeface="Times New Roman" pitchFamily="18" charset="0"/>
              </a:rPr>
              <a:t>цель и описание работы на последующий год; </a:t>
            </a:r>
            <a:endParaRPr lang="ru-RU" sz="1900">
              <a:latin typeface="Constantia" pitchFamily="18" charset="0"/>
              <a:cs typeface="Arial" charset="0"/>
            </a:endParaRPr>
          </a:p>
          <a:p>
            <a:pPr indent="450850" eaLnBrk="0" hangingPunct="0">
              <a:buFont typeface="Calibri" pitchFamily="34" charset="0"/>
              <a:buAutoNum type="arabicParenR"/>
            </a:pPr>
            <a:r>
              <a:rPr lang="ru-RU" sz="1900">
                <a:latin typeface="Constantia" pitchFamily="18" charset="0"/>
                <a:cs typeface="Times New Roman" pitchFamily="18" charset="0"/>
              </a:rPr>
              <a:t>предложения по повышению квалификации работника; </a:t>
            </a:r>
            <a:endParaRPr lang="ru-RU" sz="1900">
              <a:latin typeface="Constantia" pitchFamily="18" charset="0"/>
              <a:cs typeface="Arial" charset="0"/>
            </a:endParaRPr>
          </a:p>
          <a:p>
            <a:pPr indent="450850" eaLnBrk="0" hangingPunct="0">
              <a:buFont typeface="Calibri" pitchFamily="34" charset="0"/>
              <a:buAutoNum type="arabicParenR"/>
            </a:pPr>
            <a:r>
              <a:rPr lang="ru-RU" sz="1900">
                <a:latin typeface="Constantia" pitchFamily="18" charset="0"/>
                <a:cs typeface="Times New Roman" pitchFamily="18" charset="0"/>
              </a:rPr>
              <a:t>возможные намерения или предложения о служебном переводе; </a:t>
            </a:r>
            <a:endParaRPr lang="ru-RU" sz="1900">
              <a:latin typeface="Constantia" pitchFamily="18" charset="0"/>
              <a:cs typeface="Arial" charset="0"/>
            </a:endParaRPr>
          </a:p>
          <a:p>
            <a:pPr indent="450850" eaLnBrk="0" hangingPunct="0">
              <a:buFont typeface="Calibri" pitchFamily="34" charset="0"/>
              <a:buAutoNum type="arabicParenR"/>
            </a:pPr>
            <a:r>
              <a:rPr lang="ru-RU" sz="1900">
                <a:latin typeface="Constantia" pitchFamily="18" charset="0"/>
                <a:cs typeface="Times New Roman" pitchFamily="18" charset="0"/>
              </a:rPr>
              <a:t>мотивированное мнение аттестуемого о подготовленном о нем руководством и отделом кадров отчете и, по его желанию, о подготовившем этот отчёт лице; </a:t>
            </a:r>
            <a:endParaRPr lang="ru-RU" sz="1900">
              <a:latin typeface="Constantia" pitchFamily="18" charset="0"/>
              <a:cs typeface="Arial" charset="0"/>
            </a:endParaRPr>
          </a:p>
          <a:p>
            <a:pPr indent="450850" eaLnBrk="0" hangingPunct="0">
              <a:buFont typeface="Calibri" pitchFamily="34" charset="0"/>
              <a:buAutoNum type="arabicParenR"/>
            </a:pPr>
            <a:r>
              <a:rPr lang="ru-RU" sz="1900">
                <a:latin typeface="Constantia" pitchFamily="18" charset="0"/>
                <a:cs typeface="Times New Roman" pitchFamily="18" charset="0"/>
              </a:rPr>
              <a:t>детальная оценка личностных качеств; </a:t>
            </a:r>
            <a:endParaRPr lang="ru-RU" sz="1900">
              <a:latin typeface="Constantia" pitchFamily="18" charset="0"/>
              <a:cs typeface="Arial" charset="0"/>
            </a:endParaRPr>
          </a:p>
          <a:p>
            <a:pPr indent="450850" eaLnBrk="0" hangingPunct="0">
              <a:buFont typeface="Calibri" pitchFamily="34" charset="0"/>
              <a:buAutoNum type="arabicParenR"/>
            </a:pPr>
            <a:r>
              <a:rPr lang="ru-RU" sz="1900">
                <a:latin typeface="Constantia" pitchFamily="18" charset="0"/>
                <a:cs typeface="Times New Roman" pitchFamily="18" charset="0"/>
              </a:rPr>
              <a:t>оценка возможностей роста по службе; </a:t>
            </a:r>
            <a:endParaRPr lang="ru-RU" sz="1900">
              <a:latin typeface="Constantia" pitchFamily="18" charset="0"/>
              <a:cs typeface="Arial" charset="0"/>
            </a:endParaRPr>
          </a:p>
          <a:p>
            <a:pPr indent="450850" eaLnBrk="0" hangingPunct="0">
              <a:buFont typeface="Calibri" pitchFamily="34" charset="0"/>
              <a:buAutoNum type="arabicParenR"/>
            </a:pPr>
            <a:r>
              <a:rPr lang="ru-RU" sz="1900">
                <a:latin typeface="Constantia" pitchFamily="18" charset="0"/>
                <a:cs typeface="Times New Roman" pitchFamily="18" charset="0"/>
              </a:rPr>
              <a:t>мотивированное мнение лица, утвердившего данный отчёт, об аттестуемом и отчёте о нём и его работе; </a:t>
            </a:r>
            <a:endParaRPr lang="ru-RU" sz="1900">
              <a:latin typeface="Constantia" pitchFamily="18" charset="0"/>
              <a:cs typeface="Arial" charset="0"/>
            </a:endParaRPr>
          </a:p>
          <a:p>
            <a:pPr indent="450850" eaLnBrk="0" hangingPunct="0">
              <a:buFont typeface="Calibri" pitchFamily="34" charset="0"/>
              <a:buAutoNum type="arabicParenR"/>
            </a:pPr>
            <a:r>
              <a:rPr lang="ru-RU" sz="1900">
                <a:latin typeface="Constantia" pitchFamily="18" charset="0"/>
                <a:cs typeface="Times New Roman" pitchFamily="18" charset="0"/>
              </a:rPr>
              <a:t> формальное подтверждение лица, осуществляющего контроль за проведением аттестации, что аттестация прошла в соответствии с установленным порядком. </a:t>
            </a:r>
            <a:endParaRPr lang="ru-RU" sz="190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58552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305800" cy="77554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Индивидуальное собеседование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1643063"/>
            <a:ext cx="4759325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Цели проведения собеседования:</a:t>
            </a:r>
            <a:endParaRPr lang="ru-RU" sz="2200" dirty="0"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3116"/>
            <a:ext cx="8215370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оценить результаты работы государственного служащего за последний год и совместно найти возможности их улучшения</a:t>
            </a:r>
            <a:endParaRPr lang="ru-RU">
              <a:solidFill>
                <a:srgbClr val="40404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3000372"/>
            <a:ext cx="8215370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определить и обсудить необходимость повышения квалификации и рассмотреть возможный перевод по службе</a:t>
            </a:r>
            <a:endParaRPr lang="ru-RU">
              <a:solidFill>
                <a:srgbClr val="40404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3857628"/>
            <a:ext cx="8215370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по просьбе служащего сообщить ему оценку его шансов на продвижение</a:t>
            </a:r>
            <a:endParaRPr lang="ru-RU">
              <a:solidFill>
                <a:srgbClr val="40404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643422"/>
            <a:ext cx="327188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643446"/>
            <a:ext cx="3286147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258552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86874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оценки результатов работы  государственного служащего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857364"/>
            <a:ext cx="8572560" cy="22860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indent="450850" algn="ctr"/>
            <a:r>
              <a:rPr lang="ru-RU" b="1" u="sng">
                <a:solidFill>
                  <a:srgbClr val="7030A0"/>
                </a:solidFill>
              </a:rPr>
              <a:t>Оценка осуществляется по 5-бальной шкале:</a:t>
            </a:r>
            <a:endParaRPr lang="ru-RU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indent="450850" eaLnBrk="0" hangingPunct="0">
              <a:buFontTx/>
              <a:buChar char="•"/>
            </a:pP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«1» - отлично; </a:t>
            </a:r>
            <a:endParaRPr lang="ru-RU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indent="450850" eaLnBrk="0" hangingPunct="0">
              <a:buFontTx/>
              <a:buChar char="•"/>
            </a:pP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«2» - выше желаемого (стандартного) уровня; </a:t>
            </a:r>
            <a:endParaRPr lang="ru-RU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indent="450850" eaLnBrk="0" hangingPunct="0">
              <a:buFontTx/>
              <a:buChar char="•"/>
            </a:pP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«3» - на желаемом (стандартном) уровне по всем параметрам; </a:t>
            </a:r>
            <a:endParaRPr lang="ru-RU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indent="450850" eaLnBrk="0" hangingPunct="0">
              <a:buFontTx/>
              <a:buChar char="•"/>
            </a:pP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«4» - ниже желаемого (стандартного) уровня и нуждается в повышении эффективности работы; </a:t>
            </a:r>
            <a:endParaRPr lang="ru-RU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indent="450850" eaLnBrk="0" hangingPunct="0">
              <a:buFontTx/>
              <a:buChar char="•"/>
            </a:pP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«5» - неудовлетворительно. </a:t>
            </a:r>
            <a:endParaRPr lang="ru-RU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285750" y="4429125"/>
            <a:ext cx="8429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>
                <a:latin typeface="Constantia" pitchFamily="18" charset="0"/>
                <a:ea typeface="Times New Roman" pitchFamily="18" charset="0"/>
                <a:cs typeface="Arial" charset="0"/>
              </a:rPr>
              <a:t>Оценки "1" или "2" даются в случае однозначного превышения результатов работы над ожиданиями. </a:t>
            </a:r>
          </a:p>
          <a:p>
            <a:pPr indent="450850"/>
            <a:r>
              <a:rPr lang="ru-RU">
                <a:latin typeface="Constantia" pitchFamily="18" charset="0"/>
                <a:ea typeface="Times New Roman" pitchFamily="18" charset="0"/>
                <a:cs typeface="Arial" charset="0"/>
              </a:rPr>
              <a:t>Оценка "3"</a:t>
            </a:r>
            <a:r>
              <a:rPr lang="ru-RU">
                <a:latin typeface="Constantia" pitchFamily="18" charset="0"/>
                <a:cs typeface="Times New Roman" pitchFamily="18" charset="0"/>
              </a:rPr>
              <a:t> - стандартный (желаемый) уровень. Это означает хорошую работу, соответствующую заработной плате. </a:t>
            </a:r>
            <a:endParaRPr lang="ru-RU">
              <a:latin typeface="Constantia" pitchFamily="18" charset="0"/>
              <a:cs typeface="Arial" charset="0"/>
            </a:endParaRPr>
          </a:p>
          <a:p>
            <a:pPr indent="450850" eaLnBrk="0" hangingPunct="0"/>
            <a:r>
              <a:rPr lang="ru-RU">
                <a:latin typeface="Constantia" pitchFamily="18" charset="0"/>
              </a:rPr>
              <a:t>Оценка "4" характеризует работу ниже ожиданий и нормы. </a:t>
            </a:r>
          </a:p>
          <a:p>
            <a:pPr indent="450850" eaLnBrk="0" hangingPunct="0"/>
            <a:r>
              <a:rPr lang="ru-RU">
                <a:latin typeface="Constantia" pitchFamily="18" charset="0"/>
              </a:rPr>
              <a:t>Оценка "5" – неудовлетворительная оценка. Может привести к увольнению после соответствующего предупреждения и уведомления о неудовлетворительной оценке. </a:t>
            </a:r>
            <a:endParaRPr lang="ru-RU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285884" cy="806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058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Соглашение о результативности деятельности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000240"/>
            <a:ext cx="8715436" cy="18573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Оценка труда государственных служащих в США осуществляется путем разработки </a:t>
            </a: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соглашения о результативности деятельности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руководителей, занимающих должности на государственной службе 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88" y="4071938"/>
            <a:ext cx="8429625" cy="22780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соглашении отражается: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результативность деятельности; 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качество труда;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эффективность использование финансовых ресурсов и времени;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возможности развития инновационных методик при достижении целей.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305800" cy="9184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Измерение и оценка результативности деятельности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1785938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Параметры измерения и оценки результативности деятельности:</a:t>
            </a:r>
            <a:endParaRPr lang="ru-RU" sz="2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357430"/>
            <a:ext cx="8215370" cy="7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количественные параметры </a:t>
            </a:r>
            <a:r>
              <a:rPr lang="ru-RU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количество осуществленных действий (переводов, выплат, запросов за период времени, в частности, за год)</a:t>
            </a:r>
            <a:endParaRPr lang="ru-RU">
              <a:solidFill>
                <a:srgbClr val="40404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357562"/>
            <a:ext cx="8215370" cy="7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indent="450850" algn="ctr" eaLnBrk="0" hangingPunct="0"/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качественные параметры </a:t>
            </a:r>
            <a:r>
              <a:rPr lang="ru-RU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наличие и количество жалоб от граждан, ошибок, судебных исков за несоблюдение обязательств или законодательства </a:t>
            </a:r>
            <a:endParaRPr lang="ru-RU" sz="100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429132"/>
            <a:ext cx="8215370" cy="7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временные параметры </a:t>
            </a:r>
            <a:r>
              <a:rPr lang="ru-RU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количество времени, затраченное на выполнение работы (сроки завершения проектов, соответствие установленных сроков фактическим)</a:t>
            </a:r>
            <a:endParaRPr lang="ru-RU">
              <a:solidFill>
                <a:srgbClr val="40404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5500702"/>
            <a:ext cx="8215370" cy="7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indent="450850" algn="ctr" eaLnBrk="0" hangingPunct="0"/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затратные параметры </a:t>
            </a:r>
            <a:r>
              <a:rPr lang="ru-RU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rgbClr val="404040"/>
                </a:solidFill>
                <a:latin typeface="Times New Roman" pitchFamily="18" charset="0"/>
                <a:cs typeface="Times New Roman" pitchFamily="18" charset="0"/>
              </a:rPr>
              <a:t> уровень издержек на выполнение работ (определение размера затрат на единицу выполненных работ (услуг)) </a:t>
            </a:r>
            <a:endParaRPr lang="ru-RU" sz="240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285884" cy="806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2002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100" y="4143380"/>
            <a:ext cx="37719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85786" y="928671"/>
            <a:ext cx="7786743" cy="15716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Аттестация руководящих кадров государственных органов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мероприятие, по результатам которого принимается решение о соответствии государственного служащего замещаемой должности государственной службы с учётом результатов его профессиональной деятельности.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38" y="2714625"/>
            <a:ext cx="8286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>
              <a:tabLst>
                <a:tab pos="152400" algn="l"/>
              </a:tabLst>
            </a:pPr>
            <a:r>
              <a:rPr lang="ru-RU" sz="2000" b="1" i="1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Основные цели аттестации:</a:t>
            </a:r>
            <a:endParaRPr lang="ru-RU" sz="1900">
              <a:solidFill>
                <a:srgbClr val="404040"/>
              </a:solidFill>
              <a:latin typeface="Constantia" pitchFamily="18" charset="0"/>
              <a:cs typeface="Arial" charset="0"/>
            </a:endParaRPr>
          </a:p>
          <a:p>
            <a:pPr indent="450850" eaLnBrk="0" hangingPunct="0">
              <a:buFontTx/>
              <a:buChar char="•"/>
              <a:tabLst>
                <a:tab pos="152400" algn="l"/>
              </a:tabLst>
            </a:pPr>
            <a:r>
              <a:rPr lang="ru-RU" sz="1900">
                <a:solidFill>
                  <a:srgbClr val="404040"/>
                </a:solidFill>
                <a:latin typeface="Constantia" pitchFamily="18" charset="0"/>
                <a:cs typeface="Times New Roman" pitchFamily="18" charset="0"/>
              </a:rPr>
              <a:t>объективная оценка их практической деятельности;</a:t>
            </a:r>
            <a:endParaRPr lang="ru-RU" sz="1900">
              <a:solidFill>
                <a:srgbClr val="404040"/>
              </a:solidFill>
              <a:latin typeface="Constantia" pitchFamily="18" charset="0"/>
              <a:cs typeface="Arial" charset="0"/>
            </a:endParaRPr>
          </a:p>
          <a:p>
            <a:pPr indent="450850" eaLnBrk="0" hangingPunct="0">
              <a:buFontTx/>
              <a:buChar char="•"/>
              <a:tabLst>
                <a:tab pos="152400" algn="l"/>
              </a:tabLst>
            </a:pPr>
            <a:r>
              <a:rPr lang="ru-RU" sz="1900">
                <a:solidFill>
                  <a:srgbClr val="404040"/>
                </a:solidFill>
                <a:latin typeface="Constantia" pitchFamily="18" charset="0"/>
                <a:cs typeface="Times New Roman" pitchFamily="18" charset="0"/>
              </a:rPr>
              <a:t>определения уровня профессиональной подготовки, правовой культуры, служебной перспективы.</a:t>
            </a:r>
            <a:endParaRPr lang="ru-RU" sz="1900">
              <a:solidFill>
                <a:srgbClr val="404040"/>
              </a:solidFill>
              <a:latin typeface="Constantia" pitchFamily="18" charset="0"/>
              <a:cs typeface="Arial" charset="0"/>
            </a:endParaRPr>
          </a:p>
          <a:p>
            <a:pPr indent="450850" eaLnBrk="0" hangingPunct="0">
              <a:tabLst>
                <a:tab pos="152400" algn="l"/>
              </a:tabLst>
            </a:pPr>
            <a:endParaRPr lang="ru-RU" sz="1900">
              <a:solidFill>
                <a:srgbClr val="404040"/>
              </a:solidFill>
              <a:latin typeface="Constantia" pitchFamily="18" charset="0"/>
              <a:cs typeface="Times New Roman" pitchFamily="18" charset="0"/>
            </a:endParaRPr>
          </a:p>
          <a:p>
            <a:pPr indent="450850">
              <a:tabLst>
                <a:tab pos="152400" algn="l"/>
              </a:tabLst>
            </a:pPr>
            <a:r>
              <a:rPr lang="ru-RU" sz="2000" b="1" i="1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Основные задачи аттестации:</a:t>
            </a:r>
            <a:endParaRPr lang="ru-RU" sz="2000">
              <a:solidFill>
                <a:srgbClr val="404040"/>
              </a:solidFill>
              <a:latin typeface="Constantia" pitchFamily="18" charset="0"/>
              <a:cs typeface="Arial" charset="0"/>
            </a:endParaRPr>
          </a:p>
          <a:p>
            <a:pPr indent="450850" eaLnBrk="0" hangingPunct="0">
              <a:buFontTx/>
              <a:buChar char="•"/>
              <a:tabLst>
                <a:tab pos="152400" algn="l"/>
              </a:tabLst>
            </a:pPr>
            <a:r>
              <a:rPr lang="ru-RU" sz="1900">
                <a:solidFill>
                  <a:srgbClr val="404040"/>
                </a:solidFill>
                <a:latin typeface="Constantia" pitchFamily="18" charset="0"/>
                <a:cs typeface="Times New Roman" pitchFamily="18" charset="0"/>
              </a:rPr>
              <a:t>установление соответствия занимаемой должности;</a:t>
            </a:r>
            <a:endParaRPr lang="ru-RU" sz="1900">
              <a:solidFill>
                <a:srgbClr val="404040"/>
              </a:solidFill>
              <a:latin typeface="Constantia" pitchFamily="18" charset="0"/>
              <a:cs typeface="Arial" charset="0"/>
            </a:endParaRPr>
          </a:p>
          <a:p>
            <a:pPr indent="450850" eaLnBrk="0" hangingPunct="0">
              <a:buFontTx/>
              <a:buChar char="•"/>
              <a:tabLst>
                <a:tab pos="152400" algn="l"/>
              </a:tabLst>
            </a:pPr>
            <a:r>
              <a:rPr lang="ru-RU" sz="1900">
                <a:solidFill>
                  <a:srgbClr val="404040"/>
                </a:solidFill>
                <a:latin typeface="Constantia" pitchFamily="18" charset="0"/>
                <a:cs typeface="Times New Roman" pitchFamily="18" charset="0"/>
              </a:rPr>
              <a:t>выявление потенциальных способностей и возможностей для дальнейшего продвижения по службе;</a:t>
            </a:r>
            <a:endParaRPr lang="ru-RU" sz="1900">
              <a:solidFill>
                <a:srgbClr val="404040"/>
              </a:solidFill>
              <a:latin typeface="Constantia" pitchFamily="18" charset="0"/>
              <a:cs typeface="Arial" charset="0"/>
            </a:endParaRPr>
          </a:p>
          <a:p>
            <a:pPr indent="450850" eaLnBrk="0" hangingPunct="0">
              <a:buFontTx/>
              <a:buChar char="•"/>
              <a:tabLst>
                <a:tab pos="152400" algn="l"/>
              </a:tabLst>
            </a:pPr>
            <a:r>
              <a:rPr lang="ru-RU" sz="1900">
                <a:solidFill>
                  <a:srgbClr val="404040"/>
                </a:solidFill>
                <a:latin typeface="Constantia" pitchFamily="18" charset="0"/>
                <a:cs typeface="Times New Roman" pitchFamily="18" charset="0"/>
              </a:rPr>
              <a:t>определение потребности в повышении квалификации или переподготовке.</a:t>
            </a:r>
            <a:endParaRPr lang="ru-RU" sz="1900">
              <a:solidFill>
                <a:srgbClr val="404040"/>
              </a:solidFill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571500"/>
            <a:ext cx="8786812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база аттестации государственных служащих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935163"/>
            <a:ext cx="8786812" cy="4708525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Закон Республики от 14.06.2003 года «О государственной службе в Республике Беларусь»;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Указ Президента Республики Беларусь от 06.11.2003 года № 489 «Об утверждении Положения о проведении аттестации государственных служащих»: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Указ Президента Республики Беларусь от 14.03.2005 года № 122 «О проведении аттестации работников государственных органов и иных организаций, должности которых включены в кадровый реестр Главы государства Республики Беларусь»;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решения областных исполнительных комитетов и Минского городского исполнительного комитета;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Указ Президента Республики Беларусь от 17.05.2005 года № 139 «Об утверждении Положения о квалификационном экзамене для лиц, впервые поступающих на государственную службу».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28662" y="857232"/>
            <a:ext cx="7643866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Аттестация государственных служащих проводится </a:t>
            </a:r>
            <a:r>
              <a:rPr lang="ru-RU" sz="2200" b="1" u="sng" dirty="0">
                <a:solidFill>
                  <a:srgbClr val="7030A0"/>
                </a:solidFill>
              </a:rPr>
              <a:t>каждые три года 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аттестационными комиссиями.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2214554"/>
            <a:ext cx="4643470" cy="8572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>
                <a:solidFill>
                  <a:srgbClr val="7030A0"/>
                </a:solidFill>
              </a:rPr>
              <a:t>Этапы проведения аттестации</a:t>
            </a:r>
            <a:endParaRPr lang="ru-RU" sz="2200" dirty="0">
              <a:solidFill>
                <a:srgbClr val="7030A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43042" y="3286124"/>
            <a:ext cx="6643734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к проведению аттестации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42" y="4429132"/>
            <a:ext cx="6643734" cy="785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проведение аттестации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43042" y="5572140"/>
            <a:ext cx="6643734" cy="785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принятие решения по результатам аттестации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0800000">
            <a:off x="1428750" y="3643313"/>
            <a:ext cx="14287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>
            <a:off x="1285875" y="4857750"/>
            <a:ext cx="2857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>
            <a:off x="1143000" y="6000750"/>
            <a:ext cx="4286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1177132" y="3393281"/>
            <a:ext cx="50165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427038" y="4000500"/>
            <a:ext cx="171608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-287337" y="4572000"/>
            <a:ext cx="285908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786812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проведению аттестации включает: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2976" y="1643050"/>
            <a:ext cx="7215238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составление перечня работников, подлежащих аттестации и освобожденных от нее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2976" y="5857892"/>
            <a:ext cx="7215238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450850" algn="ctr"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организацию  разъяснительной  работы  о  целях  и  порядке  проведения аттестации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4857760"/>
            <a:ext cx="7215238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450850" algn="ctr"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подготовку необходимых документов на аттестуемых государственных служащих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976" y="4071942"/>
            <a:ext cx="7215238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450850" algn="ctr"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определение состава аттестационной комиссии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3286124"/>
            <a:ext cx="7215238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450850" algn="ctr"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разработку графика проведения аттестации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42976" y="2500306"/>
            <a:ext cx="7215238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450850" algn="ctr"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определение сроков проведения аттестации</a:t>
            </a: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9191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Аттестационная комиссия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1714488"/>
            <a:ext cx="7715304" cy="2071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Состав:</a:t>
            </a:r>
          </a:p>
          <a:p>
            <a:pPr marL="720000" indent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Председатель аттестационной комиссии;</a:t>
            </a:r>
          </a:p>
          <a:p>
            <a:pPr marL="720000" indent="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Руководители структурных подразделений;</a:t>
            </a:r>
          </a:p>
          <a:p>
            <a:pPr marL="720000" indent="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Работники кадровой 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юридической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служб;</a:t>
            </a:r>
          </a:p>
          <a:p>
            <a:pPr marL="720000" indent="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Независимые эксперты.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4143380"/>
            <a:ext cx="7715304" cy="2428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850" algn="ctr">
              <a:tabLst>
                <a:tab pos="165100" algn="l"/>
              </a:tabLst>
            </a:pPr>
            <a:r>
              <a:rPr lang="ru-RU" b="1" i="1">
                <a:solidFill>
                  <a:srgbClr val="04617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Функции:</a:t>
            </a:r>
          </a:p>
          <a:p>
            <a:pPr indent="450850" eaLnBrk="0" hangingPunct="0">
              <a:buFontTx/>
              <a:buChar char="•"/>
              <a:tabLst>
                <a:tab pos="165100" algn="l"/>
              </a:tabLst>
            </a:pPr>
            <a:r>
              <a:rPr lang="ru-RU">
                <a:solidFill>
                  <a:srgbClr val="404040"/>
                </a:solidFill>
                <a:cs typeface="Times New Roman" pitchFamily="18" charset="0"/>
              </a:rPr>
              <a:t>рассматривает      представленные      материалы      на      аттестуемого государственного служащего;</a:t>
            </a:r>
            <a:endParaRPr lang="ru-RU">
              <a:solidFill>
                <a:srgbClr val="404040"/>
              </a:solidFill>
              <a:cs typeface="Arial" charset="0"/>
            </a:endParaRPr>
          </a:p>
          <a:p>
            <a:pPr indent="450850" eaLnBrk="0" hangingPunct="0">
              <a:buFontTx/>
              <a:buChar char="•"/>
              <a:tabLst>
                <a:tab pos="165100" algn="l"/>
              </a:tabLst>
            </a:pPr>
            <a:r>
              <a:rPr lang="ru-RU">
                <a:solidFill>
                  <a:srgbClr val="404040"/>
                </a:solidFill>
                <a:cs typeface="Times New Roman" pitchFamily="18" charset="0"/>
              </a:rPr>
              <a:t>заслушивает сообщения руководителя структурного подразделения или государственного органа и аттестуемого, задает им вопросы;</a:t>
            </a:r>
            <a:endParaRPr lang="ru-RU">
              <a:solidFill>
                <a:srgbClr val="404040"/>
              </a:solidFill>
              <a:cs typeface="Arial" charset="0"/>
            </a:endParaRPr>
          </a:p>
          <a:p>
            <a:pPr indent="450850" eaLnBrk="0" hangingPunct="0">
              <a:buFontTx/>
              <a:buChar char="•"/>
              <a:tabLst>
                <a:tab pos="165100" algn="l"/>
              </a:tabLst>
            </a:pPr>
            <a:r>
              <a:rPr lang="ru-RU">
                <a:solidFill>
                  <a:srgbClr val="404040"/>
                </a:solidFill>
                <a:cs typeface="Times New Roman" pitchFamily="18" charset="0"/>
              </a:rPr>
              <a:t>проводит при необходимости тестирование аттестуемого государственного служащего.</a:t>
            </a:r>
            <a:endParaRPr lang="ru-RU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500063"/>
            <a:ext cx="8715375" cy="7762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аттестации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643938" cy="4467225"/>
          </a:xfrm>
        </p:spPr>
        <p:txBody>
          <a:bodyPr>
            <a:normAutofit/>
          </a:bodyPr>
          <a:lstStyle/>
          <a:p>
            <a:pPr marL="0" indent="45000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Результатом аттестации государственного служащего является принятие </a:t>
            </a:r>
            <a:r>
              <a:rPr lang="ru-RU" sz="2200" b="1" u="sng" dirty="0" smtClean="0">
                <a:solidFill>
                  <a:srgbClr val="7030A0"/>
                </a:solidFill>
              </a:rPr>
              <a:t>решения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0" indent="45000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/>
              <a:buChar char=""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 соответствии аттестуемого занимаемой должности;</a:t>
            </a:r>
          </a:p>
          <a:p>
            <a:pPr marL="0" indent="45000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/>
              <a:buChar char=""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 неполном соответствии аттестуемого занимаемой должности с отсрочкой аттестации на один год, при условии выполнения рекомендаций аттестационной    комиссии;</a:t>
            </a:r>
          </a:p>
          <a:p>
            <a:pPr marL="0" indent="45000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/>
              <a:buChar char=""/>
              <a:defRPr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 несоответствии аттестуемого занимаемой должности.</a:t>
            </a:r>
          </a:p>
          <a:p>
            <a:pPr marL="0" indent="45000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/>
              <a:buNone/>
              <a:defRPr/>
            </a:pP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450000" fontAlgn="auto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Итоги работы по аттестации подводятся </a:t>
            </a:r>
            <a:r>
              <a:rPr lang="ru-RU" sz="2400" b="1" u="sng" dirty="0" smtClean="0">
                <a:solidFill>
                  <a:srgbClr val="7030A0"/>
                </a:solidFill>
              </a:rPr>
              <a:t>приказом (распоряжением)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руководителя государственного органа. </a:t>
            </a:r>
            <a:endParaRPr lang="ru-RU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5072063"/>
            <a:ext cx="8286750" cy="15001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indent="450850">
              <a:tabLst>
                <a:tab pos="106363" algn="l"/>
              </a:tabLst>
            </a:pPr>
            <a:r>
              <a:rPr lang="ru-RU" sz="2000">
                <a:solidFill>
                  <a:srgbClr val="404040"/>
                </a:solidFill>
                <a:cs typeface="Times New Roman" pitchFamily="18" charset="0"/>
              </a:rPr>
              <a:t>От прохождения аттестации освобождаются:</a:t>
            </a:r>
            <a:endParaRPr lang="ru-RU" sz="2000">
              <a:solidFill>
                <a:srgbClr val="404040"/>
              </a:solidFill>
              <a:cs typeface="Arial" charset="0"/>
            </a:endParaRPr>
          </a:p>
          <a:p>
            <a:pPr indent="450850" eaLnBrk="0" hangingPunct="0">
              <a:buFontTx/>
              <a:buChar char="•"/>
              <a:tabLst>
                <a:tab pos="106363" algn="l"/>
              </a:tabLst>
            </a:pPr>
            <a:r>
              <a:rPr lang="ru-RU" sz="2000">
                <a:solidFill>
                  <a:srgbClr val="404040"/>
                </a:solidFill>
                <a:cs typeface="Times New Roman" pitchFamily="18" charset="0"/>
              </a:rPr>
              <a:t>государственные служащие, занимающие данную должность менее одного года;</a:t>
            </a:r>
            <a:endParaRPr lang="ru-RU" sz="2000">
              <a:solidFill>
                <a:srgbClr val="404040"/>
              </a:solidFill>
              <a:cs typeface="Arial" charset="0"/>
            </a:endParaRPr>
          </a:p>
          <a:p>
            <a:pPr indent="450850" eaLnBrk="0" hangingPunct="0">
              <a:buFontTx/>
              <a:buChar char="•"/>
              <a:tabLst>
                <a:tab pos="106363" algn="l"/>
              </a:tabLst>
            </a:pPr>
            <a:r>
              <a:rPr lang="ru-RU" sz="2000">
                <a:solidFill>
                  <a:srgbClr val="404040"/>
                </a:solidFill>
                <a:cs typeface="Times New Roman" pitchFamily="18" charset="0"/>
              </a:rPr>
              <a:t>беременные женщины.</a:t>
            </a:r>
            <a:endParaRPr lang="ru-RU" sz="2000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14620"/>
            <a:ext cx="7772400" cy="13624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000" smtClean="0"/>
              <a:t>Зарубежный опыт аттестации государственных служащих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876"/>
            <a:ext cx="366124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876"/>
            <a:ext cx="364333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Павел\Desktop\36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0361" y="3143248"/>
            <a:ext cx="3303639" cy="2119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75" y="857250"/>
            <a:ext cx="8858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>
              <a:defRPr/>
            </a:pPr>
            <a:r>
              <a:rPr lang="ru-RU" sz="2000" b="1" i="1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Оценка работы государственного служащего включает 3 компонента: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indent="450850" eaLnBrk="0" hangingPunct="0">
              <a:defRPr/>
            </a:pPr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258552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2143108" y="1571612"/>
            <a:ext cx="6858048" cy="15001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indent="450850" algn="ctr" eaLnBrk="0" hangingPunct="0"/>
            <a:r>
              <a:rPr lang="ru-RU">
                <a:solidFill>
                  <a:srgbClr val="404040"/>
                </a:solidFill>
                <a:cs typeface="Times New Roman" pitchFamily="18" charset="0"/>
              </a:rPr>
              <a:t>детальное описание в письменном виде результатов выполнения задач, установленных в его программе (плане) на год; </a:t>
            </a:r>
            <a:endParaRPr lang="ru-RU">
              <a:solidFill>
                <a:srgbClr val="404040"/>
              </a:solidFill>
              <a:cs typeface="Arial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3357562"/>
            <a:ext cx="6786578" cy="15001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indent="450850" eaLnBrk="0" hangingPunct="0"/>
            <a:r>
              <a:rPr lang="ru-RU">
                <a:solidFill>
                  <a:srgbClr val="404040"/>
                </a:solidFill>
                <a:cs typeface="Times New Roman" pitchFamily="18" charset="0"/>
              </a:rPr>
              <a:t>оценку итогов и результатов по соответствующим должности госслужащего нормативам и стандартам; </a:t>
            </a:r>
            <a:endParaRPr lang="ru-RU">
              <a:solidFill>
                <a:srgbClr val="404040"/>
              </a:solidFill>
              <a:cs typeface="Arial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71670" y="5143512"/>
            <a:ext cx="6929486" cy="15001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indent="450850" eaLnBrk="0" hangingPunct="0"/>
            <a:r>
              <a:rPr lang="ru-RU">
                <a:solidFill>
                  <a:srgbClr val="404040"/>
                </a:solidFill>
                <a:cs typeface="Times New Roman" pitchFamily="18" charset="0"/>
              </a:rPr>
              <a:t>имеющиеся комментарии или сведения о каких-либо чрезвычайных внешних факторах (семейные обстоятельства, личные проблемы и т.п.).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07E7837599704DBF97B7717FFF4AF4" ma:contentTypeVersion="0" ma:contentTypeDescription="Создание документа." ma:contentTypeScope="" ma:versionID="2f76a39a6c754335552cd44e337eab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DBDEA44-DD3B-4115-8BCB-DD69B40D7BEB}"/>
</file>

<file path=customXml/itemProps2.xml><?xml version="1.0" encoding="utf-8"?>
<ds:datastoreItem xmlns:ds="http://schemas.openxmlformats.org/officeDocument/2006/customXml" ds:itemID="{EFE413AB-CDFD-4EEA-9A32-EE79871D45C6}"/>
</file>

<file path=customXml/itemProps3.xml><?xml version="1.0" encoding="utf-8"?>
<ds:datastoreItem xmlns:ds="http://schemas.openxmlformats.org/officeDocument/2006/customXml" ds:itemID="{E14184D1-731C-4141-BBCD-92A1759858A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1868</TotalTime>
  <Words>817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Constantia</vt:lpstr>
      <vt:lpstr>Arial</vt:lpstr>
      <vt:lpstr>Calibri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Нормативно-правовая база аттестации государственных служащих</vt:lpstr>
      <vt:lpstr>Слайд 4</vt:lpstr>
      <vt:lpstr>Подготовка к проведению аттестации включает:</vt:lpstr>
      <vt:lpstr>Аттестационная комиссия</vt:lpstr>
      <vt:lpstr>Результаты аттестации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регулирование малого предпринимательства</dc:title>
  <dc:creator>Павел</dc:creator>
  <cp:lastModifiedBy>GGU</cp:lastModifiedBy>
  <cp:revision>182</cp:revision>
  <dcterms:created xsi:type="dcterms:W3CDTF">2014-06-02T15:21:53Z</dcterms:created>
  <dcterms:modified xsi:type="dcterms:W3CDTF">2015-06-05T13:53:47Z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0x0101005007E7837599704DBF97B7717FFF4AF4</vt:lpwstr>
  </property>
</Properties>
</file>