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8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Дисциплина «Маркетинг и ценообразование»</a:t>
            </a:r>
            <a:br>
              <a:rPr lang="ru-RU" sz="2400" dirty="0" smtClean="0"/>
            </a:br>
            <a:r>
              <a:rPr lang="ru-RU" sz="2400" dirty="0" smtClean="0"/>
              <a:t>Лектор </a:t>
            </a:r>
            <a:r>
              <a:rPr lang="ru-RU" sz="2400" dirty="0" err="1" smtClean="0"/>
              <a:t>Шоломицкая</a:t>
            </a:r>
            <a:r>
              <a:rPr lang="ru-RU" sz="2400" dirty="0" smtClean="0"/>
              <a:t> Т.М.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/>
          </a:p>
          <a:p>
            <a:pPr algn="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3200" dirty="0" smtClean="0"/>
              <a:t>Тема </a:t>
            </a:r>
            <a:r>
              <a:rPr lang="ru-RU" sz="3200" dirty="0" smtClean="0"/>
              <a:t>6  Управление </a:t>
            </a:r>
            <a:r>
              <a:rPr lang="ru-RU" sz="3200" dirty="0" smtClean="0"/>
              <a:t>маркетингом</a:t>
            </a:r>
          </a:p>
          <a:p>
            <a:pPr algn="ctr">
              <a:buNone/>
            </a:pPr>
            <a:endParaRPr lang="ru-RU" sz="3200" dirty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smtClean="0"/>
              <a:t>2015 год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2. Сущность маркетингового планирования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u="sng" dirty="0" smtClean="0"/>
              <a:t>Направления анализа</a:t>
            </a:r>
            <a:r>
              <a:rPr lang="ru-RU" dirty="0" smtClean="0"/>
              <a:t>, предшествующего выбору стратегии:</a:t>
            </a:r>
          </a:p>
          <a:p>
            <a:r>
              <a:rPr lang="ru-RU" dirty="0" smtClean="0"/>
              <a:t>1) анализ перспектив роста путем выявления будущих тенденций, опасностей и шансов;</a:t>
            </a:r>
          </a:p>
          <a:p>
            <a:r>
              <a:rPr lang="ru-RU" dirty="0" smtClean="0"/>
              <a:t>2) анализ позиций в конкурентной борьбе, задачей которого является определение возможностей повышения результатов работы за счет усиления конкуренции;</a:t>
            </a:r>
          </a:p>
          <a:p>
            <a:r>
              <a:rPr lang="ru-RU" dirty="0" smtClean="0"/>
              <a:t>3) сравнительный анализ перспектив при разных стратегиях деятельности и установление приоритетов в распределении ресурсов между различными видами деятельности;</a:t>
            </a:r>
          </a:p>
          <a:p>
            <a:r>
              <a:rPr lang="ru-RU" dirty="0" smtClean="0"/>
              <a:t>г) анализ путей диверсификации, задачей которого является оценка недостатков существующего набора видов деятельности и определение новых видов.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2. Сущность маркетингового планирования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u="sng" dirty="0" smtClean="0"/>
              <a:t>Этапы стратегического планирования маркетинга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1. Анализ среды предприятия.</a:t>
            </a:r>
          </a:p>
          <a:p>
            <a:r>
              <a:rPr lang="ru-RU" dirty="0" smtClean="0"/>
              <a:t>2. Определение миссии и целей.</a:t>
            </a:r>
          </a:p>
          <a:p>
            <a:r>
              <a:rPr lang="ru-RU" dirty="0" smtClean="0"/>
              <a:t>3. Выбор стратегии.</a:t>
            </a:r>
          </a:p>
          <a:p>
            <a:r>
              <a:rPr lang="ru-RU" dirty="0" smtClean="0"/>
              <a:t>4. Выполнение стратегии.</a:t>
            </a:r>
          </a:p>
          <a:p>
            <a:r>
              <a:rPr lang="ru-RU" dirty="0" smtClean="0"/>
              <a:t>5. Оценка и контроль выполнения стратегии.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Тема 6  Управление маркетингом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Вопросы:</a:t>
            </a:r>
          </a:p>
          <a:p>
            <a:pPr>
              <a:buNone/>
            </a:pPr>
            <a:r>
              <a:rPr lang="ru-RU" sz="2400" dirty="0" smtClean="0"/>
              <a:t>1. Виды маркетинговых структур</a:t>
            </a:r>
          </a:p>
          <a:p>
            <a:pPr>
              <a:buNone/>
            </a:pPr>
            <a:r>
              <a:rPr lang="ru-RU" sz="2400" dirty="0" smtClean="0"/>
              <a:t>2. Сущность маркетингового планирования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1. Виды маркетинговых структур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Различают следующие организационные структуры службы маркетинга:</a:t>
            </a:r>
          </a:p>
          <a:p>
            <a:r>
              <a:rPr lang="ru-RU" sz="2000" dirty="0" smtClean="0"/>
              <a:t>1. </a:t>
            </a:r>
            <a:r>
              <a:rPr lang="ru-RU" sz="2000" u="sng" dirty="0" smtClean="0"/>
              <a:t>Функциональная</a:t>
            </a:r>
            <a:r>
              <a:rPr lang="ru-RU" sz="2000" dirty="0" smtClean="0"/>
              <a:t> </a:t>
            </a:r>
          </a:p>
          <a:p>
            <a:endParaRPr lang="ru-RU" sz="2000" dirty="0"/>
          </a:p>
        </p:txBody>
      </p:sp>
      <p:pic>
        <p:nvPicPr>
          <p:cNvPr id="4" name="Рисунок 3" descr="http://economic-info.biz/files/uch_group28/uch_pgroup28/uch_uch163/image/132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429000"/>
            <a:ext cx="721523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1. Виды маркетинговых структур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2. </a:t>
            </a:r>
            <a:r>
              <a:rPr lang="ru-RU" sz="2000" u="sng" dirty="0" smtClean="0"/>
              <a:t>Товарная (продуктовая)</a:t>
            </a:r>
          </a:p>
          <a:p>
            <a:pPr algn="just">
              <a:buNone/>
            </a:pPr>
            <a:r>
              <a:rPr lang="ru-RU" sz="2000" dirty="0" smtClean="0"/>
              <a:t>3. </a:t>
            </a:r>
            <a:r>
              <a:rPr lang="ru-RU" sz="2000" u="sng" dirty="0" smtClean="0"/>
              <a:t>Региональная (рыночная).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4. </a:t>
            </a:r>
            <a:r>
              <a:rPr lang="ru-RU" sz="2000" u="sng" dirty="0" smtClean="0"/>
              <a:t>Матричная структура.</a:t>
            </a:r>
          </a:p>
          <a:p>
            <a:pPr algn="just">
              <a:buNone/>
            </a:pPr>
            <a:r>
              <a:rPr lang="ru-RU" sz="2000" dirty="0" smtClean="0"/>
              <a:t>		На практике нередко используют </a:t>
            </a:r>
            <a:r>
              <a:rPr lang="ru-RU" sz="2000" i="1" u="sng" dirty="0" smtClean="0"/>
              <a:t>товарно-функциональную</a:t>
            </a:r>
            <a:r>
              <a:rPr lang="ru-RU" sz="2000" dirty="0" smtClean="0"/>
              <a:t>,  </a:t>
            </a:r>
            <a:r>
              <a:rPr lang="ru-RU" sz="2000" i="1" u="sng" dirty="0" smtClean="0"/>
              <a:t>регионально-функциональную</a:t>
            </a:r>
            <a:r>
              <a:rPr lang="ru-RU" sz="2000" i="1" dirty="0" smtClean="0"/>
              <a:t> </a:t>
            </a:r>
            <a:r>
              <a:rPr lang="ru-RU" sz="2000" dirty="0" smtClean="0"/>
              <a:t>и </a:t>
            </a:r>
            <a:r>
              <a:rPr lang="ru-RU" sz="2000" u="sng" dirty="0" err="1" smtClean="0"/>
              <a:t>продуктово-</a:t>
            </a:r>
            <a:r>
              <a:rPr lang="ru-RU" sz="2000" i="1" u="sng" dirty="0" err="1" smtClean="0"/>
              <a:t>регионально-функциональную</a:t>
            </a:r>
            <a:r>
              <a:rPr lang="ru-RU" sz="2000" i="1" u="sng" dirty="0" smtClean="0"/>
              <a:t> структуры. </a:t>
            </a:r>
            <a:endParaRPr lang="ru-RU" sz="2000" dirty="0" smtClean="0"/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Руководители и ведущие специалисты маркетинговых служб должны удовлетворять </a:t>
            </a:r>
            <a:r>
              <a:rPr lang="ru-RU" sz="2400" u="sng" dirty="0" smtClean="0"/>
              <a:t>общим требованиям</a:t>
            </a:r>
            <a:r>
              <a:rPr lang="ru-RU" sz="2400" dirty="0" smtClean="0"/>
              <a:t>, предъявляемым к кадрам управления.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Специфические требования</a:t>
            </a:r>
            <a:r>
              <a:rPr lang="ru-RU" sz="2000" dirty="0" smtClean="0"/>
              <a:t>:  </a:t>
            </a:r>
          </a:p>
          <a:p>
            <a:pPr algn="just"/>
            <a:r>
              <a:rPr lang="ru-RU" sz="2000" dirty="0" smtClean="0"/>
              <a:t>1. Системность знаний, эрудиция, кругозор.</a:t>
            </a:r>
          </a:p>
          <a:p>
            <a:pPr algn="just"/>
            <a:r>
              <a:rPr lang="ru-RU" sz="2000" dirty="0" smtClean="0"/>
              <a:t>2. Коммуникабельность.  </a:t>
            </a:r>
          </a:p>
          <a:p>
            <a:pPr algn="just"/>
            <a:r>
              <a:rPr lang="ru-RU" sz="2000" dirty="0" smtClean="0"/>
              <a:t>3. Способность (и стремление) к инновациям. </a:t>
            </a:r>
          </a:p>
          <a:p>
            <a:pPr algn="just"/>
            <a:r>
              <a:rPr lang="ru-RU" sz="2000" dirty="0" smtClean="0"/>
              <a:t>4. Дипломатичность. </a:t>
            </a:r>
          </a:p>
          <a:p>
            <a:pPr algn="just"/>
            <a:r>
              <a:rPr lang="ru-RU" sz="2000" dirty="0" smtClean="0"/>
              <a:t>5. Знание иностранных языков.  </a:t>
            </a:r>
          </a:p>
          <a:p>
            <a:pPr algn="just">
              <a:buNone/>
            </a:pPr>
            <a:r>
              <a:rPr lang="ru-RU" sz="2000" dirty="0" smtClean="0"/>
              <a:t>	И т.д.</a:t>
            </a:r>
          </a:p>
          <a:p>
            <a:pPr algn="just">
              <a:buNone/>
            </a:pPr>
            <a:r>
              <a:rPr lang="ru-RU" sz="2000" dirty="0" smtClean="0"/>
              <a:t>		 Рационализации распределения задач, прав и ответственности между различными структурными звеньями предприятия при выполне­нии маркетинговых функций способствует применение </a:t>
            </a:r>
            <a:r>
              <a:rPr lang="ru-RU" sz="2000" u="sng" dirty="0" smtClean="0"/>
              <a:t>линейной карты рас­пределения обязанностей (матричный метод)</a:t>
            </a:r>
            <a:r>
              <a:rPr lang="ru-RU" sz="2000" dirty="0" smtClean="0"/>
              <a:t>. 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2. Сущность маркетингового планирования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Стратегическое планирование </a:t>
            </a:r>
            <a:r>
              <a:rPr lang="ru-RU" sz="2000" dirty="0" smtClean="0"/>
              <a:t> – функция стратегического управления, представляющая собой процесс принятия решений по стратегическому предвидению (формирование стратегий), распределению ресурсов, адаптации организации к условиям внешней среды. Важно сформулировать реалистичные цели, обосновать способы их достижения, правильно оценить ресурсы (включая возможности персонала). </a:t>
            </a:r>
          </a:p>
          <a:p>
            <a:pPr algn="just">
              <a:buNone/>
            </a:pPr>
            <a:r>
              <a:rPr lang="ru-RU" sz="2000" dirty="0" smtClean="0"/>
              <a:t>		Слово «стратегия» заимствовано экономистами из теории ведения войн. </a:t>
            </a:r>
          </a:p>
          <a:p>
            <a:pPr algn="just">
              <a:buNone/>
            </a:pPr>
            <a:r>
              <a:rPr lang="ru-RU" sz="2000" dirty="0" smtClean="0"/>
              <a:t>		Термин </a:t>
            </a:r>
            <a:r>
              <a:rPr lang="ru-RU" sz="2000" i="1" dirty="0" smtClean="0"/>
              <a:t>«стратегическое планирование» </a:t>
            </a:r>
            <a:r>
              <a:rPr lang="ru-RU" sz="2000" dirty="0" smtClean="0"/>
              <a:t>стал использоваться с периода 60-70-х гг. двадцатого века – так обозналась разница между текущим управлением на уровне производства и управлением, осуществляемым на высшем уровне – «концептуальном», «глобальном». 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2. Сущность маркетингового планирования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/>
              <a:t>		Стратегическое планирование маркетинга выступает функцией управления предприятием. В современном менеджменте маркетинговые стратегии не только соответствуют стратегиям развития бизнеса, но совпадают с ними. Так появилось понятие «маркетинг-менеджмент». </a:t>
            </a:r>
          </a:p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000" u="sng" dirty="0" smtClean="0"/>
              <a:t>Маркетинг-менеджмент</a:t>
            </a:r>
            <a:r>
              <a:rPr lang="ru-RU" sz="2000" dirty="0" smtClean="0"/>
              <a:t> – философия управления компанией на принципах маркетинга, предполагающая целенаправленную координацию деятельности компании по всем направлениям, формирование генеральной стратегии развития компании. Такой подход позволяет разработать комплекс  стратегических, долгосрочных, среднесрочных и краткосрочных (оперативных) управленческих воздействий, и, в частности, принимать решения в области маркетинга во взаимосвязи с другими функциями управления и службами, их выполняющими.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2. Сущность маркетингового планирования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Концепция маркетинга-менеджмента определяется как система основных идей, инструментария и анализа предпринимательской деятельности и окружающей среды, формирования стратегий и контроля.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u="sng" dirty="0" smtClean="0"/>
              <a:t>Слагаемые концепции </a:t>
            </a:r>
            <a:r>
              <a:rPr lang="ru-RU" u="sng" dirty="0" err="1" smtClean="0"/>
              <a:t>маркетинг-менеджмента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планирование маркетинга;</a:t>
            </a:r>
          </a:p>
          <a:p>
            <a:r>
              <a:rPr lang="ru-RU" dirty="0" smtClean="0"/>
              <a:t>- организация маркетингового процесса (маркетингового цикла);</a:t>
            </a:r>
          </a:p>
          <a:p>
            <a:r>
              <a:rPr lang="ru-RU" dirty="0" smtClean="0"/>
              <a:t>-координация работы всех подразделений с точки зрения маркетинговой ориентации предприятия и развития внутреннего </a:t>
            </a:r>
            <a:r>
              <a:rPr lang="ru-RU" dirty="0" err="1" smtClean="0"/>
              <a:t>клиентинга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контроль деятельности и аудит.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Вопрос 2. Сущность маркетингового планирования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200" dirty="0" smtClean="0"/>
              <a:t>		На уровне  управления конкурентоспособностью продукции, предметом стратегического планирования выступает решение следующих вопросов: какие продукты (стратегические пространства) должны быть освоены фирмой и каким образом это можно сделать. 	Особенности стратегического планирования:</a:t>
            </a:r>
          </a:p>
          <a:p>
            <a:pPr algn="just"/>
            <a:r>
              <a:rPr lang="ru-RU" sz="3200" dirty="0" smtClean="0"/>
              <a:t>-  целью является обеспечение предпосылок эффективной деятельности фирмы на </a:t>
            </a:r>
            <a:r>
              <a:rPr lang="ru-RU" sz="3200" u="sng" dirty="0" smtClean="0"/>
              <a:t>длительный период</a:t>
            </a:r>
            <a:r>
              <a:rPr lang="ru-RU" sz="3200" dirty="0" smtClean="0"/>
              <a:t> (15-25 лет, 20-30, 25-50 и т.д. – в зависимости от сложившейся практики компании);</a:t>
            </a:r>
          </a:p>
          <a:p>
            <a:pPr algn="just"/>
            <a:r>
              <a:rPr lang="ru-RU" sz="3200" dirty="0" smtClean="0"/>
              <a:t>- носителями идей стратегического планирования является </a:t>
            </a:r>
            <a:r>
              <a:rPr lang="ru-RU" sz="3200" u="sng" dirty="0" smtClean="0"/>
              <a:t>высшие уровни управления</a:t>
            </a:r>
            <a:r>
              <a:rPr lang="ru-RU" sz="3200" dirty="0" smtClean="0"/>
              <a:t> фирмой;</a:t>
            </a:r>
          </a:p>
          <a:p>
            <a:pPr algn="just"/>
            <a:r>
              <a:rPr lang="ru-RU" sz="3200" dirty="0" smtClean="0"/>
              <a:t>- глобальный подход к решению маркетинговых проблем, отсутствие детализации;</a:t>
            </a:r>
          </a:p>
          <a:p>
            <a:pPr algn="just"/>
            <a:r>
              <a:rPr lang="ru-RU" sz="3200" dirty="0" smtClean="0"/>
              <a:t>- широкий спектр альтернатив, связанных с вероятностью изменений в окружающей среде (используются различные подходы к прогнозированию и пр.).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990FE2-8BA1-43E1-B238-C3C075380B46}"/>
</file>

<file path=customXml/itemProps2.xml><?xml version="1.0" encoding="utf-8"?>
<ds:datastoreItem xmlns:ds="http://schemas.openxmlformats.org/officeDocument/2006/customXml" ds:itemID="{6AEB6218-37C4-4D42-8B31-660380481EDE}"/>
</file>

<file path=customXml/itemProps3.xml><?xml version="1.0" encoding="utf-8"?>
<ds:datastoreItem xmlns:ds="http://schemas.openxmlformats.org/officeDocument/2006/customXml" ds:itemID="{10EB8D58-F2DB-4905-AF35-5ACB697EC628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</TotalTime>
  <Words>109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Дисциплина «Маркетинг и ценообразование» Лектор Шоломицкая Т.М.</vt:lpstr>
      <vt:lpstr>Тема 6  Управление маркетингом </vt:lpstr>
      <vt:lpstr>Вопрос 1. Виды маркетинговых структур </vt:lpstr>
      <vt:lpstr>Вопрос 1. Виды маркетинговых структур</vt:lpstr>
      <vt:lpstr>Руководители и ведущие специалисты маркетинговых служб должны удовлетворять общим требованиям, предъявляемым к кадрам управления. </vt:lpstr>
      <vt:lpstr>Вопрос 2. Сущность маркетингового планирования </vt:lpstr>
      <vt:lpstr>Вопрос 2. Сущность маркетингового планирования</vt:lpstr>
      <vt:lpstr>Вопрос 2. Сущность маркетингового планирования</vt:lpstr>
      <vt:lpstr>Вопрос 2. Сущность маркетингового планирования</vt:lpstr>
      <vt:lpstr>Вопрос 2. Сущность маркетингового планирования</vt:lpstr>
      <vt:lpstr>Вопрос 2. Сущность маркетингового планирования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1</cp:lastModifiedBy>
  <cp:revision>14</cp:revision>
  <dcterms:created xsi:type="dcterms:W3CDTF">2015-05-26T13:54:46Z</dcterms:created>
  <dcterms:modified xsi:type="dcterms:W3CDTF">2015-06-04T04:20:36Z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