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9" r:id="rId14"/>
    <p:sldId id="269" r:id="rId15"/>
    <p:sldId id="271" r:id="rId16"/>
    <p:sldId id="272" r:id="rId17"/>
    <p:sldId id="273" r:id="rId18"/>
    <p:sldId id="257" r:id="rId19"/>
    <p:sldId id="274" r:id="rId20"/>
    <p:sldId id="275" r:id="rId21"/>
    <p:sldId id="276"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99" d="100"/>
          <a:sy n="99" d="100"/>
        </p:scale>
        <p:origin x="-2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B817F-0B7C-4414-BBCD-AAB2FA2F1F6C}" type="datetimeFigureOut">
              <a:rPr lang="ru-RU" smtClean="0"/>
              <a:t>29.05.2015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484859-5E50-442E-AE82-E364B890967B}" type="slidenum">
              <a:rPr lang="ru-RU" smtClean="0"/>
              <a:t>‹#›</a:t>
            </a:fld>
            <a:endParaRPr lang="ru-RU"/>
          </a:p>
        </p:txBody>
      </p:sp>
    </p:spTree>
    <p:extLst>
      <p:ext uri="{BB962C8B-B14F-4D97-AF65-F5344CB8AC3E}">
        <p14:creationId xmlns:p14="http://schemas.microsoft.com/office/powerpoint/2010/main" val="1533287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6484859-5E50-442E-AE82-E364B890967B}" type="slidenum">
              <a:rPr lang="ru-RU" smtClean="0"/>
              <a:t>1</a:t>
            </a:fld>
            <a:endParaRPr lang="ru-RU"/>
          </a:p>
        </p:txBody>
      </p:sp>
    </p:spTree>
    <p:extLst>
      <p:ext uri="{BB962C8B-B14F-4D97-AF65-F5344CB8AC3E}">
        <p14:creationId xmlns:p14="http://schemas.microsoft.com/office/powerpoint/2010/main" val="2160507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6484859-5E50-442E-AE82-E364B890967B}" type="slidenum">
              <a:rPr lang="ru-RU" smtClean="0"/>
              <a:t>3</a:t>
            </a:fld>
            <a:endParaRPr lang="ru-RU"/>
          </a:p>
        </p:txBody>
      </p:sp>
    </p:spTree>
    <p:extLst>
      <p:ext uri="{BB962C8B-B14F-4D97-AF65-F5344CB8AC3E}">
        <p14:creationId xmlns:p14="http://schemas.microsoft.com/office/powerpoint/2010/main" val="291530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6484859-5E50-442E-AE82-E364B890967B}" type="slidenum">
              <a:rPr lang="ru-RU" smtClean="0"/>
              <a:t>10</a:t>
            </a:fld>
            <a:endParaRPr lang="ru-RU"/>
          </a:p>
        </p:txBody>
      </p:sp>
    </p:spTree>
    <p:extLst>
      <p:ext uri="{BB962C8B-B14F-4D97-AF65-F5344CB8AC3E}">
        <p14:creationId xmlns:p14="http://schemas.microsoft.com/office/powerpoint/2010/main" val="377610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555E466-2700-4D17-AB93-E60222FB81DF}" type="datetimeFigureOut">
              <a:rPr lang="ru-RU" smtClean="0"/>
              <a:t>29.05.2015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3467393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55E466-2700-4D17-AB93-E60222FB81DF}" type="datetimeFigureOut">
              <a:rPr lang="ru-RU" smtClean="0"/>
              <a:t>29.05.2015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376868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55E466-2700-4D17-AB93-E60222FB81DF}" type="datetimeFigureOut">
              <a:rPr lang="ru-RU" smtClean="0"/>
              <a:t>29.05.2015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246695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55E466-2700-4D17-AB93-E60222FB81DF}" type="datetimeFigureOut">
              <a:rPr lang="ru-RU" smtClean="0"/>
              <a:t>29.05.2015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113207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555E466-2700-4D17-AB93-E60222FB81DF}" type="datetimeFigureOut">
              <a:rPr lang="ru-RU" smtClean="0"/>
              <a:t>29.05.2015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110720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555E466-2700-4D17-AB93-E60222FB81DF}" type="datetimeFigureOut">
              <a:rPr lang="ru-RU" smtClean="0"/>
              <a:t>29.05.2015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175206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555E466-2700-4D17-AB93-E60222FB81DF}" type="datetimeFigureOut">
              <a:rPr lang="ru-RU" smtClean="0"/>
              <a:t>29.05.2015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2430909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555E466-2700-4D17-AB93-E60222FB81DF}" type="datetimeFigureOut">
              <a:rPr lang="ru-RU" smtClean="0"/>
              <a:t>29.05.2015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139606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555E466-2700-4D17-AB93-E60222FB81DF}" type="datetimeFigureOut">
              <a:rPr lang="ru-RU" smtClean="0"/>
              <a:t>29.05.2015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48488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55E466-2700-4D17-AB93-E60222FB81DF}" type="datetimeFigureOut">
              <a:rPr lang="ru-RU" smtClean="0"/>
              <a:t>29.05.2015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295167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55E466-2700-4D17-AB93-E60222FB81DF}" type="datetimeFigureOut">
              <a:rPr lang="ru-RU" smtClean="0"/>
              <a:t>29.05.2015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A1BC32-C7D0-4959-9057-EE8E25102070}" type="slidenum">
              <a:rPr lang="ru-RU" smtClean="0"/>
              <a:t>‹#›</a:t>
            </a:fld>
            <a:endParaRPr lang="ru-RU"/>
          </a:p>
        </p:txBody>
      </p:sp>
    </p:spTree>
    <p:extLst>
      <p:ext uri="{BB962C8B-B14F-4D97-AF65-F5344CB8AC3E}">
        <p14:creationId xmlns:p14="http://schemas.microsoft.com/office/powerpoint/2010/main" val="367591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5E466-2700-4D17-AB93-E60222FB81DF}" type="datetimeFigureOut">
              <a:rPr lang="ru-RU" smtClean="0"/>
              <a:t>29.05.2015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1BC32-C7D0-4959-9057-EE8E25102070}" type="slidenum">
              <a:rPr lang="ru-RU" smtClean="0"/>
              <a:t>‹#›</a:t>
            </a:fld>
            <a:endParaRPr lang="ru-RU"/>
          </a:p>
        </p:txBody>
      </p:sp>
    </p:spTree>
    <p:extLst>
      <p:ext uri="{BB962C8B-B14F-4D97-AF65-F5344CB8AC3E}">
        <p14:creationId xmlns:p14="http://schemas.microsoft.com/office/powerpoint/2010/main" val="3080639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7584" y="836712"/>
            <a:ext cx="7632848" cy="5666184"/>
          </a:xfrm>
          <a:solidFill>
            <a:schemeClr val="tx2">
              <a:lumMod val="60000"/>
              <a:lumOff val="40000"/>
            </a:schemeClr>
          </a:solidFill>
        </p:spPr>
        <p:txBody>
          <a:bodyPr/>
          <a:lstStyle/>
          <a:p>
            <a:r>
              <a:rPr lang="ru-RU" b="1" i="1" dirty="0" smtClean="0">
                <a:solidFill>
                  <a:schemeClr val="bg1"/>
                </a:solidFill>
                <a:latin typeface="Times New Roman" pitchFamily="18" charset="0"/>
                <a:cs typeface="Times New Roman" pitchFamily="18" charset="0"/>
              </a:rPr>
              <a:t>Дисциплина «Антикризисное управление»</a:t>
            </a:r>
          </a:p>
          <a:p>
            <a:endParaRPr lang="ru-RU" b="1" i="1" dirty="0" smtClean="0">
              <a:solidFill>
                <a:schemeClr val="bg1"/>
              </a:solidFill>
              <a:latin typeface="Times New Roman" pitchFamily="18" charset="0"/>
              <a:cs typeface="Times New Roman" pitchFamily="18" charset="0"/>
            </a:endParaRPr>
          </a:p>
          <a:p>
            <a:r>
              <a:rPr lang="ru-RU" b="1" i="1" dirty="0" smtClean="0">
                <a:solidFill>
                  <a:schemeClr val="bg1"/>
                </a:solidFill>
                <a:latin typeface="Times New Roman" pitchFamily="18" charset="0"/>
                <a:cs typeface="Times New Roman" pitchFamily="18" charset="0"/>
              </a:rPr>
              <a:t>Тема «Состояние </a:t>
            </a:r>
            <a:r>
              <a:rPr lang="ru-RU" b="1" i="1" dirty="0">
                <a:solidFill>
                  <a:schemeClr val="bg1"/>
                </a:solidFill>
                <a:latin typeface="Times New Roman" pitchFamily="18" charset="0"/>
                <a:cs typeface="Times New Roman" pitchFamily="18" charset="0"/>
              </a:rPr>
              <a:t>и деятельность персонала в условиях </a:t>
            </a:r>
            <a:r>
              <a:rPr lang="ru-RU" b="1" i="1" dirty="0" smtClean="0">
                <a:solidFill>
                  <a:schemeClr val="bg1"/>
                </a:solidFill>
                <a:latin typeface="Times New Roman" pitchFamily="18" charset="0"/>
                <a:cs typeface="Times New Roman" pitchFamily="18" charset="0"/>
              </a:rPr>
              <a:t>кризиса»</a:t>
            </a:r>
          </a:p>
          <a:p>
            <a:endParaRPr lang="ru-RU" sz="2000" b="1" i="1" dirty="0" smtClean="0">
              <a:solidFill>
                <a:schemeClr val="bg1"/>
              </a:solidFill>
              <a:latin typeface="Times New Roman" pitchFamily="18" charset="0"/>
              <a:cs typeface="Times New Roman" pitchFamily="18" charset="0"/>
            </a:endParaRPr>
          </a:p>
          <a:p>
            <a:endParaRPr lang="ru-RU" sz="2000" b="1" i="1" dirty="0">
              <a:solidFill>
                <a:schemeClr val="bg1"/>
              </a:solidFill>
              <a:latin typeface="Times New Roman" pitchFamily="18" charset="0"/>
              <a:cs typeface="Times New Roman" pitchFamily="18" charset="0"/>
            </a:endParaRPr>
          </a:p>
          <a:p>
            <a:r>
              <a:rPr lang="ru-RU" sz="2000" b="1" i="1" dirty="0" smtClean="0">
                <a:solidFill>
                  <a:schemeClr val="bg1"/>
                </a:solidFill>
                <a:latin typeface="Times New Roman" pitchFamily="18" charset="0"/>
                <a:cs typeface="Times New Roman" pitchFamily="18" charset="0"/>
              </a:rPr>
              <a:t>Лектор: Глухова Ирина </a:t>
            </a:r>
            <a:r>
              <a:rPr lang="ru-RU" sz="2000" b="1" i="1" dirty="0" smtClean="0">
                <a:solidFill>
                  <a:schemeClr val="bg1"/>
                </a:solidFill>
                <a:latin typeface="Times New Roman" pitchFamily="18" charset="0"/>
                <a:cs typeface="Times New Roman" pitchFamily="18" charset="0"/>
              </a:rPr>
              <a:t>Васильевна</a:t>
            </a:r>
          </a:p>
          <a:p>
            <a:endParaRPr lang="ru-RU" sz="2000" b="1" i="1" dirty="0">
              <a:solidFill>
                <a:schemeClr val="bg1"/>
              </a:solidFill>
              <a:latin typeface="Times New Roman" pitchFamily="18" charset="0"/>
              <a:cs typeface="Times New Roman" pitchFamily="18" charset="0"/>
            </a:endParaRPr>
          </a:p>
          <a:p>
            <a:r>
              <a:rPr lang="ru-RU" sz="2000" b="1" i="1" dirty="0" smtClean="0">
                <a:solidFill>
                  <a:schemeClr val="bg1"/>
                </a:solidFill>
                <a:latin typeface="Times New Roman" pitchFamily="18" charset="0"/>
                <a:cs typeface="Times New Roman" pitchFamily="18" charset="0"/>
              </a:rPr>
              <a:t>2015 год</a:t>
            </a:r>
            <a:endParaRPr lang="ru-RU" sz="2000" b="1" i="1" dirty="0" smtClean="0">
              <a:solidFill>
                <a:schemeClr val="bg1"/>
              </a:solidFill>
              <a:latin typeface="Times New Roman" pitchFamily="18" charset="0"/>
              <a:cs typeface="Times New Roman" pitchFamily="18" charset="0"/>
            </a:endParaRPr>
          </a:p>
          <a:p>
            <a:endParaRPr lang="ru-RU" sz="6000" i="1" dirty="0">
              <a:solidFill>
                <a:schemeClr val="bg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300372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b="1" dirty="0">
                <a:solidFill>
                  <a:schemeClr val="tx2">
                    <a:lumMod val="60000"/>
                    <a:lumOff val="40000"/>
                  </a:schemeClr>
                </a:solidFill>
                <a:latin typeface="Times New Roman" pitchFamily="18" charset="0"/>
                <a:cs typeface="Times New Roman" pitchFamily="18" charset="0"/>
              </a:rPr>
              <a:t>Таблица </a:t>
            </a:r>
            <a:r>
              <a:rPr lang="ru-RU" sz="1400" b="1" dirty="0" smtClean="0">
                <a:solidFill>
                  <a:schemeClr val="tx2">
                    <a:lumMod val="60000"/>
                    <a:lumOff val="40000"/>
                  </a:schemeClr>
                </a:solidFill>
                <a:latin typeface="Times New Roman" pitchFamily="18" charset="0"/>
                <a:cs typeface="Times New Roman" pitchFamily="18" charset="0"/>
              </a:rPr>
              <a:t>3 – </a:t>
            </a:r>
            <a:r>
              <a:rPr lang="ru-RU" sz="1400" b="1" dirty="0">
                <a:solidFill>
                  <a:schemeClr val="tx2">
                    <a:lumMod val="60000"/>
                    <a:lumOff val="40000"/>
                  </a:schemeClr>
                </a:solidFill>
                <a:latin typeface="Times New Roman" pitchFamily="18" charset="0"/>
                <a:cs typeface="Times New Roman" pitchFamily="18" charset="0"/>
              </a:rPr>
              <a:t>Особенности поведения работников организации разных </a:t>
            </a:r>
            <a:br>
              <a:rPr lang="ru-RU" sz="1400" b="1" dirty="0">
                <a:solidFill>
                  <a:schemeClr val="tx2">
                    <a:lumMod val="60000"/>
                    <a:lumOff val="40000"/>
                  </a:schemeClr>
                </a:solidFill>
                <a:latin typeface="Times New Roman" pitchFamily="18" charset="0"/>
                <a:cs typeface="Times New Roman" pitchFamily="18" charset="0"/>
              </a:rPr>
            </a:br>
            <a:r>
              <a:rPr lang="ru-RU" sz="1400" b="1" dirty="0">
                <a:solidFill>
                  <a:schemeClr val="tx2">
                    <a:lumMod val="60000"/>
                    <a:lumOff val="40000"/>
                  </a:schemeClr>
                </a:solidFill>
                <a:latin typeface="Times New Roman" pitchFamily="18" charset="0"/>
                <a:cs typeface="Times New Roman" pitchFamily="18" charset="0"/>
              </a:rPr>
              <a:t>возрастных групп</a:t>
            </a:r>
            <a:br>
              <a:rPr lang="ru-RU" sz="1400" b="1" dirty="0">
                <a:solidFill>
                  <a:schemeClr val="tx2">
                    <a:lumMod val="60000"/>
                    <a:lumOff val="40000"/>
                  </a:schemeClr>
                </a:solidFill>
                <a:latin typeface="Times New Roman" pitchFamily="18" charset="0"/>
                <a:cs typeface="Times New Roman" pitchFamily="18" charset="0"/>
              </a:rPr>
            </a:br>
            <a:endParaRPr lang="ru-RU" sz="1400" b="1" dirty="0">
              <a:solidFill>
                <a:schemeClr val="tx2">
                  <a:lumMod val="60000"/>
                  <a:lumOff val="40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449359278"/>
              </p:ext>
            </p:extLst>
          </p:nvPr>
        </p:nvGraphicFramePr>
        <p:xfrm>
          <a:off x="827583" y="1052736"/>
          <a:ext cx="7200801" cy="5387340"/>
        </p:xfrm>
        <a:graphic>
          <a:graphicData uri="http://schemas.openxmlformats.org/drawingml/2006/table">
            <a:tbl>
              <a:tblPr firstRow="1" firstCol="1" bandRow="1">
                <a:tableStyleId>{5C22544A-7EE6-4342-B048-85BDC9FD1C3A}</a:tableStyleId>
              </a:tblPr>
              <a:tblGrid>
                <a:gridCol w="1254145"/>
                <a:gridCol w="2988743"/>
                <a:gridCol w="2957913"/>
              </a:tblGrid>
              <a:tr h="295638">
                <a:tc>
                  <a:txBody>
                    <a:bodyPr/>
                    <a:lstStyle/>
                    <a:p>
                      <a:pPr algn="ctr">
                        <a:spcAft>
                          <a:spcPts val="0"/>
                        </a:spcAft>
                      </a:pPr>
                      <a:r>
                        <a:rPr lang="ru-RU" sz="1000" dirty="0">
                          <a:effectLst/>
                          <a:latin typeface="Times New Roman" pitchFamily="18" charset="0"/>
                          <a:cs typeface="Times New Roman" pitchFamily="18" charset="0"/>
                        </a:rPr>
                        <a:t>Возрастные группы</a:t>
                      </a:r>
                      <a:endParaRPr lang="ru-RU" sz="1000" dirty="0">
                        <a:effectLst/>
                        <a:latin typeface="Times New Roman" pitchFamily="18" charset="0"/>
                        <a:ea typeface="Times New Roman"/>
                        <a:cs typeface="Times New Roman" pitchFamily="18" charset="0"/>
                      </a:endParaRPr>
                    </a:p>
                  </a:txBody>
                  <a:tcPr marL="34532" marR="34532" marT="0" marB="0"/>
                </a:tc>
                <a:tc>
                  <a:txBody>
                    <a:bodyPr/>
                    <a:lstStyle/>
                    <a:p>
                      <a:pPr algn="ctr">
                        <a:spcAft>
                          <a:spcPts val="0"/>
                        </a:spcAft>
                      </a:pPr>
                      <a:r>
                        <a:rPr lang="ru-RU" sz="1000" dirty="0">
                          <a:effectLst/>
                          <a:latin typeface="Times New Roman" pitchFamily="18" charset="0"/>
                          <a:cs typeface="Times New Roman" pitchFamily="18" charset="0"/>
                        </a:rPr>
                        <a:t>Положительные</a:t>
                      </a:r>
                    </a:p>
                    <a:p>
                      <a:pPr algn="ctr">
                        <a:spcAft>
                          <a:spcPts val="0"/>
                        </a:spcAft>
                      </a:pPr>
                      <a:r>
                        <a:rPr lang="ru-RU" sz="1000" dirty="0">
                          <a:effectLst/>
                          <a:latin typeface="Times New Roman" pitchFamily="18" charset="0"/>
                          <a:cs typeface="Times New Roman" pitchFamily="18" charset="0"/>
                        </a:rPr>
                        <a:t>факторы</a:t>
                      </a:r>
                      <a:endParaRPr lang="ru-RU" sz="1000" dirty="0">
                        <a:effectLst/>
                        <a:latin typeface="Times New Roman" pitchFamily="18" charset="0"/>
                        <a:ea typeface="Times New Roman"/>
                        <a:cs typeface="Times New Roman" pitchFamily="18" charset="0"/>
                      </a:endParaRPr>
                    </a:p>
                  </a:txBody>
                  <a:tcPr marL="34532" marR="34532" marT="0" marB="0"/>
                </a:tc>
                <a:tc>
                  <a:txBody>
                    <a:bodyPr/>
                    <a:lstStyle/>
                    <a:p>
                      <a:pPr algn="ctr">
                        <a:spcAft>
                          <a:spcPts val="0"/>
                        </a:spcAft>
                      </a:pPr>
                      <a:r>
                        <a:rPr lang="ru-RU" sz="1000">
                          <a:effectLst/>
                          <a:latin typeface="Times New Roman" pitchFamily="18" charset="0"/>
                          <a:cs typeface="Times New Roman" pitchFamily="18" charset="0"/>
                        </a:rPr>
                        <a:t>Кризисогенные факторы</a:t>
                      </a:r>
                      <a:endParaRPr lang="ru-RU" sz="1000">
                        <a:effectLst/>
                        <a:latin typeface="Times New Roman" pitchFamily="18" charset="0"/>
                        <a:ea typeface="Times New Roman"/>
                        <a:cs typeface="Times New Roman" pitchFamily="18" charset="0"/>
                      </a:endParaRPr>
                    </a:p>
                  </a:txBody>
                  <a:tcPr marL="34532" marR="34532" marT="0" marB="0"/>
                </a:tc>
              </a:tr>
              <a:tr h="1346326">
                <a:tc>
                  <a:txBody>
                    <a:bodyPr/>
                    <a:lstStyle/>
                    <a:p>
                      <a:pPr>
                        <a:spcAft>
                          <a:spcPts val="0"/>
                        </a:spcAft>
                      </a:pPr>
                      <a:r>
                        <a:rPr lang="ru-RU" sz="1000" dirty="0">
                          <a:effectLst/>
                          <a:latin typeface="Times New Roman" pitchFamily="18" charset="0"/>
                          <a:cs typeface="Times New Roman" pitchFamily="18" charset="0"/>
                        </a:rPr>
                        <a:t>До 25 лет</a:t>
                      </a:r>
                      <a:endParaRPr lang="ru-RU" sz="1000" dirty="0">
                        <a:effectLst/>
                        <a:latin typeface="Times New Roman" pitchFamily="18" charset="0"/>
                        <a:ea typeface="Times New Roman"/>
                        <a:cs typeface="Times New Roman" pitchFamily="18" charset="0"/>
                      </a:endParaRPr>
                    </a:p>
                  </a:txBody>
                  <a:tcPr marL="34532" marR="34532" marT="0" marB="0"/>
                </a:tc>
                <a:tc>
                  <a:txBody>
                    <a:bodyPr/>
                    <a:lstStyle/>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стремление к усвоению новой, современной информации и приобретения новых навыков работы;</a:t>
                      </a:r>
                    </a:p>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активность;</a:t>
                      </a:r>
                    </a:p>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желание общаться, устанавливать новые контакты, дружеские связи;</a:t>
                      </a:r>
                    </a:p>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свобода от семейных обстоятельств, возможность работать сверх нормы</a:t>
                      </a:r>
                      <a:endParaRPr lang="ru-RU" sz="1000" dirty="0">
                        <a:effectLst/>
                        <a:latin typeface="Times New Roman" pitchFamily="18" charset="0"/>
                        <a:ea typeface="Calibri"/>
                        <a:cs typeface="Times New Roman" pitchFamily="18" charset="0"/>
                      </a:endParaRPr>
                    </a:p>
                  </a:txBody>
                  <a:tcPr marL="34532" marR="34532" marT="0" marB="0"/>
                </a:tc>
                <a:tc>
                  <a:txBody>
                    <a:bodyPr/>
                    <a:lstStyle/>
                    <a:p>
                      <a:pPr marL="342900" lvl="0" indent="-342900">
                        <a:lnSpc>
                          <a:spcPct val="115000"/>
                        </a:lnSpc>
                        <a:spcAft>
                          <a:spcPts val="0"/>
                        </a:spcAft>
                        <a:buFont typeface="Symbol"/>
                        <a:buChar char=""/>
                      </a:pPr>
                      <a:r>
                        <a:rPr lang="ru-RU" sz="1000" dirty="0">
                          <a:effectLst/>
                          <a:latin typeface="Times New Roman" pitchFamily="18" charset="0"/>
                          <a:cs typeface="Times New Roman" pitchFamily="18" charset="0"/>
                        </a:rPr>
                        <a:t>отсутствие профессионального опыта;</a:t>
                      </a:r>
                    </a:p>
                    <a:p>
                      <a:pPr marL="342900" lvl="0" indent="-342900">
                        <a:lnSpc>
                          <a:spcPct val="115000"/>
                        </a:lnSpc>
                        <a:spcAft>
                          <a:spcPts val="0"/>
                        </a:spcAft>
                        <a:buFont typeface="Symbol"/>
                        <a:buChar char=""/>
                      </a:pPr>
                      <a:r>
                        <a:rPr lang="ru-RU" sz="1000" dirty="0">
                          <a:effectLst/>
                          <a:latin typeface="Times New Roman" pitchFamily="18" charset="0"/>
                          <a:cs typeface="Times New Roman" pitchFamily="18" charset="0"/>
                        </a:rPr>
                        <a:t>высокий риск ошибок;</a:t>
                      </a:r>
                    </a:p>
                    <a:p>
                      <a:pPr marL="342900" lvl="0" indent="-342900">
                        <a:lnSpc>
                          <a:spcPct val="115000"/>
                        </a:lnSpc>
                        <a:spcAft>
                          <a:spcPts val="0"/>
                        </a:spcAft>
                        <a:buFont typeface="Symbol"/>
                        <a:buChar char=""/>
                      </a:pPr>
                      <a:r>
                        <a:rPr lang="ru-RU" sz="1000" dirty="0">
                          <a:effectLst/>
                          <a:latin typeface="Times New Roman" pitchFamily="18" charset="0"/>
                          <a:cs typeface="Times New Roman" pitchFamily="18" charset="0"/>
                        </a:rPr>
                        <a:t>отсутствие жизненного опыта, что приводит либо к неуверенности и излишней уступчивости, либо к агрессивности и чрезмерной напористости</a:t>
                      </a:r>
                      <a:endParaRPr lang="ru-RU" sz="1000" dirty="0">
                        <a:effectLst/>
                        <a:latin typeface="Times New Roman" pitchFamily="18" charset="0"/>
                        <a:ea typeface="Calibri"/>
                        <a:cs typeface="Times New Roman" pitchFamily="18" charset="0"/>
                      </a:endParaRPr>
                    </a:p>
                  </a:txBody>
                  <a:tcPr marL="34532" marR="34532" marT="0" marB="0"/>
                </a:tc>
              </a:tr>
              <a:tr h="1856302">
                <a:tc>
                  <a:txBody>
                    <a:bodyPr/>
                    <a:lstStyle/>
                    <a:p>
                      <a:pPr>
                        <a:spcAft>
                          <a:spcPts val="0"/>
                        </a:spcAft>
                      </a:pPr>
                      <a:r>
                        <a:rPr lang="ru-RU" sz="1000" dirty="0">
                          <a:effectLst/>
                          <a:latin typeface="Times New Roman" pitchFamily="18" charset="0"/>
                          <a:cs typeface="Times New Roman" pitchFamily="18" charset="0"/>
                        </a:rPr>
                        <a:t>25-35 лет</a:t>
                      </a:r>
                      <a:endParaRPr lang="ru-RU" sz="1000" dirty="0">
                        <a:effectLst/>
                        <a:latin typeface="Times New Roman" pitchFamily="18" charset="0"/>
                        <a:ea typeface="Times New Roman"/>
                        <a:cs typeface="Times New Roman" pitchFamily="18" charset="0"/>
                      </a:endParaRPr>
                    </a:p>
                  </a:txBody>
                  <a:tcPr marL="34532" marR="34532" marT="0" marB="0"/>
                </a:tc>
                <a:tc>
                  <a:txBody>
                    <a:bodyPr/>
                    <a:lstStyle/>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физическая выносливость и высокая работоспособность;</a:t>
                      </a:r>
                    </a:p>
                    <a:p>
                      <a:pPr marL="342900" lvl="0" indent="-342900" algn="just">
                        <a:lnSpc>
                          <a:spcPct val="115000"/>
                        </a:lnSpc>
                        <a:spcAft>
                          <a:spcPts val="0"/>
                        </a:spcAft>
                        <a:buFont typeface="Symbol"/>
                        <a:buChar char=""/>
                      </a:pPr>
                      <a:r>
                        <a:rPr lang="ru-RU" sz="1000" dirty="0" smtClean="0">
                          <a:effectLst/>
                          <a:latin typeface="Times New Roman" pitchFamily="18" charset="0"/>
                          <a:cs typeface="Times New Roman" pitchFamily="18" charset="0"/>
                        </a:rPr>
                        <a:t>деловая </a:t>
                      </a:r>
                      <a:r>
                        <a:rPr lang="ru-RU" sz="1000" dirty="0">
                          <a:effectLst/>
                          <a:latin typeface="Times New Roman" pitchFamily="18" charset="0"/>
                          <a:cs typeface="Times New Roman" pitchFamily="18" charset="0"/>
                        </a:rPr>
                        <a:t>агрессивность, </a:t>
                      </a:r>
                      <a:r>
                        <a:rPr lang="ru-RU" sz="1000" dirty="0" err="1" smtClean="0">
                          <a:effectLst/>
                          <a:latin typeface="Times New Roman" pitchFamily="18" charset="0"/>
                          <a:cs typeface="Times New Roman" pitchFamily="18" charset="0"/>
                        </a:rPr>
                        <a:t>обусловленая</a:t>
                      </a:r>
                      <a:r>
                        <a:rPr lang="ru-RU" sz="1000" dirty="0" smtClean="0">
                          <a:effectLst/>
                          <a:latin typeface="Times New Roman" pitchFamily="18" charset="0"/>
                          <a:cs typeface="Times New Roman" pitchFamily="18" charset="0"/>
                        </a:rPr>
                        <a:t> </a:t>
                      </a:r>
                      <a:r>
                        <a:rPr lang="ru-RU" sz="1000" dirty="0">
                          <a:effectLst/>
                          <a:latin typeface="Times New Roman" pitchFamily="18" charset="0"/>
                          <a:cs typeface="Times New Roman" pitchFamily="18" charset="0"/>
                        </a:rPr>
                        <a:t>стремлением сделать карьеру и иметь высокие доходы;</a:t>
                      </a:r>
                    </a:p>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интерес к новым знаниям, </a:t>
                      </a:r>
                      <a:r>
                        <a:rPr lang="ru-RU" sz="1000" dirty="0" smtClean="0">
                          <a:effectLst/>
                          <a:latin typeface="Times New Roman" pitchFamily="18" charset="0"/>
                          <a:cs typeface="Times New Roman" pitchFamily="18" charset="0"/>
                        </a:rPr>
                        <a:t>методам, </a:t>
                      </a:r>
                      <a:r>
                        <a:rPr lang="ru-RU" sz="1000" dirty="0">
                          <a:effectLst/>
                          <a:latin typeface="Times New Roman" pitchFamily="18" charset="0"/>
                          <a:cs typeface="Times New Roman" pitchFamily="18" charset="0"/>
                        </a:rPr>
                        <a:t>технологиям, стремление повысить квалификацию;</a:t>
                      </a:r>
                    </a:p>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креативность мышления и способность к поиску инновационных нестандартных решений</a:t>
                      </a:r>
                      <a:endParaRPr lang="ru-RU" sz="1000" dirty="0">
                        <a:effectLst/>
                        <a:latin typeface="Times New Roman" pitchFamily="18" charset="0"/>
                        <a:ea typeface="Calibri"/>
                        <a:cs typeface="Times New Roman" pitchFamily="18" charset="0"/>
                      </a:endParaRPr>
                    </a:p>
                  </a:txBody>
                  <a:tcPr marL="34532" marR="34532" marT="0" marB="0"/>
                </a:tc>
                <a:tc>
                  <a:txBody>
                    <a:bodyPr/>
                    <a:lstStyle/>
                    <a:p>
                      <a:pPr marL="342900" lvl="0" indent="-342900" algn="just">
                        <a:lnSpc>
                          <a:spcPct val="115000"/>
                        </a:lnSpc>
                        <a:spcAft>
                          <a:spcPts val="0"/>
                        </a:spcAft>
                        <a:buFont typeface="Symbol"/>
                        <a:buChar char=""/>
                      </a:pPr>
                      <a:r>
                        <a:rPr lang="ru-RU" sz="1000" dirty="0" smtClean="0">
                          <a:effectLst/>
                          <a:latin typeface="Times New Roman" pitchFamily="18" charset="0"/>
                          <a:cs typeface="Times New Roman" pitchFamily="18" charset="0"/>
                        </a:rPr>
                        <a:t>незнание </a:t>
                      </a:r>
                      <a:r>
                        <a:rPr lang="ru-RU" sz="1000" dirty="0">
                          <a:effectLst/>
                          <a:latin typeface="Times New Roman" pitchFamily="18" charset="0"/>
                          <a:cs typeface="Times New Roman" pitchFamily="18" charset="0"/>
                        </a:rPr>
                        <a:t>своих возможностей и ограничений;</a:t>
                      </a:r>
                    </a:p>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неумение верно оценивать других людей;</a:t>
                      </a:r>
                    </a:p>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отсутствие достаточных профессиональных знаний и навыков;</a:t>
                      </a:r>
                    </a:p>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проявление не всегда оправданной </a:t>
                      </a:r>
                      <a:r>
                        <a:rPr lang="ru-RU" sz="1000" dirty="0" err="1">
                          <a:effectLst/>
                          <a:latin typeface="Times New Roman" pitchFamily="18" charset="0"/>
                          <a:cs typeface="Times New Roman" pitchFamily="18" charset="0"/>
                        </a:rPr>
                        <a:t>амбициозности</a:t>
                      </a:r>
                      <a:r>
                        <a:rPr lang="ru-RU" sz="1000" dirty="0">
                          <a:effectLst/>
                          <a:latin typeface="Times New Roman" pitchFamily="18" charset="0"/>
                          <a:cs typeface="Times New Roman" pitchFamily="18" charset="0"/>
                        </a:rPr>
                        <a:t>;</a:t>
                      </a:r>
                    </a:p>
                    <a:p>
                      <a:pPr marL="342900" lvl="0" indent="-342900" algn="just">
                        <a:lnSpc>
                          <a:spcPct val="115000"/>
                        </a:lnSpc>
                        <a:spcAft>
                          <a:spcPts val="0"/>
                        </a:spcAft>
                        <a:buFont typeface="Symbol"/>
                        <a:buChar char=""/>
                      </a:pPr>
                      <a:r>
                        <a:rPr lang="ru-RU" sz="1000" dirty="0">
                          <a:effectLst/>
                          <a:latin typeface="Times New Roman" pitchFamily="18" charset="0"/>
                          <a:cs typeface="Times New Roman" pitchFamily="18" charset="0"/>
                        </a:rPr>
                        <a:t>стремление к неоправданному риску</a:t>
                      </a:r>
                      <a:endParaRPr lang="ru-RU" sz="1000" dirty="0">
                        <a:effectLst/>
                        <a:latin typeface="Times New Roman" pitchFamily="18" charset="0"/>
                        <a:ea typeface="Calibri"/>
                        <a:cs typeface="Times New Roman" pitchFamily="18" charset="0"/>
                      </a:endParaRPr>
                    </a:p>
                  </a:txBody>
                  <a:tcPr marL="34532" marR="34532" marT="0" marB="0"/>
                </a:tc>
              </a:tr>
              <a:tr h="1686310">
                <a:tc>
                  <a:txBody>
                    <a:bodyPr/>
                    <a:lstStyle/>
                    <a:p>
                      <a:pPr>
                        <a:spcAft>
                          <a:spcPts val="0"/>
                        </a:spcAft>
                      </a:pPr>
                      <a:r>
                        <a:rPr lang="ru-RU" sz="1000">
                          <a:effectLst/>
                          <a:latin typeface="Times New Roman" pitchFamily="18" charset="0"/>
                          <a:cs typeface="Times New Roman" pitchFamily="18" charset="0"/>
                        </a:rPr>
                        <a:t>36-45 лет</a:t>
                      </a:r>
                    </a:p>
                    <a:p>
                      <a:pPr>
                        <a:spcAft>
                          <a:spcPts val="0"/>
                        </a:spcAft>
                      </a:pPr>
                      <a:r>
                        <a:rPr lang="ru-RU" sz="1000">
                          <a:effectLst/>
                          <a:latin typeface="Times New Roman" pitchFamily="18" charset="0"/>
                          <a:cs typeface="Times New Roman" pitchFamily="18" charset="0"/>
                        </a:rPr>
                        <a:t> </a:t>
                      </a:r>
                      <a:endParaRPr lang="ru-RU" sz="1000">
                        <a:effectLst/>
                        <a:latin typeface="Times New Roman" pitchFamily="18" charset="0"/>
                        <a:ea typeface="Times New Roman"/>
                        <a:cs typeface="Times New Roman" pitchFamily="18" charset="0"/>
                      </a:endParaRPr>
                    </a:p>
                  </a:txBody>
                  <a:tcPr marL="34532" marR="34532" marT="0" marB="0"/>
                </a:tc>
                <a:tc>
                  <a:txBody>
                    <a:bodyPr/>
                    <a:lstStyle/>
                    <a:p>
                      <a:pPr marL="342900" lvl="0" indent="-342900">
                        <a:lnSpc>
                          <a:spcPct val="115000"/>
                        </a:lnSpc>
                        <a:spcAft>
                          <a:spcPts val="0"/>
                        </a:spcAft>
                        <a:buFont typeface="Symbol"/>
                        <a:buChar char=""/>
                      </a:pPr>
                      <a:r>
                        <a:rPr lang="ru-RU" sz="1000">
                          <a:effectLst/>
                          <a:latin typeface="Times New Roman" pitchFamily="18" charset="0"/>
                          <a:cs typeface="Times New Roman" pitchFamily="18" charset="0"/>
                        </a:rPr>
                        <a:t>достаточная работоспособность и выносливость;</a:t>
                      </a:r>
                    </a:p>
                    <a:p>
                      <a:pPr marL="342900" lvl="0" indent="-342900">
                        <a:lnSpc>
                          <a:spcPct val="115000"/>
                        </a:lnSpc>
                        <a:spcAft>
                          <a:spcPts val="0"/>
                        </a:spcAft>
                        <a:buFont typeface="Symbol"/>
                        <a:buChar char=""/>
                      </a:pPr>
                      <a:r>
                        <a:rPr lang="ru-RU" sz="1000">
                          <a:effectLst/>
                          <a:latin typeface="Times New Roman" pitchFamily="18" charset="0"/>
                          <a:cs typeface="Times New Roman" pitchFamily="18" charset="0"/>
                        </a:rPr>
                        <a:t>большой жизненный опыт и хорошее знание собственных возможностей;</a:t>
                      </a:r>
                    </a:p>
                    <a:p>
                      <a:pPr marL="342900" lvl="0" indent="-342900">
                        <a:lnSpc>
                          <a:spcPct val="115000"/>
                        </a:lnSpc>
                        <a:spcAft>
                          <a:spcPts val="0"/>
                        </a:spcAft>
                        <a:buFont typeface="Symbol"/>
                        <a:buChar char=""/>
                      </a:pPr>
                      <a:r>
                        <a:rPr lang="ru-RU" sz="1000">
                          <a:effectLst/>
                          <a:latin typeface="Times New Roman" pitchFamily="18" charset="0"/>
                          <a:cs typeface="Times New Roman" pitchFamily="18" charset="0"/>
                        </a:rPr>
                        <a:t>наличие различных навыков самоанализа, самоконтроля, саморефлекции;</a:t>
                      </a:r>
                    </a:p>
                    <a:p>
                      <a:pPr marL="342900" lvl="0" indent="-342900">
                        <a:lnSpc>
                          <a:spcPct val="115000"/>
                        </a:lnSpc>
                        <a:spcAft>
                          <a:spcPts val="0"/>
                        </a:spcAft>
                        <a:buFont typeface="Symbol"/>
                        <a:buChar char=""/>
                      </a:pPr>
                      <a:r>
                        <a:rPr lang="ru-RU" sz="1000">
                          <a:effectLst/>
                          <a:latin typeface="Times New Roman" pitchFamily="18" charset="0"/>
                          <a:cs typeface="Times New Roman" pitchFamily="18" charset="0"/>
                        </a:rPr>
                        <a:t>стремление к взвешенным решениям;</a:t>
                      </a:r>
                    </a:p>
                    <a:p>
                      <a:pPr marL="342900" lvl="0" indent="-342900">
                        <a:lnSpc>
                          <a:spcPct val="115000"/>
                        </a:lnSpc>
                        <a:spcAft>
                          <a:spcPts val="0"/>
                        </a:spcAft>
                        <a:buFont typeface="Symbol"/>
                        <a:buChar char=""/>
                      </a:pPr>
                      <a:r>
                        <a:rPr lang="ru-RU" sz="1000">
                          <a:effectLst/>
                          <a:latin typeface="Times New Roman" pitchFamily="18" charset="0"/>
                          <a:cs typeface="Times New Roman" pitchFamily="18" charset="0"/>
                        </a:rPr>
                        <a:t>наличие собственного индивидуального стиля, уверенность в себе;</a:t>
                      </a:r>
                    </a:p>
                    <a:p>
                      <a:pPr marL="342900" lvl="0" indent="-342900">
                        <a:lnSpc>
                          <a:spcPct val="115000"/>
                        </a:lnSpc>
                        <a:spcAft>
                          <a:spcPts val="0"/>
                        </a:spcAft>
                        <a:buFont typeface="Symbol"/>
                        <a:buChar char=""/>
                      </a:pPr>
                      <a:r>
                        <a:rPr lang="ru-RU" sz="1000">
                          <a:effectLst/>
                          <a:latin typeface="Times New Roman" pitchFamily="18" charset="0"/>
                          <a:cs typeface="Times New Roman" pitchFamily="18" charset="0"/>
                        </a:rPr>
                        <a:t>наличие деловых и дружеских связей</a:t>
                      </a:r>
                      <a:endParaRPr lang="ru-RU" sz="1000">
                        <a:effectLst/>
                        <a:latin typeface="Times New Roman" pitchFamily="18" charset="0"/>
                        <a:ea typeface="Calibri"/>
                        <a:cs typeface="Times New Roman" pitchFamily="18" charset="0"/>
                      </a:endParaRPr>
                    </a:p>
                  </a:txBody>
                  <a:tcPr marL="34532" marR="34532" marT="0" marB="0"/>
                </a:tc>
                <a:tc>
                  <a:txBody>
                    <a:bodyPr/>
                    <a:lstStyle/>
                    <a:p>
                      <a:pPr marL="342900" lvl="0" indent="-342900">
                        <a:lnSpc>
                          <a:spcPct val="115000"/>
                        </a:lnSpc>
                        <a:spcAft>
                          <a:spcPts val="0"/>
                        </a:spcAft>
                        <a:buFont typeface="Symbol"/>
                        <a:buChar char=""/>
                      </a:pPr>
                      <a:r>
                        <a:rPr lang="ru-RU" sz="1000" dirty="0">
                          <a:effectLst/>
                          <a:latin typeface="Times New Roman" pitchFamily="18" charset="0"/>
                          <a:cs typeface="Times New Roman" pitchFamily="18" charset="0"/>
                        </a:rPr>
                        <a:t>снижение выносливости и работоспособности;</a:t>
                      </a:r>
                    </a:p>
                    <a:p>
                      <a:pPr marL="342900" lvl="0" indent="-342900">
                        <a:lnSpc>
                          <a:spcPct val="115000"/>
                        </a:lnSpc>
                        <a:spcAft>
                          <a:spcPts val="0"/>
                        </a:spcAft>
                        <a:buFont typeface="Symbol"/>
                        <a:buChar char=""/>
                      </a:pPr>
                      <a:r>
                        <a:rPr lang="ru-RU" sz="1000" dirty="0">
                          <a:effectLst/>
                          <a:latin typeface="Times New Roman" pitchFamily="18" charset="0"/>
                          <a:cs typeface="Times New Roman" pitchFamily="18" charset="0"/>
                        </a:rPr>
                        <a:t>стремление к сохранению собственного статуса любыми путями;</a:t>
                      </a:r>
                    </a:p>
                    <a:p>
                      <a:pPr marL="342900" lvl="0" indent="-342900">
                        <a:lnSpc>
                          <a:spcPct val="115000"/>
                        </a:lnSpc>
                        <a:spcAft>
                          <a:spcPts val="0"/>
                        </a:spcAft>
                        <a:buFont typeface="Symbol"/>
                        <a:buChar char=""/>
                      </a:pPr>
                      <a:r>
                        <a:rPr lang="ru-RU" sz="1000" dirty="0">
                          <a:effectLst/>
                          <a:latin typeface="Times New Roman" pitchFamily="18" charset="0"/>
                          <a:cs typeface="Times New Roman" pitchFamily="18" charset="0"/>
                        </a:rPr>
                        <a:t>выраженная консервативность, снижение способности воспринимать нововведения;</a:t>
                      </a:r>
                    </a:p>
                    <a:p>
                      <a:pPr marL="342900" lvl="0" indent="-342900">
                        <a:lnSpc>
                          <a:spcPct val="115000"/>
                        </a:lnSpc>
                        <a:spcAft>
                          <a:spcPts val="0"/>
                        </a:spcAft>
                        <a:buFont typeface="Symbol"/>
                        <a:buChar char=""/>
                      </a:pPr>
                      <a:r>
                        <a:rPr lang="ru-RU" sz="1000" dirty="0">
                          <a:effectLst/>
                          <a:latin typeface="Times New Roman" pitchFamily="18" charset="0"/>
                          <a:cs typeface="Times New Roman" pitchFamily="18" charset="0"/>
                        </a:rPr>
                        <a:t>повышение раздражительности и критичность к окружению</a:t>
                      </a:r>
                      <a:endParaRPr lang="ru-RU" sz="1000" dirty="0">
                        <a:effectLst/>
                        <a:latin typeface="Times New Roman" pitchFamily="18" charset="0"/>
                        <a:ea typeface="Calibri"/>
                        <a:cs typeface="Times New Roman" pitchFamily="18" charset="0"/>
                      </a:endParaRPr>
                    </a:p>
                  </a:txBody>
                  <a:tcPr marL="34532" marR="34532" marT="0" marB="0"/>
                </a:tc>
              </a:tr>
            </a:tbl>
          </a:graphicData>
        </a:graphic>
      </p:graphicFrame>
    </p:spTree>
    <p:extLst>
      <p:ext uri="{BB962C8B-B14F-4D97-AF65-F5344CB8AC3E}">
        <p14:creationId xmlns:p14="http://schemas.microsoft.com/office/powerpoint/2010/main" val="1141535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1800" b="1" u="sng" dirty="0" smtClean="0">
                <a:solidFill>
                  <a:schemeClr val="tx2">
                    <a:lumMod val="60000"/>
                    <a:lumOff val="40000"/>
                  </a:schemeClr>
                </a:solidFill>
                <a:latin typeface="Times New Roman" pitchFamily="18" charset="0"/>
                <a:cs typeface="Times New Roman" pitchFamily="18" charset="0"/>
              </a:rPr>
              <a:t>Группы </a:t>
            </a:r>
            <a:r>
              <a:rPr lang="ru-RU" sz="1800" b="1" u="sng" dirty="0">
                <a:solidFill>
                  <a:schemeClr val="tx2">
                    <a:lumMod val="60000"/>
                    <a:lumOff val="40000"/>
                  </a:schemeClr>
                </a:solidFill>
                <a:latin typeface="Times New Roman" pitchFamily="18" charset="0"/>
                <a:cs typeface="Times New Roman" pitchFamily="18" charset="0"/>
              </a:rPr>
              <a:t>«проблемного» </a:t>
            </a:r>
            <a:r>
              <a:rPr lang="ru-RU" sz="1800" b="1" u="sng" dirty="0" smtClean="0">
                <a:solidFill>
                  <a:schemeClr val="tx2">
                    <a:lumMod val="60000"/>
                    <a:lumOff val="40000"/>
                  </a:schemeClr>
                </a:solidFill>
                <a:latin typeface="Times New Roman" pitchFamily="18" charset="0"/>
                <a:cs typeface="Times New Roman" pitchFamily="18" charset="0"/>
              </a:rPr>
              <a:t>персонала, генерирующие кризис: </a:t>
            </a:r>
            <a:r>
              <a:rPr lang="ru-RU" sz="1800" dirty="0">
                <a:solidFill>
                  <a:schemeClr val="tx2">
                    <a:lumMod val="60000"/>
                    <a:lumOff val="40000"/>
                  </a:schemeClr>
                </a:solidFill>
                <a:latin typeface="Times New Roman" pitchFamily="18" charset="0"/>
                <a:cs typeface="Times New Roman" pitchFamily="18" charset="0"/>
              </a:rPr>
              <a:t/>
            </a:r>
            <a:br>
              <a:rPr lang="ru-RU" sz="1800" dirty="0">
                <a:solidFill>
                  <a:schemeClr val="tx2">
                    <a:lumMod val="60000"/>
                    <a:lumOff val="40000"/>
                  </a:schemeClr>
                </a:solidFill>
                <a:latin typeface="Times New Roman" pitchFamily="18" charset="0"/>
                <a:cs typeface="Times New Roman" pitchFamily="18" charset="0"/>
              </a:rPr>
            </a:br>
            <a:endParaRPr lang="ru-RU" sz="1800" dirty="0">
              <a:solidFill>
                <a:schemeClr val="tx2">
                  <a:lumMod val="60000"/>
                  <a:lumOff val="40000"/>
                </a:schemeClr>
              </a:solidFill>
              <a:latin typeface="Times New Roman" pitchFamily="18" charset="0"/>
              <a:cs typeface="Times New Roman" pitchFamily="18" charset="0"/>
            </a:endParaRPr>
          </a:p>
        </p:txBody>
      </p:sp>
      <p:sp>
        <p:nvSpPr>
          <p:cNvPr id="3" name="Объект 2"/>
          <p:cNvSpPr>
            <a:spLocks noGrp="1"/>
          </p:cNvSpPr>
          <p:nvPr>
            <p:ph idx="1"/>
          </p:nvPr>
        </p:nvSpPr>
        <p:spPr>
          <a:xfrm>
            <a:off x="457200" y="764704"/>
            <a:ext cx="8229600" cy="5361459"/>
          </a:xfrm>
          <a:solidFill>
            <a:schemeClr val="tx2">
              <a:lumMod val="60000"/>
              <a:lumOff val="40000"/>
            </a:schemeClr>
          </a:solidFill>
        </p:spPr>
        <p:txBody>
          <a:bodyPr>
            <a:normAutofit fontScale="85000" lnSpcReduction="20000"/>
          </a:bodyPr>
          <a:lstStyle/>
          <a:p>
            <a:pPr lvl="0" algn="just"/>
            <a:r>
              <a:rPr lang="ru-RU" sz="1600" b="1" i="1" dirty="0" smtClean="0">
                <a:solidFill>
                  <a:schemeClr val="bg1"/>
                </a:solidFill>
                <a:latin typeface="Times New Roman" pitchFamily="18" charset="0"/>
                <a:cs typeface="Times New Roman" pitchFamily="18" charset="0"/>
              </a:rPr>
              <a:t>сотрудники</a:t>
            </a:r>
            <a:r>
              <a:rPr lang="ru-RU" sz="1600" b="1" i="1" dirty="0">
                <a:solidFill>
                  <a:schemeClr val="bg1"/>
                </a:solidFill>
                <a:latin typeface="Times New Roman" pitchFamily="18" charset="0"/>
                <a:cs typeface="Times New Roman" pitchFamily="18" charset="0"/>
              </a:rPr>
              <a:t>, склонные к конфликтному поведению</a:t>
            </a:r>
            <a:r>
              <a:rPr lang="ru-RU" sz="1600" dirty="0">
                <a:solidFill>
                  <a:schemeClr val="bg1"/>
                </a:solidFill>
                <a:latin typeface="Times New Roman" pitchFamily="18" charset="0"/>
                <a:cs typeface="Times New Roman" pitchFamily="18" charset="0"/>
              </a:rPr>
              <a:t>, – лица, предрасположенные к защите своих интересов, через конфликты могут </a:t>
            </a:r>
            <a:r>
              <a:rPr lang="ru-RU" sz="1600" dirty="0" smtClean="0">
                <a:solidFill>
                  <a:schemeClr val="bg1"/>
                </a:solidFill>
                <a:latin typeface="Times New Roman" pitchFamily="18" charset="0"/>
                <a:cs typeface="Times New Roman" pitchFamily="18" charset="0"/>
              </a:rPr>
              <a:t>дезорганизовать </a:t>
            </a:r>
            <a:r>
              <a:rPr lang="ru-RU" sz="1600" dirty="0">
                <a:solidFill>
                  <a:schemeClr val="bg1"/>
                </a:solidFill>
                <a:latin typeface="Times New Roman" pitchFamily="18" charset="0"/>
                <a:cs typeface="Times New Roman" pitchFamily="18" charset="0"/>
              </a:rPr>
              <a:t>работу организации</a:t>
            </a:r>
            <a:r>
              <a:rPr lang="ru-RU" sz="1600" dirty="0" smtClean="0">
                <a:solidFill>
                  <a:schemeClr val="bg1"/>
                </a:solidFill>
                <a:latin typeface="Times New Roman" pitchFamily="18" charset="0"/>
                <a:cs typeface="Times New Roman" pitchFamily="18" charset="0"/>
              </a:rPr>
              <a:t>;</a:t>
            </a:r>
          </a:p>
          <a:p>
            <a:pPr lvl="0" algn="just"/>
            <a:endParaRPr lang="ru-RU" sz="1600" dirty="0" smtClean="0">
              <a:solidFill>
                <a:schemeClr val="bg1"/>
              </a:solidFill>
              <a:latin typeface="Times New Roman" pitchFamily="18" charset="0"/>
              <a:cs typeface="Times New Roman" pitchFamily="18" charset="0"/>
            </a:endParaRPr>
          </a:p>
          <a:p>
            <a:pPr lvl="0" algn="just"/>
            <a:r>
              <a:rPr lang="ru-RU" sz="1600" b="1" i="1" dirty="0" smtClean="0">
                <a:solidFill>
                  <a:schemeClr val="bg1"/>
                </a:solidFill>
                <a:latin typeface="Times New Roman" pitchFamily="18" charset="0"/>
                <a:cs typeface="Times New Roman" pitchFamily="18" charset="0"/>
              </a:rPr>
              <a:t>сотрудники</a:t>
            </a:r>
            <a:r>
              <a:rPr lang="ru-RU" sz="1600" b="1" i="1" dirty="0">
                <a:solidFill>
                  <a:schemeClr val="bg1"/>
                </a:solidFill>
                <a:latin typeface="Times New Roman" pitchFamily="18" charset="0"/>
                <a:cs typeface="Times New Roman" pitchFamily="18" charset="0"/>
              </a:rPr>
              <a:t>, подверженные стороннему воздействию</a:t>
            </a:r>
            <a:r>
              <a:rPr lang="ru-RU" sz="1600" dirty="0">
                <a:solidFill>
                  <a:schemeClr val="bg1"/>
                </a:solidFill>
                <a:latin typeface="Times New Roman" pitchFamily="18" charset="0"/>
                <a:cs typeface="Times New Roman" pitchFamily="18" charset="0"/>
              </a:rPr>
              <a:t> – лица с сильной внушаемостью, которые могут при определенных обстоятельствах легко поменять свои принципы и ценности и тем самым нанести ущерб организации</a:t>
            </a:r>
            <a:r>
              <a:rPr lang="ru-RU" sz="1600" dirty="0" smtClean="0">
                <a:solidFill>
                  <a:schemeClr val="bg1"/>
                </a:solidFill>
                <a:latin typeface="Times New Roman" pitchFamily="18" charset="0"/>
                <a:cs typeface="Times New Roman" pitchFamily="18" charset="0"/>
              </a:rPr>
              <a:t>;</a:t>
            </a:r>
          </a:p>
          <a:p>
            <a:pPr lvl="0" algn="just"/>
            <a:endParaRPr lang="ru-RU" sz="1600" dirty="0" smtClean="0">
              <a:solidFill>
                <a:schemeClr val="bg1"/>
              </a:solidFill>
              <a:latin typeface="Times New Roman" pitchFamily="18" charset="0"/>
              <a:cs typeface="Times New Roman" pitchFamily="18" charset="0"/>
            </a:endParaRPr>
          </a:p>
          <a:p>
            <a:pPr lvl="0" algn="just"/>
            <a:r>
              <a:rPr lang="ru-RU" sz="1600" b="1" i="1" dirty="0" smtClean="0">
                <a:solidFill>
                  <a:schemeClr val="bg1"/>
                </a:solidFill>
                <a:latin typeface="Times New Roman" pitchFamily="18" charset="0"/>
                <a:cs typeface="Times New Roman" pitchFamily="18" charset="0"/>
              </a:rPr>
              <a:t>сотрудники</a:t>
            </a:r>
            <a:r>
              <a:rPr lang="ru-RU" sz="1600" b="1" i="1" dirty="0">
                <a:solidFill>
                  <a:schemeClr val="bg1"/>
                </a:solidFill>
                <a:latin typeface="Times New Roman" pitchFamily="18" charset="0"/>
                <a:cs typeface="Times New Roman" pitchFamily="18" charset="0"/>
              </a:rPr>
              <a:t>, зацикленные на карьерном росте</a:t>
            </a:r>
            <a:r>
              <a:rPr lang="ru-RU" sz="1600" dirty="0">
                <a:solidFill>
                  <a:schemeClr val="bg1"/>
                </a:solidFill>
                <a:latin typeface="Times New Roman" pitchFamily="18" charset="0"/>
                <a:cs typeface="Times New Roman" pitchFamily="18" charset="0"/>
              </a:rPr>
              <a:t>, – лица, одержимые карьерой и нацелены решать эту задачу любыми способами и средствами</a:t>
            </a:r>
            <a:r>
              <a:rPr lang="ru-RU" sz="1600" dirty="0" smtClean="0">
                <a:solidFill>
                  <a:schemeClr val="bg1"/>
                </a:solidFill>
                <a:latin typeface="Times New Roman" pitchFamily="18" charset="0"/>
                <a:cs typeface="Times New Roman" pitchFamily="18" charset="0"/>
              </a:rPr>
              <a:t>;</a:t>
            </a:r>
          </a:p>
          <a:p>
            <a:pPr lvl="0" algn="just"/>
            <a:endParaRPr lang="ru-RU" sz="1600" dirty="0" smtClean="0">
              <a:solidFill>
                <a:schemeClr val="bg1"/>
              </a:solidFill>
              <a:latin typeface="Times New Roman" pitchFamily="18" charset="0"/>
              <a:cs typeface="Times New Roman" pitchFamily="18" charset="0"/>
            </a:endParaRPr>
          </a:p>
          <a:p>
            <a:pPr lvl="0" algn="just"/>
            <a:r>
              <a:rPr lang="ru-RU" sz="1600" b="1" i="1" dirty="0" smtClean="0">
                <a:solidFill>
                  <a:schemeClr val="bg1"/>
                </a:solidFill>
                <a:latin typeface="Times New Roman" pitchFamily="18" charset="0"/>
                <a:cs typeface="Times New Roman" pitchFamily="18" charset="0"/>
              </a:rPr>
              <a:t>избыточно </a:t>
            </a:r>
            <a:r>
              <a:rPr lang="ru-RU" sz="1600" b="1" i="1" dirty="0">
                <a:solidFill>
                  <a:schemeClr val="bg1"/>
                </a:solidFill>
                <a:latin typeface="Times New Roman" pitchFamily="18" charset="0"/>
                <a:cs typeface="Times New Roman" pitchFamily="18" charset="0"/>
              </a:rPr>
              <a:t>амбициозные сотрудники </a:t>
            </a:r>
            <a:r>
              <a:rPr lang="ru-RU" sz="1600" dirty="0">
                <a:solidFill>
                  <a:schemeClr val="bg1"/>
                </a:solidFill>
                <a:latin typeface="Times New Roman" pitchFamily="18" charset="0"/>
                <a:cs typeface="Times New Roman" pitchFamily="18" charset="0"/>
              </a:rPr>
              <a:t>– лица с повышенной самооценкой, имеющие необходимые знания и опыт, но не получившие требуемого им карьерного роста, могут перейти на работу в конкурирующую организацию, либо негласно сотрудничать с ней</a:t>
            </a:r>
            <a:r>
              <a:rPr lang="ru-RU" sz="1600" dirty="0" smtClean="0">
                <a:solidFill>
                  <a:schemeClr val="bg1"/>
                </a:solidFill>
                <a:latin typeface="Times New Roman" pitchFamily="18" charset="0"/>
                <a:cs typeface="Times New Roman" pitchFamily="18" charset="0"/>
              </a:rPr>
              <a:t>;</a:t>
            </a:r>
          </a:p>
          <a:p>
            <a:pPr lvl="0" algn="just"/>
            <a:endParaRPr lang="ru-RU" sz="1600" dirty="0">
              <a:solidFill>
                <a:schemeClr val="bg1"/>
              </a:solidFill>
              <a:latin typeface="Times New Roman" pitchFamily="18" charset="0"/>
              <a:cs typeface="Times New Roman" pitchFamily="18" charset="0"/>
            </a:endParaRPr>
          </a:p>
          <a:p>
            <a:pPr lvl="0" algn="just"/>
            <a:r>
              <a:rPr lang="ru-RU" sz="1600" b="1" i="1" dirty="0">
                <a:solidFill>
                  <a:schemeClr val="bg1"/>
                </a:solidFill>
                <a:latin typeface="Times New Roman" pitchFamily="18" charset="0"/>
                <a:cs typeface="Times New Roman" pitchFamily="18" charset="0"/>
              </a:rPr>
              <a:t>сотрудники, стремящиеся к большим доходам, но имеющие скромные интеллектуальные и карьерные возможности</a:t>
            </a:r>
            <a:r>
              <a:rPr lang="ru-RU" sz="1600" dirty="0">
                <a:solidFill>
                  <a:schemeClr val="bg1"/>
                </a:solidFill>
                <a:latin typeface="Times New Roman" pitchFamily="18" charset="0"/>
                <a:cs typeface="Times New Roman" pitchFamily="18" charset="0"/>
              </a:rPr>
              <a:t>, – лица, желающие повысить свой жизненный уровень любой ценой способны на нецелевое использование средств организации, на мошенничество и воровство</a:t>
            </a:r>
            <a:r>
              <a:rPr lang="ru-RU" sz="1600" dirty="0" smtClean="0">
                <a:solidFill>
                  <a:schemeClr val="bg1"/>
                </a:solidFill>
                <a:latin typeface="Times New Roman" pitchFamily="18" charset="0"/>
                <a:cs typeface="Times New Roman" pitchFamily="18" charset="0"/>
              </a:rPr>
              <a:t>;</a:t>
            </a:r>
          </a:p>
          <a:p>
            <a:pPr lvl="0" algn="just"/>
            <a:endParaRPr lang="ru-RU" sz="1600" dirty="0" smtClean="0">
              <a:solidFill>
                <a:schemeClr val="bg1"/>
              </a:solidFill>
              <a:latin typeface="Times New Roman" pitchFamily="18" charset="0"/>
              <a:cs typeface="Times New Roman" pitchFamily="18" charset="0"/>
            </a:endParaRPr>
          </a:p>
          <a:p>
            <a:pPr lvl="0" algn="just"/>
            <a:r>
              <a:rPr lang="ru-RU" sz="1600" b="1" i="1" dirty="0" smtClean="0">
                <a:solidFill>
                  <a:schemeClr val="bg1"/>
                </a:solidFill>
                <a:latin typeface="Times New Roman" pitchFamily="18" charset="0"/>
                <a:cs typeface="Times New Roman" pitchFamily="18" charset="0"/>
              </a:rPr>
              <a:t>сотрудники</a:t>
            </a:r>
            <a:r>
              <a:rPr lang="ru-RU" sz="1600" b="1" i="1" dirty="0">
                <a:solidFill>
                  <a:schemeClr val="bg1"/>
                </a:solidFill>
                <a:latin typeface="Times New Roman" pitchFamily="18" charset="0"/>
                <a:cs typeface="Times New Roman" pitchFamily="18" charset="0"/>
              </a:rPr>
              <a:t>, минимизирующие время нахождения на работе</a:t>
            </a:r>
            <a:r>
              <a:rPr lang="ru-RU" sz="1600" dirty="0">
                <a:solidFill>
                  <a:schemeClr val="bg1"/>
                </a:solidFill>
                <a:latin typeface="Times New Roman" pitchFamily="18" charset="0"/>
                <a:cs typeface="Times New Roman" pitchFamily="18" charset="0"/>
              </a:rPr>
              <a:t>, – лица, как правило, имеющие дополнительную работу под разными предлогами стараются официально уменьшить продолжительность своего рабочего времени (уход в отпуск за свой счет, в связи с болезнью, по уходу за членом семьи и т.д.), что ведет к нарушению стабильности и ритмичности работы </a:t>
            </a:r>
            <a:r>
              <a:rPr lang="ru-RU" sz="1600" dirty="0" smtClean="0">
                <a:solidFill>
                  <a:schemeClr val="bg1"/>
                </a:solidFill>
                <a:latin typeface="Times New Roman" pitchFamily="18" charset="0"/>
                <a:cs typeface="Times New Roman" pitchFamily="18" charset="0"/>
              </a:rPr>
              <a:t>организации;</a:t>
            </a:r>
          </a:p>
          <a:p>
            <a:pPr lvl="0" algn="just"/>
            <a:endParaRPr lang="ru-RU" sz="1600" dirty="0">
              <a:solidFill>
                <a:schemeClr val="bg1"/>
              </a:solidFill>
              <a:latin typeface="Times New Roman" pitchFamily="18" charset="0"/>
              <a:cs typeface="Times New Roman" pitchFamily="18" charset="0"/>
            </a:endParaRPr>
          </a:p>
          <a:p>
            <a:pPr lvl="0" algn="just"/>
            <a:r>
              <a:rPr lang="ru-RU" sz="1600" b="1" i="1" dirty="0">
                <a:solidFill>
                  <a:schemeClr val="bg1"/>
                </a:solidFill>
                <a:latin typeface="Times New Roman" pitchFamily="18" charset="0"/>
                <a:cs typeface="Times New Roman" pitchFamily="18" charset="0"/>
              </a:rPr>
              <a:t>сотрудники, занимающиеся научной, преподавательской или творческой деятельностью сверх основной работы</a:t>
            </a:r>
            <a:r>
              <a:rPr lang="ru-RU" sz="1600" dirty="0">
                <a:solidFill>
                  <a:schemeClr val="bg1"/>
                </a:solidFill>
                <a:latin typeface="Times New Roman" pitchFamily="18" charset="0"/>
                <a:cs typeface="Times New Roman" pitchFamily="18" charset="0"/>
              </a:rPr>
              <a:t> – такие лица способны неосознанно переносить значимую для организации информацию от одного работодателя к другому.</a:t>
            </a:r>
          </a:p>
          <a:p>
            <a:pPr algn="just"/>
            <a:endParaRPr lang="ru-RU"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24947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r>
              <a:rPr lang="ru-RU" sz="1600" b="1" u="sng" dirty="0">
                <a:solidFill>
                  <a:schemeClr val="tx2">
                    <a:lumMod val="60000"/>
                    <a:lumOff val="40000"/>
                  </a:schemeClr>
                </a:solidFill>
                <a:latin typeface="Times New Roman" pitchFamily="18" charset="0"/>
                <a:cs typeface="Times New Roman" pitchFamily="18" charset="0"/>
              </a:rPr>
              <a:t>Группы «проблемного» персонала по признакам «эффективность работы» и </a:t>
            </a:r>
            <a:r>
              <a:rPr lang="ru-RU" sz="1600" b="1" u="sng" dirty="0" smtClean="0">
                <a:solidFill>
                  <a:schemeClr val="tx2">
                    <a:lumMod val="60000"/>
                    <a:lumOff val="40000"/>
                  </a:schemeClr>
                </a:solidFill>
                <a:latin typeface="Times New Roman" pitchFamily="18" charset="0"/>
                <a:cs typeface="Times New Roman" pitchFamily="18" charset="0"/>
              </a:rPr>
              <a:t/>
            </a:r>
            <a:br>
              <a:rPr lang="ru-RU" sz="1600" b="1" u="sng" dirty="0" smtClean="0">
                <a:solidFill>
                  <a:schemeClr val="tx2">
                    <a:lumMod val="60000"/>
                    <a:lumOff val="40000"/>
                  </a:schemeClr>
                </a:solidFill>
                <a:latin typeface="Times New Roman" pitchFamily="18" charset="0"/>
                <a:cs typeface="Times New Roman" pitchFamily="18" charset="0"/>
              </a:rPr>
            </a:br>
            <a:r>
              <a:rPr lang="ru-RU" sz="1600" b="1" u="sng" dirty="0" smtClean="0">
                <a:solidFill>
                  <a:schemeClr val="tx2">
                    <a:lumMod val="60000"/>
                    <a:lumOff val="40000"/>
                  </a:schemeClr>
                </a:solidFill>
                <a:latin typeface="Times New Roman" pitchFamily="18" charset="0"/>
                <a:cs typeface="Times New Roman" pitchFamily="18" charset="0"/>
              </a:rPr>
              <a:t>«</a:t>
            </a:r>
            <a:r>
              <a:rPr lang="ru-RU" sz="1600" b="1" u="sng" dirty="0">
                <a:solidFill>
                  <a:schemeClr val="tx2">
                    <a:lumMod val="60000"/>
                    <a:lumOff val="40000"/>
                  </a:schemeClr>
                </a:solidFill>
                <a:latin typeface="Times New Roman" pitchFamily="18" charset="0"/>
                <a:cs typeface="Times New Roman" pitchFamily="18" charset="0"/>
              </a:rPr>
              <a:t>способности и мотивы, определяющие отношение к труду»:</a:t>
            </a:r>
            <a:r>
              <a:rPr lang="ru-RU" sz="1600" dirty="0">
                <a:solidFill>
                  <a:schemeClr val="tx2">
                    <a:lumMod val="60000"/>
                    <a:lumOff val="40000"/>
                  </a:schemeClr>
                </a:solidFill>
                <a:latin typeface="Times New Roman" pitchFamily="18" charset="0"/>
                <a:cs typeface="Times New Roman" pitchFamily="18" charset="0"/>
              </a:rPr>
              <a:t/>
            </a:r>
            <a:br>
              <a:rPr lang="ru-RU" sz="1600" dirty="0">
                <a:solidFill>
                  <a:schemeClr val="tx2">
                    <a:lumMod val="60000"/>
                    <a:lumOff val="40000"/>
                  </a:schemeClr>
                </a:solidFill>
                <a:latin typeface="Times New Roman" pitchFamily="18" charset="0"/>
                <a:cs typeface="Times New Roman" pitchFamily="18" charset="0"/>
              </a:rPr>
            </a:br>
            <a:r>
              <a:rPr lang="ru-RU" sz="1600" dirty="0">
                <a:latin typeface="Times New Roman" pitchFamily="18" charset="0"/>
                <a:cs typeface="Times New Roman" pitchFamily="18" charset="0"/>
              </a:rPr>
              <a:t>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3" name="Объект 2"/>
          <p:cNvSpPr>
            <a:spLocks noGrp="1"/>
          </p:cNvSpPr>
          <p:nvPr>
            <p:ph idx="1"/>
          </p:nvPr>
        </p:nvSpPr>
        <p:spPr>
          <a:xfrm>
            <a:off x="457200" y="908720"/>
            <a:ext cx="8229600" cy="5217443"/>
          </a:xfrm>
          <a:solidFill>
            <a:schemeClr val="tx2">
              <a:lumMod val="60000"/>
              <a:lumOff val="40000"/>
            </a:schemeClr>
          </a:solidFill>
        </p:spPr>
        <p:txBody>
          <a:bodyPr>
            <a:normAutofit fontScale="40000" lnSpcReduction="20000"/>
          </a:bodyPr>
          <a:lstStyle/>
          <a:p>
            <a:pPr lvl="0" algn="just"/>
            <a:endParaRPr lang="ru-RU" sz="3500" b="1" i="1" u="sng" dirty="0" smtClean="0">
              <a:latin typeface="Times New Roman" pitchFamily="18" charset="0"/>
              <a:cs typeface="Times New Roman" pitchFamily="18" charset="0"/>
            </a:endParaRPr>
          </a:p>
          <a:p>
            <a:pPr lvl="0" algn="just"/>
            <a:endParaRPr lang="ru-RU" sz="3500" b="1" i="1" u="sng" dirty="0">
              <a:solidFill>
                <a:schemeClr val="bg1"/>
              </a:solidFill>
              <a:latin typeface="Times New Roman" pitchFamily="18" charset="0"/>
              <a:cs typeface="Times New Roman" pitchFamily="18" charset="0"/>
            </a:endParaRPr>
          </a:p>
          <a:p>
            <a:pPr lvl="0" algn="just"/>
            <a:r>
              <a:rPr lang="ru-RU" sz="3500" b="1" i="1" u="sng" dirty="0" smtClean="0">
                <a:solidFill>
                  <a:schemeClr val="bg1"/>
                </a:solidFill>
                <a:latin typeface="Times New Roman" pitchFamily="18" charset="0"/>
                <a:cs typeface="Times New Roman" pitchFamily="18" charset="0"/>
              </a:rPr>
              <a:t>Энтузиасты</a:t>
            </a:r>
            <a:r>
              <a:rPr lang="ru-RU" sz="3500" b="1" i="1" u="sng" dirty="0">
                <a:solidFill>
                  <a:schemeClr val="bg1"/>
                </a:solidFill>
                <a:latin typeface="Times New Roman" pitchFamily="18" charset="0"/>
                <a:cs typeface="Times New Roman" pitchFamily="18" charset="0"/>
              </a:rPr>
              <a:t>.</a:t>
            </a:r>
            <a:r>
              <a:rPr lang="ru-RU" sz="3500" i="1" dirty="0">
                <a:solidFill>
                  <a:schemeClr val="bg1"/>
                </a:solidFill>
                <a:latin typeface="Times New Roman" pitchFamily="18" charset="0"/>
                <a:cs typeface="Times New Roman" pitchFamily="18" charset="0"/>
              </a:rPr>
              <a:t> </a:t>
            </a:r>
            <a:r>
              <a:rPr lang="ru-RU" sz="3500" dirty="0">
                <a:solidFill>
                  <a:schemeClr val="bg1"/>
                </a:solidFill>
                <a:latin typeface="Times New Roman" pitchFamily="18" charset="0"/>
                <a:cs typeface="Times New Roman" pitchFamily="18" charset="0"/>
              </a:rPr>
              <a:t>Для таких сотрудников основной мотив их деятельности – интерес. Их характеризует высокая работоспособность, они амбициозны. Финансовый кризис влечет за собой сворачивание новых проектов, поэтому энтузиасты могут разочароваться в работе, им станет скучно, и они могут уволиться сами. Чтобы этого не произошло, необходимо направить силы таких сотрудников на развитие старых проектов в новых кризисных реалиях</a:t>
            </a:r>
            <a:r>
              <a:rPr lang="ru-RU" sz="3500" dirty="0" smtClean="0">
                <a:solidFill>
                  <a:schemeClr val="bg1"/>
                </a:solidFill>
                <a:latin typeface="Times New Roman" pitchFamily="18" charset="0"/>
                <a:cs typeface="Times New Roman" pitchFamily="18" charset="0"/>
              </a:rPr>
              <a:t>;</a:t>
            </a:r>
          </a:p>
          <a:p>
            <a:pPr lvl="0" algn="just"/>
            <a:endParaRPr lang="ru-RU" sz="3500" dirty="0">
              <a:solidFill>
                <a:schemeClr val="bg1"/>
              </a:solidFill>
              <a:latin typeface="Times New Roman" pitchFamily="18" charset="0"/>
              <a:cs typeface="Times New Roman" pitchFamily="18" charset="0"/>
            </a:endParaRPr>
          </a:p>
          <a:p>
            <a:pPr lvl="0" algn="just"/>
            <a:r>
              <a:rPr lang="ru-RU" sz="3500" b="1" i="1" u="sng" dirty="0">
                <a:solidFill>
                  <a:schemeClr val="bg1"/>
                </a:solidFill>
                <a:latin typeface="Times New Roman" pitchFamily="18" charset="0"/>
                <a:cs typeface="Times New Roman" pitchFamily="18" charset="0"/>
              </a:rPr>
              <a:t>Трудные сотрудники.</a:t>
            </a:r>
            <a:r>
              <a:rPr lang="ru-RU" sz="3500" i="1" dirty="0">
                <a:solidFill>
                  <a:schemeClr val="bg1"/>
                </a:solidFill>
                <a:latin typeface="Times New Roman" pitchFamily="18" charset="0"/>
                <a:cs typeface="Times New Roman" pitchFamily="18" charset="0"/>
              </a:rPr>
              <a:t> </a:t>
            </a:r>
            <a:r>
              <a:rPr lang="ru-RU" sz="3500" dirty="0">
                <a:solidFill>
                  <a:schemeClr val="bg1"/>
                </a:solidFill>
                <a:latin typeface="Times New Roman" pitchFamily="18" charset="0"/>
                <a:cs typeface="Times New Roman" pitchFamily="18" charset="0"/>
              </a:rPr>
              <a:t>Случается, что на этапе отбора сотрудников в организацию допускаются ошибки, и организация получает специалиста не с тем опытом работы. Такой работник, не проявив дополнительные способности, будет первым в очереди на </a:t>
            </a:r>
            <a:r>
              <a:rPr lang="ru-RU" sz="3500" dirty="0" smtClean="0">
                <a:solidFill>
                  <a:schemeClr val="bg1"/>
                </a:solidFill>
                <a:latin typeface="Times New Roman" pitchFamily="18" charset="0"/>
                <a:cs typeface="Times New Roman" pitchFamily="18" charset="0"/>
              </a:rPr>
              <a:t>увольнение в условиях финансового кризиса. </a:t>
            </a:r>
            <a:r>
              <a:rPr lang="ru-RU" sz="3500" dirty="0">
                <a:solidFill>
                  <a:schemeClr val="bg1"/>
                </a:solidFill>
                <a:latin typeface="Times New Roman" pitchFamily="18" charset="0"/>
                <a:cs typeface="Times New Roman" pitchFamily="18" charset="0"/>
              </a:rPr>
              <a:t>Необходимо продумать  взаимодействие с этим сотрудником в дальнейшем. Нужно учитывать личные качества человека и то, по каким причинам он устроился на эту работу, если знал заранее, что не способен выполнять ее хорошо (например, у него не было другой работы). Проблемный сотрудник такого рода лучше воспринимает язык фактов, и причину увольнения ему тоже лучше разъяснить на конкретных примерах: не справился с заданием, не уложился в сроки</a:t>
            </a:r>
            <a:r>
              <a:rPr lang="ru-RU" sz="3500" dirty="0" smtClean="0">
                <a:solidFill>
                  <a:schemeClr val="bg1"/>
                </a:solidFill>
                <a:latin typeface="Times New Roman" pitchFamily="18" charset="0"/>
                <a:cs typeface="Times New Roman" pitchFamily="18" charset="0"/>
              </a:rPr>
              <a:t>.</a:t>
            </a:r>
          </a:p>
          <a:p>
            <a:pPr lvl="0" algn="just"/>
            <a:endParaRPr lang="ru-RU" sz="3500" dirty="0">
              <a:solidFill>
                <a:schemeClr val="bg1"/>
              </a:solidFill>
              <a:latin typeface="Times New Roman" pitchFamily="18" charset="0"/>
              <a:cs typeface="Times New Roman" pitchFamily="18" charset="0"/>
            </a:endParaRPr>
          </a:p>
          <a:p>
            <a:pPr lvl="0" algn="just"/>
            <a:r>
              <a:rPr lang="ru-RU" sz="3500" b="1" i="1" u="sng" dirty="0">
                <a:solidFill>
                  <a:schemeClr val="bg1"/>
                </a:solidFill>
                <a:latin typeface="Times New Roman" pitchFamily="18" charset="0"/>
                <a:cs typeface="Times New Roman" pitchFamily="18" charset="0"/>
              </a:rPr>
              <a:t>Сотрудники, имеющие психологические проблемы.</a:t>
            </a:r>
            <a:r>
              <a:rPr lang="ru-RU" sz="3500" i="1" dirty="0">
                <a:solidFill>
                  <a:schemeClr val="bg1"/>
                </a:solidFill>
                <a:latin typeface="Times New Roman" pitchFamily="18" charset="0"/>
                <a:cs typeface="Times New Roman" pitchFamily="18" charset="0"/>
              </a:rPr>
              <a:t> </a:t>
            </a:r>
            <a:r>
              <a:rPr lang="ru-RU" sz="3500" dirty="0">
                <a:solidFill>
                  <a:schemeClr val="bg1"/>
                </a:solidFill>
                <a:latin typeface="Times New Roman" pitchFamily="18" charset="0"/>
                <a:cs typeface="Times New Roman" pitchFamily="18" charset="0"/>
              </a:rPr>
              <a:t>Трудные сотрудники из данной группы являются самими сложными для взаимодействия. Деятельность таких людей может быть очень эффективна, но результатов они добиваются несколько странными для остальных способами. Это может быть, например, излишняя нервозность, либо несобранность, либо еще что-то. Если вы понимаете: несмотря на кризис, такой сотрудник вам необходим, то придется и дальше мириться с его причудами. В случае же, когда вы решаетесь на увольнение, нельзя забывать, что реакция такого сотрудника непредсказуема. Здесь придется задействовать не только дар убеждения, но и знание психологии.</a:t>
            </a:r>
          </a:p>
          <a:p>
            <a:endParaRPr lang="ru-RU" dirty="0"/>
          </a:p>
        </p:txBody>
      </p:sp>
    </p:spTree>
    <p:extLst>
      <p:ext uri="{BB962C8B-B14F-4D97-AF65-F5344CB8AC3E}">
        <p14:creationId xmlns:p14="http://schemas.microsoft.com/office/powerpoint/2010/main" val="1904250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a:solidFill>
            <a:schemeClr val="tx2">
              <a:lumMod val="60000"/>
              <a:lumOff val="40000"/>
            </a:schemeClr>
          </a:solidFill>
        </p:spPr>
        <p:txBody>
          <a:bodyPr>
            <a:normAutofit/>
          </a:bodyPr>
          <a:lstStyle/>
          <a:p>
            <a:pPr marL="0" indent="0" algn="ctr">
              <a:buNone/>
            </a:pPr>
            <a:r>
              <a:rPr lang="ru-RU" sz="1600" b="1" i="1" u="sng" dirty="0">
                <a:solidFill>
                  <a:schemeClr val="bg1"/>
                </a:solidFill>
                <a:latin typeface="Times New Roman" pitchFamily="18" charset="0"/>
                <a:cs typeface="Times New Roman" pitchFamily="18" charset="0"/>
              </a:rPr>
              <a:t>Формирование категорий проблемного </a:t>
            </a:r>
            <a:r>
              <a:rPr lang="ru-RU" sz="1600" b="1" i="1" u="sng" dirty="0" smtClean="0">
                <a:solidFill>
                  <a:schemeClr val="bg1"/>
                </a:solidFill>
                <a:latin typeface="Times New Roman" pitchFamily="18" charset="0"/>
                <a:cs typeface="Times New Roman" pitchFamily="18" charset="0"/>
              </a:rPr>
              <a:t>персонала, </a:t>
            </a:r>
            <a:r>
              <a:rPr lang="ru-RU" sz="1600" b="1" i="1" u="sng" dirty="0">
                <a:solidFill>
                  <a:schemeClr val="bg1"/>
                </a:solidFill>
                <a:latin typeface="Times New Roman" pitchFamily="18" charset="0"/>
                <a:cs typeface="Times New Roman" pitchFamily="18" charset="0"/>
              </a:rPr>
              <a:t>в </a:t>
            </a:r>
            <a:r>
              <a:rPr lang="ru-RU" sz="1600" b="1" i="1" u="sng" dirty="0" smtClean="0">
                <a:solidFill>
                  <a:schemeClr val="bg1"/>
                </a:solidFill>
                <a:latin typeface="Times New Roman" pitchFamily="18" charset="0"/>
                <a:cs typeface="Times New Roman" pitchFamily="18" charset="0"/>
              </a:rPr>
              <a:t>основном, </a:t>
            </a:r>
            <a:r>
              <a:rPr lang="ru-RU" sz="1600" b="1" i="1" u="sng" dirty="0">
                <a:solidFill>
                  <a:schemeClr val="bg1"/>
                </a:solidFill>
                <a:latin typeface="Times New Roman" pitchFamily="18" charset="0"/>
                <a:cs typeface="Times New Roman" pitchFamily="18" charset="0"/>
              </a:rPr>
              <a:t>зависит от внутренних факторов и конкретной ситуации, сложившейся в конкретной </a:t>
            </a:r>
            <a:r>
              <a:rPr lang="ru-RU" sz="1600" b="1" i="1" u="sng" dirty="0" smtClean="0">
                <a:solidFill>
                  <a:schemeClr val="bg1"/>
                </a:solidFill>
                <a:latin typeface="Times New Roman" pitchFamily="18" charset="0"/>
                <a:cs typeface="Times New Roman" pitchFamily="18" charset="0"/>
              </a:rPr>
              <a:t>организации:</a:t>
            </a:r>
            <a:endParaRPr lang="ru-RU" sz="1600" b="1" i="1" u="sng" dirty="0">
              <a:solidFill>
                <a:schemeClr val="bg1"/>
              </a:solidFill>
              <a:latin typeface="Times New Roman" pitchFamily="18" charset="0"/>
              <a:cs typeface="Times New Roman" pitchFamily="18" charset="0"/>
            </a:endParaRPr>
          </a:p>
          <a:p>
            <a:pPr marL="0" lvl="0" indent="360000">
              <a:spcBef>
                <a:spcPts val="0"/>
              </a:spcBef>
              <a:buNone/>
            </a:pPr>
            <a:endParaRPr lang="ru-RU" sz="1600" b="1" i="1" u="sng" dirty="0" smtClean="0">
              <a:solidFill>
                <a:schemeClr val="bg1"/>
              </a:solidFill>
              <a:latin typeface="Times New Roman" pitchFamily="18" charset="0"/>
              <a:cs typeface="Times New Roman" pitchFamily="18" charset="0"/>
            </a:endParaRPr>
          </a:p>
          <a:p>
            <a:pPr marL="0" lvl="0" indent="360000">
              <a:spcBef>
                <a:spcPts val="0"/>
              </a:spcBef>
              <a:buNone/>
            </a:pPr>
            <a:r>
              <a:rPr lang="ru-RU" sz="1600" dirty="0" smtClean="0">
                <a:solidFill>
                  <a:schemeClr val="bg1"/>
                </a:solidFill>
                <a:latin typeface="Times New Roman" pitchFamily="18" charset="0"/>
                <a:cs typeface="Times New Roman" pitchFamily="18" charset="0"/>
              </a:rPr>
              <a:t>- ошибки </a:t>
            </a:r>
            <a:r>
              <a:rPr lang="ru-RU" sz="1600" dirty="0">
                <a:solidFill>
                  <a:schemeClr val="bg1"/>
                </a:solidFill>
                <a:latin typeface="Times New Roman" pitchFamily="18" charset="0"/>
                <a:cs typeface="Times New Roman" pitchFamily="18" charset="0"/>
              </a:rPr>
              <a:t>при подборе персонала;</a:t>
            </a:r>
          </a:p>
          <a:p>
            <a:pPr marL="0" lvl="0" indent="360000">
              <a:spcBef>
                <a:spcPts val="0"/>
              </a:spcBef>
              <a:buNone/>
            </a:pPr>
            <a:r>
              <a:rPr lang="ru-RU" sz="1600" dirty="0" smtClean="0">
                <a:solidFill>
                  <a:schemeClr val="bg1"/>
                </a:solidFill>
                <a:latin typeface="Times New Roman" pitchFamily="18" charset="0"/>
                <a:cs typeface="Times New Roman" pitchFamily="18" charset="0"/>
              </a:rPr>
              <a:t>- расстановка </a:t>
            </a:r>
            <a:r>
              <a:rPr lang="ru-RU" sz="1600" dirty="0">
                <a:solidFill>
                  <a:schemeClr val="bg1"/>
                </a:solidFill>
                <a:latin typeface="Times New Roman" pitchFamily="18" charset="0"/>
                <a:cs typeface="Times New Roman" pitchFamily="18" charset="0"/>
              </a:rPr>
              <a:t>сотрудников без учета их способностей и желаний;</a:t>
            </a:r>
          </a:p>
          <a:p>
            <a:pPr marL="0" lvl="0" indent="360000">
              <a:spcBef>
                <a:spcPts val="0"/>
              </a:spcBef>
              <a:buNone/>
            </a:pPr>
            <a:r>
              <a:rPr lang="ru-RU" sz="1600" dirty="0" smtClean="0">
                <a:solidFill>
                  <a:schemeClr val="bg1"/>
                </a:solidFill>
                <a:latin typeface="Times New Roman" pitchFamily="18" charset="0"/>
                <a:cs typeface="Times New Roman" pitchFamily="18" charset="0"/>
              </a:rPr>
              <a:t>- отсутствие </a:t>
            </a:r>
            <a:r>
              <a:rPr lang="ru-RU" sz="1600" dirty="0">
                <a:solidFill>
                  <a:schemeClr val="bg1"/>
                </a:solidFill>
                <a:latin typeface="Times New Roman" pitchFamily="18" charset="0"/>
                <a:cs typeface="Times New Roman" pitchFamily="18" charset="0"/>
              </a:rPr>
              <a:t>продуманной и взвешенной системы мотивации и наказаний;</a:t>
            </a:r>
          </a:p>
          <a:p>
            <a:pPr marL="0" lvl="0" indent="360000">
              <a:spcBef>
                <a:spcPts val="0"/>
              </a:spcBef>
              <a:buNone/>
            </a:pPr>
            <a:r>
              <a:rPr lang="ru-RU" sz="1600" dirty="0" smtClean="0">
                <a:solidFill>
                  <a:schemeClr val="bg1"/>
                </a:solidFill>
                <a:latin typeface="Times New Roman" pitchFamily="18" charset="0"/>
                <a:cs typeface="Times New Roman" pitchFamily="18" charset="0"/>
              </a:rPr>
              <a:t>- отсутствие </a:t>
            </a:r>
            <a:r>
              <a:rPr lang="ru-RU" sz="1600" dirty="0">
                <a:solidFill>
                  <a:schemeClr val="bg1"/>
                </a:solidFill>
                <a:latin typeface="Times New Roman" pitchFamily="18" charset="0"/>
                <a:cs typeface="Times New Roman" pitchFamily="18" charset="0"/>
              </a:rPr>
              <a:t>прозрачной системы карьерного роста;</a:t>
            </a:r>
          </a:p>
          <a:p>
            <a:pPr marL="0" lvl="0" indent="0">
              <a:spcBef>
                <a:spcPts val="0"/>
              </a:spcBef>
              <a:buNone/>
            </a:pPr>
            <a:r>
              <a:rPr lang="ru-RU" sz="1600" dirty="0" smtClean="0">
                <a:solidFill>
                  <a:schemeClr val="bg1"/>
                </a:solidFill>
                <a:latin typeface="Times New Roman" pitchFamily="18" charset="0"/>
                <a:cs typeface="Times New Roman" pitchFamily="18" charset="0"/>
              </a:rPr>
              <a:t>       - отсутствие </a:t>
            </a:r>
            <a:r>
              <a:rPr lang="ru-RU" sz="1600" dirty="0">
                <a:solidFill>
                  <a:schemeClr val="bg1"/>
                </a:solidFill>
                <a:latin typeface="Times New Roman" pitchFamily="18" charset="0"/>
                <a:cs typeface="Times New Roman" pitchFamily="18" charset="0"/>
              </a:rPr>
              <a:t>надежды у сотрудников на долговременную занятость в данной </a:t>
            </a:r>
            <a:endParaRPr lang="ru-RU" sz="1600" dirty="0" smtClean="0">
              <a:solidFill>
                <a:schemeClr val="bg1"/>
              </a:solidFill>
              <a:latin typeface="Times New Roman" pitchFamily="18" charset="0"/>
              <a:cs typeface="Times New Roman" pitchFamily="18" charset="0"/>
            </a:endParaRPr>
          </a:p>
          <a:p>
            <a:pPr marL="0" lvl="0" indent="0">
              <a:spcBef>
                <a:spcPts val="0"/>
              </a:spcBef>
              <a:buNone/>
            </a:pPr>
            <a:r>
              <a:rPr lang="ru-RU" sz="1600" dirty="0" smtClean="0">
                <a:solidFill>
                  <a:schemeClr val="bg1"/>
                </a:solidFill>
                <a:latin typeface="Times New Roman" pitchFamily="18" charset="0"/>
                <a:cs typeface="Times New Roman" pitchFamily="18" charset="0"/>
              </a:rPr>
              <a:t>          организации</a:t>
            </a:r>
            <a:r>
              <a:rPr lang="ru-RU" sz="1600" dirty="0">
                <a:solidFill>
                  <a:schemeClr val="bg1"/>
                </a:solidFill>
                <a:latin typeface="Times New Roman" pitchFamily="18" charset="0"/>
                <a:cs typeface="Times New Roman" pitchFamily="18" charset="0"/>
              </a:rPr>
              <a:t>;</a:t>
            </a:r>
          </a:p>
          <a:p>
            <a:pPr marL="0" lvl="0" indent="360000">
              <a:spcBef>
                <a:spcPts val="0"/>
              </a:spcBef>
              <a:buNone/>
            </a:pPr>
            <a:r>
              <a:rPr lang="ru-RU" sz="1600" dirty="0" smtClean="0">
                <a:solidFill>
                  <a:schemeClr val="bg1"/>
                </a:solidFill>
                <a:latin typeface="Times New Roman" pitchFamily="18" charset="0"/>
                <a:cs typeface="Times New Roman" pitchFamily="18" charset="0"/>
              </a:rPr>
              <a:t>- отношение </a:t>
            </a:r>
            <a:r>
              <a:rPr lang="ru-RU" sz="1600" dirty="0">
                <a:solidFill>
                  <a:schemeClr val="bg1"/>
                </a:solidFill>
                <a:latin typeface="Times New Roman" pitchFamily="18" charset="0"/>
                <a:cs typeface="Times New Roman" pitchFamily="18" charset="0"/>
              </a:rPr>
              <a:t>к сотрудникам как к простым исполнителям воли руководства.</a:t>
            </a:r>
          </a:p>
          <a:p>
            <a:pPr indent="360000">
              <a:spcBef>
                <a:spcPts val="0"/>
              </a:spcBef>
            </a:pP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039659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a:solidFill>
            <a:schemeClr val="tx2">
              <a:lumMod val="60000"/>
              <a:lumOff val="40000"/>
            </a:schemeClr>
          </a:solidFill>
        </p:spPr>
        <p:txBody>
          <a:bodyPr>
            <a:normAutofit/>
          </a:bodyPr>
          <a:lstStyle/>
          <a:p>
            <a:pPr marL="0" indent="0" algn="just">
              <a:spcBef>
                <a:spcPts val="0"/>
              </a:spcBef>
              <a:buNone/>
            </a:pPr>
            <a:r>
              <a:rPr lang="ru-RU" sz="1800" i="1" dirty="0" smtClean="0">
                <a:solidFill>
                  <a:schemeClr val="bg1"/>
                </a:solidFill>
                <a:latin typeface="Times New Roman" pitchFamily="18" charset="0"/>
                <a:cs typeface="Times New Roman" pitchFamily="18" charset="0"/>
              </a:rPr>
              <a:t>Согласно </a:t>
            </a:r>
            <a:r>
              <a:rPr lang="ru-RU" sz="1800" i="1" dirty="0">
                <a:solidFill>
                  <a:schemeClr val="bg1"/>
                </a:solidFill>
                <a:latin typeface="Times New Roman" pitchFamily="18" charset="0"/>
                <a:cs typeface="Times New Roman" pitchFamily="18" charset="0"/>
              </a:rPr>
              <a:t>исследованию, проведенному агентством по подбору персонала </a:t>
            </a:r>
            <a:r>
              <a:rPr lang="ru-RU" sz="1800" i="1" dirty="0" smtClean="0">
                <a:solidFill>
                  <a:schemeClr val="bg1"/>
                </a:solidFill>
                <a:latin typeface="Times New Roman" pitchFamily="18" charset="0"/>
                <a:cs typeface="Times New Roman" pitchFamily="18" charset="0"/>
              </a:rPr>
              <a:t/>
            </a:r>
            <a:br>
              <a:rPr lang="ru-RU" sz="1800" i="1" dirty="0" smtClean="0">
                <a:solidFill>
                  <a:schemeClr val="bg1"/>
                </a:solidFill>
                <a:latin typeface="Times New Roman" pitchFamily="18" charset="0"/>
                <a:cs typeface="Times New Roman" pitchFamily="18" charset="0"/>
              </a:rPr>
            </a:br>
            <a:r>
              <a:rPr lang="ru-RU" sz="1800" i="1" dirty="0" err="1" smtClean="0">
                <a:solidFill>
                  <a:schemeClr val="bg1"/>
                </a:solidFill>
                <a:latin typeface="Times New Roman" pitchFamily="18" charset="0"/>
                <a:cs typeface="Times New Roman" pitchFamily="18" charset="0"/>
              </a:rPr>
              <a:t>Kelly</a:t>
            </a:r>
            <a:r>
              <a:rPr lang="ru-RU" sz="1800" i="1" dirty="0" smtClean="0">
                <a:solidFill>
                  <a:schemeClr val="bg1"/>
                </a:solidFill>
                <a:latin typeface="Times New Roman" pitchFamily="18" charset="0"/>
                <a:cs typeface="Times New Roman" pitchFamily="18" charset="0"/>
              </a:rPr>
              <a:t> </a:t>
            </a:r>
            <a:r>
              <a:rPr lang="ru-RU" sz="1800" i="1" dirty="0" err="1">
                <a:solidFill>
                  <a:schemeClr val="bg1"/>
                </a:solidFill>
                <a:latin typeface="Times New Roman" pitchFamily="18" charset="0"/>
                <a:cs typeface="Times New Roman" pitchFamily="18" charset="0"/>
              </a:rPr>
              <a:t>Services</a:t>
            </a:r>
            <a:r>
              <a:rPr lang="ru-RU" sz="1800" i="1" dirty="0">
                <a:solidFill>
                  <a:schemeClr val="bg1"/>
                </a:solidFill>
                <a:latin typeface="Times New Roman" pitchFamily="18" charset="0"/>
                <a:cs typeface="Times New Roman" pitchFamily="18" charset="0"/>
              </a:rPr>
              <a:t>, </a:t>
            </a:r>
            <a:r>
              <a:rPr lang="ru-RU" sz="1800" i="1" dirty="0" smtClean="0">
                <a:solidFill>
                  <a:schemeClr val="bg1"/>
                </a:solidFill>
                <a:latin typeface="Times New Roman" pitchFamily="18" charset="0"/>
                <a:cs typeface="Times New Roman" pitchFamily="18" charset="0"/>
              </a:rPr>
              <a:t>в Европе в среднем 27</a:t>
            </a:r>
            <a:r>
              <a:rPr lang="ru-RU" sz="1800" i="1" dirty="0">
                <a:solidFill>
                  <a:schemeClr val="bg1"/>
                </a:solidFill>
                <a:latin typeface="Times New Roman" pitchFamily="18" charset="0"/>
                <a:cs typeface="Times New Roman" pitchFamily="18" charset="0"/>
              </a:rPr>
              <a:t>% </a:t>
            </a:r>
            <a:r>
              <a:rPr lang="ru-RU" sz="1800" i="1" dirty="0" smtClean="0">
                <a:solidFill>
                  <a:schemeClr val="bg1"/>
                </a:solidFill>
                <a:latin typeface="Times New Roman" pitchFamily="18" charset="0"/>
                <a:cs typeface="Times New Roman" pitchFamily="18" charset="0"/>
              </a:rPr>
              <a:t>работников </a:t>
            </a:r>
            <a:r>
              <a:rPr lang="ru-RU" sz="1800" i="1" dirty="0">
                <a:solidFill>
                  <a:schemeClr val="bg1"/>
                </a:solidFill>
                <a:latin typeface="Times New Roman" pitchFamily="18" charset="0"/>
                <a:cs typeface="Times New Roman" pitchFamily="18" charset="0"/>
              </a:rPr>
              <a:t>подвержены стрессу на работе, который они оценивают как сильный или очень сильный. Чем благополучнее и спокойнее страна, тем сильнее стресс у </a:t>
            </a:r>
            <a:r>
              <a:rPr lang="ru-RU" sz="1800" i="1" dirty="0" smtClean="0">
                <a:solidFill>
                  <a:schemeClr val="bg1"/>
                </a:solidFill>
                <a:latin typeface="Times New Roman" pitchFamily="18" charset="0"/>
                <a:cs typeface="Times New Roman" pitchFamily="18" charset="0"/>
              </a:rPr>
              <a:t>менеджеров </a:t>
            </a:r>
            <a:r>
              <a:rPr lang="ru-RU" sz="1800" i="1" dirty="0">
                <a:solidFill>
                  <a:schemeClr val="bg1"/>
                </a:solidFill>
                <a:latin typeface="Times New Roman" pitchFamily="18" charset="0"/>
                <a:cs typeface="Times New Roman" pitchFamily="18" charset="0"/>
              </a:rPr>
              <a:t>среднего </a:t>
            </a:r>
            <a:r>
              <a:rPr lang="ru-RU" sz="1800" i="1" dirty="0" smtClean="0">
                <a:solidFill>
                  <a:schemeClr val="bg1"/>
                </a:solidFill>
                <a:latin typeface="Times New Roman" pitchFamily="18" charset="0"/>
                <a:cs typeface="Times New Roman" pitchFamily="18" charset="0"/>
              </a:rPr>
              <a:t>звена в организациях (% от числа респондентов):</a:t>
            </a:r>
            <a:endParaRPr lang="ru-RU" sz="1800" dirty="0">
              <a:solidFill>
                <a:schemeClr val="bg1"/>
              </a:solidFill>
              <a:latin typeface="Times New Roman" pitchFamily="18" charset="0"/>
              <a:cs typeface="Times New Roman" pitchFamily="18" charset="0"/>
            </a:endParaRPr>
          </a:p>
          <a:p>
            <a:pPr marL="0" indent="360000">
              <a:spcBef>
                <a:spcPts val="0"/>
              </a:spcBef>
              <a:buNone/>
            </a:pPr>
            <a:r>
              <a:rPr lang="ru-RU" sz="1800" i="1" dirty="0">
                <a:solidFill>
                  <a:schemeClr val="bg1"/>
                </a:solidFill>
                <a:latin typeface="Times New Roman" pitchFamily="18" charset="0"/>
                <a:cs typeface="Times New Roman" pitchFamily="18" charset="0"/>
              </a:rPr>
              <a:t>– шведы и швейцарцы </a:t>
            </a:r>
            <a:r>
              <a:rPr lang="ru-RU" sz="1800" i="1" dirty="0" smtClean="0">
                <a:solidFill>
                  <a:schemeClr val="bg1"/>
                </a:solidFill>
                <a:latin typeface="Times New Roman" pitchFamily="18" charset="0"/>
                <a:cs typeface="Times New Roman" pitchFamily="18" charset="0"/>
              </a:rPr>
              <a:t>33%;</a:t>
            </a:r>
            <a:endParaRPr lang="ru-RU" sz="1800" dirty="0">
              <a:solidFill>
                <a:schemeClr val="bg1"/>
              </a:solidFill>
              <a:latin typeface="Times New Roman" pitchFamily="18" charset="0"/>
              <a:cs typeface="Times New Roman" pitchFamily="18" charset="0"/>
            </a:endParaRPr>
          </a:p>
          <a:p>
            <a:pPr marL="0" indent="360000">
              <a:spcBef>
                <a:spcPts val="0"/>
              </a:spcBef>
              <a:buNone/>
            </a:pPr>
            <a:r>
              <a:rPr lang="ru-RU" sz="1800" i="1" dirty="0">
                <a:solidFill>
                  <a:schemeClr val="bg1"/>
                </a:solidFill>
                <a:latin typeface="Times New Roman" pitchFamily="18" charset="0"/>
                <a:cs typeface="Times New Roman" pitchFamily="18" charset="0"/>
              </a:rPr>
              <a:t>– норвежцы – 31%;</a:t>
            </a:r>
            <a:endParaRPr lang="ru-RU" sz="1800" dirty="0">
              <a:solidFill>
                <a:schemeClr val="bg1"/>
              </a:solidFill>
              <a:latin typeface="Times New Roman" pitchFamily="18" charset="0"/>
              <a:cs typeface="Times New Roman" pitchFamily="18" charset="0"/>
            </a:endParaRPr>
          </a:p>
          <a:p>
            <a:pPr marL="0" indent="360000">
              <a:spcBef>
                <a:spcPts val="0"/>
              </a:spcBef>
              <a:buNone/>
            </a:pPr>
            <a:r>
              <a:rPr lang="ru-RU" sz="1800" i="1" dirty="0">
                <a:solidFill>
                  <a:schemeClr val="bg1"/>
                </a:solidFill>
                <a:latin typeface="Times New Roman" pitchFamily="18" charset="0"/>
                <a:cs typeface="Times New Roman" pitchFamily="18" charset="0"/>
              </a:rPr>
              <a:t>– немцы и французы 28%;</a:t>
            </a:r>
            <a:endParaRPr lang="ru-RU" sz="1800" dirty="0">
              <a:solidFill>
                <a:schemeClr val="bg1"/>
              </a:solidFill>
              <a:latin typeface="Times New Roman" pitchFamily="18" charset="0"/>
              <a:cs typeface="Times New Roman" pitchFamily="18" charset="0"/>
            </a:endParaRPr>
          </a:p>
          <a:p>
            <a:pPr marL="0" indent="360000">
              <a:spcBef>
                <a:spcPts val="0"/>
              </a:spcBef>
              <a:buNone/>
            </a:pPr>
            <a:r>
              <a:rPr lang="ru-RU" sz="1800" i="1" dirty="0">
                <a:solidFill>
                  <a:schemeClr val="bg1"/>
                </a:solidFill>
                <a:latin typeface="Times New Roman" pitchFamily="18" charset="0"/>
                <a:cs typeface="Times New Roman" pitchFamily="18" charset="0"/>
              </a:rPr>
              <a:t>– итальянцы 26%;</a:t>
            </a:r>
            <a:endParaRPr lang="ru-RU" sz="1800" dirty="0">
              <a:solidFill>
                <a:schemeClr val="bg1"/>
              </a:solidFill>
              <a:latin typeface="Times New Roman" pitchFamily="18" charset="0"/>
              <a:cs typeface="Times New Roman" pitchFamily="18" charset="0"/>
            </a:endParaRPr>
          </a:p>
          <a:p>
            <a:pPr marL="0" indent="360000">
              <a:spcBef>
                <a:spcPts val="0"/>
              </a:spcBef>
              <a:buNone/>
            </a:pPr>
            <a:r>
              <a:rPr lang="ru-RU" sz="1800" i="1" dirty="0">
                <a:solidFill>
                  <a:schemeClr val="bg1"/>
                </a:solidFill>
                <a:latin typeface="Times New Roman" pitchFamily="18" charset="0"/>
                <a:cs typeface="Times New Roman" pitchFamily="18" charset="0"/>
              </a:rPr>
              <a:t>– бельгийцы 24%;</a:t>
            </a:r>
            <a:endParaRPr lang="ru-RU" sz="1800" dirty="0">
              <a:solidFill>
                <a:schemeClr val="bg1"/>
              </a:solidFill>
              <a:latin typeface="Times New Roman" pitchFamily="18" charset="0"/>
              <a:cs typeface="Times New Roman" pitchFamily="18" charset="0"/>
            </a:endParaRPr>
          </a:p>
          <a:p>
            <a:pPr marL="0" indent="360000">
              <a:spcBef>
                <a:spcPts val="0"/>
              </a:spcBef>
              <a:buNone/>
            </a:pPr>
            <a:r>
              <a:rPr lang="ru-RU" sz="1800" i="1" dirty="0">
                <a:solidFill>
                  <a:schemeClr val="bg1"/>
                </a:solidFill>
                <a:latin typeface="Times New Roman" pitchFamily="18" charset="0"/>
                <a:cs typeface="Times New Roman" pitchFamily="18" charset="0"/>
              </a:rPr>
              <a:t>– россияне 24%;</a:t>
            </a:r>
            <a:endParaRPr lang="ru-RU" sz="1800" dirty="0">
              <a:solidFill>
                <a:schemeClr val="bg1"/>
              </a:solidFill>
              <a:latin typeface="Times New Roman" pitchFamily="18" charset="0"/>
              <a:cs typeface="Times New Roman" pitchFamily="18" charset="0"/>
            </a:endParaRPr>
          </a:p>
          <a:p>
            <a:pPr marL="0" indent="360000">
              <a:spcBef>
                <a:spcPts val="0"/>
              </a:spcBef>
              <a:buNone/>
            </a:pPr>
            <a:r>
              <a:rPr lang="ru-RU" sz="1800" i="1" dirty="0">
                <a:solidFill>
                  <a:schemeClr val="bg1"/>
                </a:solidFill>
                <a:latin typeface="Times New Roman" pitchFamily="18" charset="0"/>
                <a:cs typeface="Times New Roman" pitchFamily="18" charset="0"/>
              </a:rPr>
              <a:t>– датчане 22%. </a:t>
            </a:r>
            <a:endParaRPr lang="ru-RU" sz="1800" dirty="0">
              <a:solidFill>
                <a:schemeClr val="bg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571246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a:solidFill>
            <a:schemeClr val="tx2">
              <a:lumMod val="60000"/>
              <a:lumOff val="40000"/>
            </a:schemeClr>
          </a:solidFill>
        </p:spPr>
        <p:txBody>
          <a:bodyPr>
            <a:normAutofit/>
          </a:bodyPr>
          <a:lstStyle/>
          <a:p>
            <a:pPr marL="0" indent="0" algn="just">
              <a:buNone/>
            </a:pPr>
            <a:r>
              <a:rPr lang="ru-RU" sz="1700" b="1" i="1" u="sng" dirty="0">
                <a:solidFill>
                  <a:schemeClr val="bg1"/>
                </a:solidFill>
                <a:latin typeface="Times New Roman" pitchFamily="18" charset="0"/>
                <a:cs typeface="Times New Roman" pitchFamily="18" charset="0"/>
              </a:rPr>
              <a:t>Стресс </a:t>
            </a:r>
            <a:r>
              <a:rPr lang="ru-RU" sz="1700" dirty="0">
                <a:solidFill>
                  <a:schemeClr val="bg1"/>
                </a:solidFill>
                <a:latin typeface="Times New Roman" pitchFamily="18" charset="0"/>
                <a:cs typeface="Times New Roman" pitchFamily="18" charset="0"/>
              </a:rPr>
              <a:t>– комплекс физических, химических и психологических реакций человека на стимулы или стрессоры в окружающей обстановке.</a:t>
            </a:r>
          </a:p>
          <a:p>
            <a:pPr marL="0" indent="0" algn="just">
              <a:buNone/>
            </a:pPr>
            <a:r>
              <a:rPr lang="ru-RU" sz="1700" dirty="0">
                <a:solidFill>
                  <a:schemeClr val="bg1"/>
                </a:solidFill>
                <a:latin typeface="Times New Roman" pitchFamily="18" charset="0"/>
                <a:cs typeface="Times New Roman" pitchFamily="18" charset="0"/>
              </a:rPr>
              <a:t> </a:t>
            </a:r>
          </a:p>
          <a:p>
            <a:pPr marL="0" indent="0" algn="just">
              <a:buNone/>
            </a:pPr>
            <a:r>
              <a:rPr lang="ru-RU" sz="1700" b="1" i="1" u="sng" dirty="0">
                <a:solidFill>
                  <a:schemeClr val="bg1"/>
                </a:solidFill>
                <a:latin typeface="Times New Roman" pitchFamily="18" charset="0"/>
                <a:cs typeface="Times New Roman" pitchFamily="18" charset="0"/>
              </a:rPr>
              <a:t>Профессиональный стресс</a:t>
            </a:r>
            <a:r>
              <a:rPr lang="ru-RU" sz="1700" dirty="0">
                <a:solidFill>
                  <a:schemeClr val="bg1"/>
                </a:solidFill>
                <a:latin typeface="Times New Roman" pitchFamily="18" charset="0"/>
                <a:cs typeface="Times New Roman" pitchFamily="18" charset="0"/>
              </a:rPr>
              <a:t> – многообразный феномен, выражающийся в психических и физических реакциях на напряженные ситуации в трудовой деятельности человека. В настоящее время он выделен в отдельную рубрику в Международной классификации болезней (МКБ-10).</a:t>
            </a:r>
          </a:p>
          <a:p>
            <a:pPr marL="0" indent="0" algn="just">
              <a:buNone/>
            </a:pPr>
            <a:r>
              <a:rPr lang="ru-RU" sz="1700" dirty="0">
                <a:solidFill>
                  <a:schemeClr val="bg1"/>
                </a:solidFill>
                <a:latin typeface="Times New Roman" pitchFamily="18" charset="0"/>
                <a:cs typeface="Times New Roman" pitchFamily="18" charset="0"/>
              </a:rPr>
              <a:t> </a:t>
            </a:r>
          </a:p>
          <a:p>
            <a:pPr marL="0" indent="0" algn="just">
              <a:buNone/>
            </a:pPr>
            <a:r>
              <a:rPr lang="ru-RU" sz="1700" b="1" i="1" u="sng" dirty="0">
                <a:solidFill>
                  <a:schemeClr val="bg1"/>
                </a:solidFill>
                <a:latin typeface="Times New Roman" pitchFamily="18" charset="0"/>
                <a:cs typeface="Times New Roman" pitchFamily="18" charset="0"/>
              </a:rPr>
              <a:t>Организационный стресс</a:t>
            </a:r>
            <a:r>
              <a:rPr lang="ru-RU" sz="1700" i="1" dirty="0">
                <a:solidFill>
                  <a:schemeClr val="bg1"/>
                </a:solidFill>
                <a:latin typeface="Times New Roman" pitchFamily="18" charset="0"/>
                <a:cs typeface="Times New Roman" pitchFamily="18" charset="0"/>
              </a:rPr>
              <a:t> </a:t>
            </a:r>
            <a:r>
              <a:rPr lang="ru-RU" sz="1700" dirty="0">
                <a:solidFill>
                  <a:schemeClr val="bg1"/>
                </a:solidFill>
                <a:latin typeface="Times New Roman" pitchFamily="18" charset="0"/>
                <a:cs typeface="Times New Roman" pitchFamily="18" charset="0"/>
              </a:rPr>
              <a:t>– психическое напряжение, связанное с преодолением несовершенства организационных условий труда, с высокими нагрузками при выполнении профессиональных обязанностей на рабочем месте в конкретной организационной структуре (в организации или в ее </a:t>
            </a:r>
            <a:r>
              <a:rPr lang="ru-RU" sz="1700" dirty="0" smtClean="0">
                <a:solidFill>
                  <a:schemeClr val="bg1"/>
                </a:solidFill>
                <a:latin typeface="Times New Roman" pitchFamily="18" charset="0"/>
                <a:cs typeface="Times New Roman" pitchFamily="18" charset="0"/>
              </a:rPr>
              <a:t>подразделениях), </a:t>
            </a:r>
            <a:r>
              <a:rPr lang="ru-RU" sz="1700" dirty="0">
                <a:solidFill>
                  <a:schemeClr val="bg1"/>
                </a:solidFill>
                <a:latin typeface="Times New Roman" pitchFamily="18" charset="0"/>
                <a:cs typeface="Times New Roman" pitchFamily="18" charset="0"/>
              </a:rPr>
              <a:t>а также с поиском новых неординарных решений при форс-мажорных обстоятельствах.</a:t>
            </a:r>
          </a:p>
          <a:p>
            <a:endParaRPr lang="ru-RU" dirty="0"/>
          </a:p>
        </p:txBody>
      </p:sp>
    </p:spTree>
    <p:extLst>
      <p:ext uri="{BB962C8B-B14F-4D97-AF65-F5344CB8AC3E}">
        <p14:creationId xmlns:p14="http://schemas.microsoft.com/office/powerpoint/2010/main" val="1161303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a:solidFill>
            <a:schemeClr val="tx2">
              <a:lumMod val="60000"/>
              <a:lumOff val="40000"/>
            </a:schemeClr>
          </a:solidFill>
        </p:spPr>
        <p:txBody>
          <a:bodyPr>
            <a:normAutofit fontScale="40000" lnSpcReduction="20000"/>
          </a:bodyPr>
          <a:lstStyle/>
          <a:p>
            <a:pPr algn="ctr"/>
            <a:r>
              <a:rPr lang="ru-RU" sz="4000" b="1" u="sng" dirty="0">
                <a:solidFill>
                  <a:schemeClr val="bg1"/>
                </a:solidFill>
                <a:latin typeface="Times New Roman" pitchFamily="18" charset="0"/>
                <a:cs typeface="Times New Roman" pitchFamily="18" charset="0"/>
              </a:rPr>
              <a:t>В зависимости от вида стрессора и характера его влияния на человека в процессе трудовой деятельности выделяют: </a:t>
            </a:r>
            <a:endParaRPr lang="ru-RU" sz="4000" dirty="0">
              <a:solidFill>
                <a:schemeClr val="bg1"/>
              </a:solidFill>
              <a:latin typeface="Times New Roman" pitchFamily="18" charset="0"/>
              <a:cs typeface="Times New Roman" pitchFamily="18" charset="0"/>
            </a:endParaRPr>
          </a:p>
          <a:p>
            <a:pPr algn="just"/>
            <a:r>
              <a:rPr lang="ru-RU" b="1" dirty="0">
                <a:solidFill>
                  <a:schemeClr val="bg1"/>
                </a:solidFill>
                <a:latin typeface="Times New Roman" pitchFamily="18" charset="0"/>
                <a:cs typeface="Times New Roman" pitchFamily="18" charset="0"/>
              </a:rPr>
              <a:t> </a:t>
            </a:r>
            <a:endParaRPr lang="ru-RU" dirty="0">
              <a:solidFill>
                <a:schemeClr val="bg1"/>
              </a:solidFill>
              <a:latin typeface="Times New Roman" pitchFamily="18" charset="0"/>
              <a:cs typeface="Times New Roman" pitchFamily="18" charset="0"/>
            </a:endParaRPr>
          </a:p>
          <a:p>
            <a:pPr marL="0" lvl="0" indent="0" algn="just">
              <a:buNone/>
            </a:pPr>
            <a:r>
              <a:rPr lang="ru-RU" sz="3300" b="1" i="1" u="sng" dirty="0">
                <a:solidFill>
                  <a:schemeClr val="bg1"/>
                </a:solidFill>
                <a:latin typeface="Times New Roman" pitchFamily="18" charset="0"/>
                <a:cs typeface="Times New Roman" pitchFamily="18" charset="0"/>
              </a:rPr>
              <a:t>Физиологический стресс</a:t>
            </a:r>
            <a:r>
              <a:rPr lang="ru-RU" sz="3300" i="1" dirty="0">
                <a:solidFill>
                  <a:schemeClr val="bg1"/>
                </a:solidFill>
                <a:latin typeface="Times New Roman" pitchFamily="18" charset="0"/>
                <a:cs typeface="Times New Roman" pitchFamily="18" charset="0"/>
              </a:rPr>
              <a:t> </a:t>
            </a:r>
            <a:r>
              <a:rPr lang="ru-RU" sz="3300" dirty="0">
                <a:solidFill>
                  <a:schemeClr val="bg1"/>
                </a:solidFill>
                <a:latin typeface="Times New Roman" pitchFamily="18" charset="0"/>
                <a:cs typeface="Times New Roman" pitchFamily="18" charset="0"/>
              </a:rPr>
              <a:t>представляет собой непосредственную реакцию организма на воздействие определенного стимула, как правило, физико-химической природы (шум, температура в помещении, освещенность). Соответствующие этому типу стрессовые состояния характеризуются выраженными сдвигами в функционировании различных физиологических систем и соответствующими им ощущениями физиологического дискомфорта. </a:t>
            </a:r>
            <a:endParaRPr lang="ru-RU" sz="3300" dirty="0" smtClean="0">
              <a:solidFill>
                <a:schemeClr val="bg1"/>
              </a:solidFill>
              <a:latin typeface="Times New Roman" pitchFamily="18" charset="0"/>
              <a:cs typeface="Times New Roman" pitchFamily="18" charset="0"/>
            </a:endParaRPr>
          </a:p>
          <a:p>
            <a:pPr lvl="0" algn="just"/>
            <a:endParaRPr lang="ru-RU" sz="3300" dirty="0">
              <a:solidFill>
                <a:schemeClr val="bg1"/>
              </a:solidFill>
              <a:latin typeface="Times New Roman" pitchFamily="18" charset="0"/>
              <a:cs typeface="Times New Roman" pitchFamily="18" charset="0"/>
            </a:endParaRPr>
          </a:p>
          <a:p>
            <a:pPr marL="0" lvl="0" indent="0" algn="just">
              <a:buNone/>
            </a:pPr>
            <a:r>
              <a:rPr lang="ru-RU" sz="3300" b="1" u="sng" dirty="0">
                <a:solidFill>
                  <a:schemeClr val="bg1"/>
                </a:solidFill>
                <a:latin typeface="Times New Roman" pitchFamily="18" charset="0"/>
                <a:cs typeface="Times New Roman" pitchFamily="18" charset="0"/>
              </a:rPr>
              <a:t>Психологический стресс</a:t>
            </a:r>
            <a:r>
              <a:rPr lang="ru-RU" sz="3300" dirty="0">
                <a:solidFill>
                  <a:schemeClr val="bg1"/>
                </a:solidFill>
                <a:latin typeface="Times New Roman" pitchFamily="18" charset="0"/>
                <a:cs typeface="Times New Roman" pitchFamily="18" charset="0"/>
              </a:rPr>
              <a:t> характеризуется включением сложной системы психических процессов, опосредующих влияние стрессора на организм человека. Он приводит к изменению в эмоциональных реакциях, протеканию различных психических процессов, изменению мотивационной структуры деятельности, нарушению двигательного и речевого поведения вплоть до полной дезорганизации деятельности. </a:t>
            </a:r>
            <a:endParaRPr lang="ru-RU" sz="3300" dirty="0" smtClean="0">
              <a:solidFill>
                <a:schemeClr val="bg1"/>
              </a:solidFill>
              <a:latin typeface="Times New Roman" pitchFamily="18" charset="0"/>
              <a:cs typeface="Times New Roman" pitchFamily="18" charset="0"/>
            </a:endParaRPr>
          </a:p>
          <a:p>
            <a:pPr lvl="0" algn="just"/>
            <a:endParaRPr lang="ru-RU" sz="3300" dirty="0">
              <a:solidFill>
                <a:schemeClr val="bg1"/>
              </a:solidFill>
              <a:latin typeface="Times New Roman" pitchFamily="18" charset="0"/>
              <a:cs typeface="Times New Roman" pitchFamily="18" charset="0"/>
            </a:endParaRPr>
          </a:p>
          <a:p>
            <a:pPr marL="0" indent="0" algn="ctr">
              <a:buNone/>
            </a:pPr>
            <a:r>
              <a:rPr lang="ru-RU" sz="4000" b="1" u="sng" dirty="0">
                <a:solidFill>
                  <a:schemeClr val="bg1"/>
                </a:solidFill>
                <a:latin typeface="Times New Roman" pitchFamily="18" charset="0"/>
                <a:cs typeface="Times New Roman" pitchFamily="18" charset="0"/>
              </a:rPr>
              <a:t>Психологический стресс подразделяется на три вида</a:t>
            </a:r>
            <a:r>
              <a:rPr lang="ru-RU" sz="4000" b="1" u="sng" dirty="0" smtClean="0">
                <a:solidFill>
                  <a:schemeClr val="bg1"/>
                </a:solidFill>
                <a:latin typeface="Times New Roman" pitchFamily="18" charset="0"/>
                <a:cs typeface="Times New Roman" pitchFamily="18" charset="0"/>
              </a:rPr>
              <a:t>:</a:t>
            </a:r>
          </a:p>
          <a:p>
            <a:pPr algn="ctr"/>
            <a:endParaRPr lang="ru-RU" sz="3300" dirty="0">
              <a:solidFill>
                <a:schemeClr val="bg1"/>
              </a:solidFill>
              <a:latin typeface="Times New Roman" pitchFamily="18" charset="0"/>
              <a:cs typeface="Times New Roman" pitchFamily="18" charset="0"/>
            </a:endParaRPr>
          </a:p>
          <a:p>
            <a:pPr marL="0" lvl="0" indent="0" algn="just">
              <a:buNone/>
            </a:pPr>
            <a:r>
              <a:rPr lang="ru-RU" sz="3300" b="1" dirty="0">
                <a:solidFill>
                  <a:schemeClr val="bg1"/>
                </a:solidFill>
                <a:latin typeface="Times New Roman" pitchFamily="18" charset="0"/>
                <a:cs typeface="Times New Roman" pitchFamily="18" charset="0"/>
              </a:rPr>
              <a:t>информационный стресс</a:t>
            </a:r>
            <a:r>
              <a:rPr lang="ru-RU" sz="3300" dirty="0">
                <a:solidFill>
                  <a:schemeClr val="bg1"/>
                </a:solidFill>
                <a:latin typeface="Times New Roman" pitchFamily="18" charset="0"/>
                <a:cs typeface="Times New Roman" pitchFamily="18" charset="0"/>
              </a:rPr>
              <a:t>, который возникает в условиях информационных перегрузок или сенсорного голода. В первом случае человек не справляется с задачей, не успевает принимать верные решения в требуемом темпе, особенно при высокой степени ответственности за их последствия. Во втором – человек явно недогружен информацией, что также вызывает у него ряд отрицательных явлений (скука, потеря интереса к работе, сонливость, апатия и т.п</a:t>
            </a:r>
            <a:r>
              <a:rPr lang="ru-RU" sz="3300" dirty="0" smtClean="0">
                <a:solidFill>
                  <a:schemeClr val="bg1"/>
                </a:solidFill>
                <a:latin typeface="Times New Roman" pitchFamily="18" charset="0"/>
                <a:cs typeface="Times New Roman" pitchFamily="18" charset="0"/>
              </a:rPr>
              <a:t>.);</a:t>
            </a:r>
          </a:p>
          <a:p>
            <a:pPr lvl="0" algn="just"/>
            <a:endParaRPr lang="ru-RU" sz="3300" dirty="0">
              <a:solidFill>
                <a:schemeClr val="bg1"/>
              </a:solidFill>
              <a:latin typeface="Times New Roman" pitchFamily="18" charset="0"/>
              <a:cs typeface="Times New Roman" pitchFamily="18" charset="0"/>
            </a:endParaRPr>
          </a:p>
          <a:p>
            <a:pPr marL="0" lvl="0" indent="0" algn="just">
              <a:buNone/>
            </a:pPr>
            <a:r>
              <a:rPr lang="ru-RU" sz="3300" b="1" dirty="0">
                <a:solidFill>
                  <a:schemeClr val="bg1"/>
                </a:solidFill>
                <a:latin typeface="Times New Roman" pitchFamily="18" charset="0"/>
                <a:cs typeface="Times New Roman" pitchFamily="18" charset="0"/>
              </a:rPr>
              <a:t>эмоциональный стресс</a:t>
            </a:r>
            <a:r>
              <a:rPr lang="ru-RU" sz="3300" dirty="0">
                <a:solidFill>
                  <a:schemeClr val="bg1"/>
                </a:solidFill>
                <a:latin typeface="Times New Roman" pitchFamily="18" charset="0"/>
                <a:cs typeface="Times New Roman" pitchFamily="18" charset="0"/>
              </a:rPr>
              <a:t> – состояние ярко выраженного психоэмоционального переживания человеком конфликтных жизненных ситуаций, которые остро или длительно ограничивают удовлетворение его потребностей. Он проявляется в ситуациях угрозы, обиды, опасности, тревоги</a:t>
            </a:r>
            <a:r>
              <a:rPr lang="ru-RU" sz="3300" dirty="0" smtClean="0">
                <a:solidFill>
                  <a:schemeClr val="bg1"/>
                </a:solidFill>
                <a:latin typeface="Times New Roman" pitchFamily="18" charset="0"/>
                <a:cs typeface="Times New Roman" pitchFamily="18" charset="0"/>
              </a:rPr>
              <a:t>;</a:t>
            </a:r>
          </a:p>
          <a:p>
            <a:pPr lvl="0" algn="just"/>
            <a:endParaRPr lang="ru-RU" sz="3300" dirty="0">
              <a:solidFill>
                <a:schemeClr val="bg1"/>
              </a:solidFill>
              <a:latin typeface="Times New Roman" pitchFamily="18" charset="0"/>
              <a:cs typeface="Times New Roman" pitchFamily="18" charset="0"/>
            </a:endParaRPr>
          </a:p>
          <a:p>
            <a:pPr marL="0" lvl="0" indent="0" algn="just">
              <a:buNone/>
            </a:pPr>
            <a:r>
              <a:rPr lang="ru-RU" sz="3300" b="1" dirty="0">
                <a:solidFill>
                  <a:schemeClr val="bg1"/>
                </a:solidFill>
                <a:latin typeface="Times New Roman" pitchFamily="18" charset="0"/>
                <a:cs typeface="Times New Roman" pitchFamily="18" charset="0"/>
              </a:rPr>
              <a:t>коммуникативный стресс</a:t>
            </a:r>
            <a:r>
              <a:rPr lang="ru-RU" sz="3300" dirty="0">
                <a:solidFill>
                  <a:schemeClr val="bg1"/>
                </a:solidFill>
                <a:latin typeface="Times New Roman" pitchFamily="18" charset="0"/>
                <a:cs typeface="Times New Roman" pitchFamily="18" charset="0"/>
              </a:rPr>
              <a:t> обусловлен реальными проблемами общения и межличностного </a:t>
            </a:r>
            <a:r>
              <a:rPr lang="ru-RU" sz="3300" dirty="0" smtClean="0">
                <a:solidFill>
                  <a:schemeClr val="bg1"/>
                </a:solidFill>
                <a:latin typeface="Times New Roman" pitchFamily="18" charset="0"/>
                <a:cs typeface="Times New Roman" pitchFamily="18" charset="0"/>
              </a:rPr>
              <a:t>взаимодействия в </a:t>
            </a:r>
            <a:r>
              <a:rPr lang="ru-RU" sz="3300" dirty="0">
                <a:solidFill>
                  <a:schemeClr val="bg1"/>
                </a:solidFill>
                <a:latin typeface="Times New Roman" pitchFamily="18" charset="0"/>
                <a:cs typeface="Times New Roman" pitchFamily="18" charset="0"/>
              </a:rPr>
              <a:t>коллективе. Он проявляется в повышенной раздражительности</a:t>
            </a:r>
            <a:r>
              <a:rPr lang="ru-RU" sz="3300" b="1" dirty="0">
                <a:solidFill>
                  <a:schemeClr val="bg1"/>
                </a:solidFill>
                <a:latin typeface="Times New Roman" pitchFamily="18" charset="0"/>
                <a:cs typeface="Times New Roman" pitchFamily="18" charset="0"/>
              </a:rPr>
              <a:t>, </a:t>
            </a:r>
            <a:r>
              <a:rPr lang="ru-RU" sz="3300" dirty="0">
                <a:solidFill>
                  <a:schemeClr val="bg1"/>
                </a:solidFill>
                <a:latin typeface="Times New Roman" pitchFamily="18" charset="0"/>
                <a:cs typeface="Times New Roman" pitchFamily="18" charset="0"/>
              </a:rPr>
              <a:t>неумении защититься от коммуникативной агрессии, неспособности сформулировать отказ там, где это необходимо, в незнании специальных приемов защиты от манипулирования, несовпадении по темпу общения.</a:t>
            </a:r>
          </a:p>
          <a:p>
            <a:endParaRPr lang="ru-RU" dirty="0">
              <a:solidFill>
                <a:schemeClr val="bg1"/>
              </a:solidFill>
            </a:endParaRPr>
          </a:p>
        </p:txBody>
      </p:sp>
    </p:spTree>
    <p:extLst>
      <p:ext uri="{BB962C8B-B14F-4D97-AF65-F5344CB8AC3E}">
        <p14:creationId xmlns:p14="http://schemas.microsoft.com/office/powerpoint/2010/main" val="211952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a:solidFill>
            <a:schemeClr val="tx2">
              <a:lumMod val="60000"/>
              <a:lumOff val="40000"/>
            </a:schemeClr>
          </a:solidFill>
        </p:spPr>
        <p:txBody>
          <a:bodyPr>
            <a:normAutofit/>
          </a:bodyPr>
          <a:lstStyle/>
          <a:p>
            <a:pPr marL="0" indent="0" algn="just">
              <a:buNone/>
            </a:pPr>
            <a:r>
              <a:rPr lang="ru-RU" sz="1900" b="1" i="1" u="sng" dirty="0">
                <a:solidFill>
                  <a:schemeClr val="bg1"/>
                </a:solidFill>
                <a:latin typeface="Times New Roman" pitchFamily="18" charset="0"/>
                <a:cs typeface="Times New Roman" pitchFamily="18" charset="0"/>
              </a:rPr>
              <a:t>Стрессоустойчивость</a:t>
            </a:r>
            <a:r>
              <a:rPr lang="ru-RU" sz="1900" dirty="0">
                <a:solidFill>
                  <a:schemeClr val="bg1"/>
                </a:solidFill>
                <a:latin typeface="Times New Roman" pitchFamily="18" charset="0"/>
                <a:cs typeface="Times New Roman" pitchFamily="18" charset="0"/>
              </a:rPr>
              <a:t> – совокупность личностных качеств, позволяющих работнику переносить значительные интеллектуальные, волевые и тональные нагрузки (перегрузки), обусловленные особенностями его профессиональной деятельности, без особых вредных воздействий для деятельности, окружающих и своего здоровья.</a:t>
            </a:r>
          </a:p>
          <a:p>
            <a:pPr marL="0" indent="0" algn="just">
              <a:buNone/>
            </a:pPr>
            <a:r>
              <a:rPr lang="ru-RU" sz="1900" i="1" dirty="0">
                <a:solidFill>
                  <a:schemeClr val="bg1"/>
                </a:solidFill>
                <a:latin typeface="Times New Roman" pitchFamily="18" charset="0"/>
                <a:cs typeface="Times New Roman" pitchFamily="18" charset="0"/>
              </a:rPr>
              <a:t> </a:t>
            </a:r>
            <a:endParaRPr lang="ru-RU" sz="1900" dirty="0">
              <a:solidFill>
                <a:schemeClr val="bg1"/>
              </a:solidFill>
              <a:latin typeface="Times New Roman" pitchFamily="18" charset="0"/>
              <a:cs typeface="Times New Roman" pitchFamily="18" charset="0"/>
            </a:endParaRPr>
          </a:p>
          <a:p>
            <a:pPr marL="0" indent="0" algn="just">
              <a:buNone/>
            </a:pPr>
            <a:r>
              <a:rPr lang="ru-RU" sz="1900" dirty="0">
                <a:solidFill>
                  <a:schemeClr val="bg1"/>
                </a:solidFill>
                <a:latin typeface="Times New Roman" pitchFamily="18" charset="0"/>
                <a:cs typeface="Times New Roman" pitchFamily="18" charset="0"/>
              </a:rPr>
              <a:t> </a:t>
            </a:r>
          </a:p>
          <a:p>
            <a:pPr marL="0" indent="0" algn="just">
              <a:buNone/>
            </a:pPr>
            <a:r>
              <a:rPr lang="ru-RU" sz="1900" b="1" i="1" u="sng" dirty="0">
                <a:solidFill>
                  <a:schemeClr val="bg1"/>
                </a:solidFill>
                <a:latin typeface="Times New Roman" pitchFamily="18" charset="0"/>
                <a:cs typeface="Times New Roman" pitchFamily="18" charset="0"/>
              </a:rPr>
              <a:t>Согласно теориям стрессоустойчивости, которые рассматривает соционика, все работники в организации делятся на 4 группы: </a:t>
            </a:r>
            <a:endParaRPr lang="ru-RU" sz="1900" b="1" i="1" u="sng" dirty="0" smtClean="0">
              <a:solidFill>
                <a:schemeClr val="bg1"/>
              </a:solidFill>
              <a:latin typeface="Times New Roman" pitchFamily="18" charset="0"/>
              <a:cs typeface="Times New Roman" pitchFamily="18" charset="0"/>
            </a:endParaRPr>
          </a:p>
          <a:p>
            <a:pPr lvl="0" algn="just"/>
            <a:r>
              <a:rPr lang="ru-RU" sz="1900" dirty="0" smtClean="0">
                <a:solidFill>
                  <a:schemeClr val="bg1"/>
                </a:solidFill>
                <a:latin typeface="Times New Roman" pitchFamily="18" charset="0"/>
                <a:cs typeface="Times New Roman" pitchFamily="18" charset="0"/>
              </a:rPr>
              <a:t>стрессонеустойчивые</a:t>
            </a:r>
            <a:r>
              <a:rPr lang="ru-RU" sz="1900" dirty="0">
                <a:solidFill>
                  <a:schemeClr val="bg1"/>
                </a:solidFill>
                <a:latin typeface="Times New Roman" pitchFamily="18" charset="0"/>
                <a:cs typeface="Times New Roman" pitchFamily="18" charset="0"/>
              </a:rPr>
              <a:t>; </a:t>
            </a:r>
          </a:p>
          <a:p>
            <a:pPr lvl="0" algn="just"/>
            <a:r>
              <a:rPr lang="ru-RU" sz="1900" dirty="0">
                <a:solidFill>
                  <a:schemeClr val="bg1"/>
                </a:solidFill>
                <a:latin typeface="Times New Roman" pitchFamily="18" charset="0"/>
                <a:cs typeface="Times New Roman" pitchFamily="18" charset="0"/>
              </a:rPr>
              <a:t>стрессотренируемые; </a:t>
            </a:r>
          </a:p>
          <a:p>
            <a:pPr lvl="0" algn="just"/>
            <a:r>
              <a:rPr lang="ru-RU" sz="1900" dirty="0">
                <a:solidFill>
                  <a:schemeClr val="bg1"/>
                </a:solidFill>
                <a:latin typeface="Times New Roman" pitchFamily="18" charset="0"/>
                <a:cs typeface="Times New Roman" pitchFamily="18" charset="0"/>
              </a:rPr>
              <a:t>стрессотормозные; </a:t>
            </a:r>
          </a:p>
          <a:p>
            <a:pPr lvl="0" algn="just"/>
            <a:r>
              <a:rPr lang="ru-RU" sz="1900" dirty="0">
                <a:solidFill>
                  <a:schemeClr val="bg1"/>
                </a:solidFill>
                <a:latin typeface="Times New Roman" pitchFamily="18" charset="0"/>
                <a:cs typeface="Times New Roman" pitchFamily="18" charset="0"/>
              </a:rPr>
              <a:t>стрессоустойчивые. </a:t>
            </a:r>
          </a:p>
          <a:p>
            <a:endParaRPr lang="ru-RU" dirty="0"/>
          </a:p>
        </p:txBody>
      </p:sp>
    </p:spTree>
    <p:extLst>
      <p:ext uri="{BB962C8B-B14F-4D97-AF65-F5344CB8AC3E}">
        <p14:creationId xmlns:p14="http://schemas.microsoft.com/office/powerpoint/2010/main" val="21800719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500" b="1" dirty="0" smtClean="0">
                <a:solidFill>
                  <a:schemeClr val="tx2">
                    <a:lumMod val="60000"/>
                    <a:lumOff val="40000"/>
                  </a:schemeClr>
                </a:solidFill>
                <a:latin typeface="Times New Roman" pitchFamily="18" charset="0"/>
                <a:cs typeface="Times New Roman" pitchFamily="18" charset="0"/>
              </a:rPr>
              <a:t>Таблица 4 – Положительные и отрицательные последствия стресса для трудовой деятельности персонала </a:t>
            </a:r>
            <a:br>
              <a:rPr lang="ru-RU" sz="1500" b="1" dirty="0" smtClean="0">
                <a:solidFill>
                  <a:schemeClr val="tx2">
                    <a:lumMod val="60000"/>
                    <a:lumOff val="40000"/>
                  </a:schemeClr>
                </a:solidFill>
                <a:latin typeface="Times New Roman" pitchFamily="18" charset="0"/>
                <a:cs typeface="Times New Roman" pitchFamily="18" charset="0"/>
              </a:rPr>
            </a:br>
            <a:r>
              <a:rPr lang="ru-RU" sz="1500" dirty="0" smtClean="0">
                <a:solidFill>
                  <a:schemeClr val="tx2">
                    <a:lumMod val="60000"/>
                    <a:lumOff val="40000"/>
                  </a:schemeClr>
                </a:solidFill>
                <a:latin typeface="Times New Roman" pitchFamily="18" charset="0"/>
                <a:cs typeface="Times New Roman" pitchFamily="18" charset="0"/>
              </a:rPr>
              <a:t/>
            </a:r>
            <a:br>
              <a:rPr lang="ru-RU" sz="1500" dirty="0" smtClean="0">
                <a:solidFill>
                  <a:schemeClr val="tx2">
                    <a:lumMod val="60000"/>
                    <a:lumOff val="40000"/>
                  </a:schemeClr>
                </a:solidFill>
                <a:latin typeface="Times New Roman" pitchFamily="18" charset="0"/>
                <a:cs typeface="Times New Roman" pitchFamily="18" charset="0"/>
              </a:rPr>
            </a:br>
            <a:endParaRPr lang="ru-RU" sz="1500" dirty="0">
              <a:solidFill>
                <a:schemeClr val="tx2">
                  <a:lumMod val="60000"/>
                  <a:lumOff val="40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7008575"/>
              </p:ext>
            </p:extLst>
          </p:nvPr>
        </p:nvGraphicFramePr>
        <p:xfrm>
          <a:off x="971600" y="993433"/>
          <a:ext cx="7356213" cy="4894765"/>
        </p:xfrm>
        <a:graphic>
          <a:graphicData uri="http://schemas.openxmlformats.org/drawingml/2006/table">
            <a:tbl>
              <a:tblPr firstRow="1" firstCol="1" bandRow="1">
                <a:tableStyleId>{5C22544A-7EE6-4342-B048-85BDC9FD1C3A}</a:tableStyleId>
              </a:tblPr>
              <a:tblGrid>
                <a:gridCol w="3677723"/>
                <a:gridCol w="3678490"/>
              </a:tblGrid>
              <a:tr h="189826">
                <a:tc>
                  <a:txBody>
                    <a:bodyPr/>
                    <a:lstStyle/>
                    <a:p>
                      <a:pPr algn="ctr">
                        <a:spcAft>
                          <a:spcPts val="0"/>
                        </a:spcAft>
                      </a:pPr>
                      <a:r>
                        <a:rPr lang="ru-RU" sz="1200" dirty="0" smtClean="0">
                          <a:solidFill>
                            <a:schemeClr val="bg1"/>
                          </a:solidFill>
                          <a:effectLst/>
                          <a:latin typeface="Times New Roman" pitchFamily="18" charset="0"/>
                          <a:cs typeface="Times New Roman" pitchFamily="18" charset="0"/>
                        </a:rPr>
                        <a:t>Положительные последствия</a:t>
                      </a:r>
                      <a:endParaRPr lang="ru-RU" sz="120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a:txBody>
                    <a:bodyPr/>
                    <a:lstStyle/>
                    <a:p>
                      <a:pPr algn="ctr">
                        <a:spcAft>
                          <a:spcPts val="0"/>
                        </a:spcAft>
                      </a:pPr>
                      <a:r>
                        <a:rPr lang="ru-RU" sz="1200" dirty="0">
                          <a:solidFill>
                            <a:schemeClr val="bg1"/>
                          </a:solidFill>
                          <a:effectLst/>
                          <a:latin typeface="Times New Roman" pitchFamily="18" charset="0"/>
                          <a:cs typeface="Times New Roman" pitchFamily="18" charset="0"/>
                        </a:rPr>
                        <a:t>Отрицательные последствия</a:t>
                      </a:r>
                      <a:endParaRPr lang="ru-RU" sz="120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r>
              <a:tr h="199246">
                <a:tc gridSpan="2">
                  <a:txBody>
                    <a:bodyPr/>
                    <a:lstStyle/>
                    <a:p>
                      <a:pPr algn="ctr">
                        <a:spcAft>
                          <a:spcPts val="0"/>
                        </a:spcAft>
                      </a:pPr>
                      <a:r>
                        <a:rPr lang="ru-RU" sz="1200" dirty="0">
                          <a:solidFill>
                            <a:schemeClr val="bg1"/>
                          </a:solidFill>
                          <a:effectLst/>
                          <a:latin typeface="Times New Roman" pitchFamily="18" charset="0"/>
                          <a:cs typeface="Times New Roman" pitchFamily="18" charset="0"/>
                        </a:rPr>
                        <a:t>Физиологические последствия</a:t>
                      </a:r>
                      <a:endParaRPr lang="ru-RU" sz="120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hMerge="1">
                  <a:txBody>
                    <a:bodyPr/>
                    <a:lstStyle/>
                    <a:p>
                      <a:endParaRPr lang="ru-RU"/>
                    </a:p>
                  </a:txBody>
                  <a:tcPr/>
                </a:tc>
              </a:tr>
              <a:tr h="568001">
                <a:tc>
                  <a:txBody>
                    <a:bodyPr/>
                    <a:lstStyle/>
                    <a:p>
                      <a:pPr>
                        <a:spcAft>
                          <a:spcPts val="0"/>
                        </a:spcAft>
                      </a:pPr>
                      <a:r>
                        <a:rPr lang="ru-RU" sz="1200" b="0" dirty="0">
                          <a:solidFill>
                            <a:schemeClr val="bg1"/>
                          </a:solidFill>
                          <a:effectLst/>
                          <a:latin typeface="Times New Roman" pitchFamily="18" charset="0"/>
                          <a:cs typeface="Times New Roman" pitchFamily="18" charset="0"/>
                        </a:rPr>
                        <a:t>Ускоряются временные физиологические </a:t>
                      </a:r>
                      <a:r>
                        <a:rPr lang="ru-RU" sz="1200" b="0" dirty="0" smtClean="0">
                          <a:solidFill>
                            <a:schemeClr val="bg1"/>
                          </a:solidFill>
                          <a:effectLst/>
                          <a:latin typeface="Times New Roman" pitchFamily="18" charset="0"/>
                          <a:cs typeface="Times New Roman" pitchFamily="18" charset="0"/>
                        </a:rPr>
                        <a:t>возможности </a:t>
                      </a:r>
                      <a:r>
                        <a:rPr lang="ru-RU" sz="1200" b="0" dirty="0">
                          <a:solidFill>
                            <a:schemeClr val="bg1"/>
                          </a:solidFill>
                          <a:effectLst/>
                          <a:latin typeface="Times New Roman" pitchFamily="18" charset="0"/>
                          <a:cs typeface="Times New Roman" pitchFamily="18" charset="0"/>
                        </a:rPr>
                        <a:t>человека</a:t>
                      </a:r>
                    </a:p>
                    <a:p>
                      <a:pPr algn="just">
                        <a:spcAft>
                          <a:spcPts val="0"/>
                        </a:spcAft>
                      </a:pPr>
                      <a:r>
                        <a:rPr lang="ru-RU" sz="1200" b="0" u="none" strike="noStrike"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a:txBody>
                    <a:bodyPr/>
                    <a:lstStyle/>
                    <a:p>
                      <a:pPr algn="just">
                        <a:spcAft>
                          <a:spcPts val="0"/>
                        </a:spcAft>
                      </a:pPr>
                      <a:r>
                        <a:rPr lang="ru-RU" sz="1200" dirty="0">
                          <a:solidFill>
                            <a:schemeClr val="bg1"/>
                          </a:solidFill>
                          <a:effectLst/>
                          <a:latin typeface="Times New Roman" pitchFamily="18" charset="0"/>
                          <a:cs typeface="Times New Roman" pitchFamily="18" charset="0"/>
                        </a:rPr>
                        <a:t>Если эта ситуация не переходит в мгновенно выполняемые действия, то развивается гипертония</a:t>
                      </a:r>
                      <a:endParaRPr lang="ru-RU" sz="120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r>
              <a:tr h="694433">
                <a:tc>
                  <a:txBody>
                    <a:bodyPr/>
                    <a:lstStyle/>
                    <a:p>
                      <a:pPr>
                        <a:spcAft>
                          <a:spcPts val="0"/>
                        </a:spcAft>
                      </a:pPr>
                      <a:r>
                        <a:rPr lang="ru-RU" sz="1200" b="0" dirty="0">
                          <a:solidFill>
                            <a:schemeClr val="bg1"/>
                          </a:solidFill>
                          <a:effectLst/>
                          <a:latin typeface="Times New Roman" pitchFamily="18" charset="0"/>
                          <a:cs typeface="Times New Roman" pitchFamily="18" charset="0"/>
                        </a:rPr>
                        <a:t>Увеличивается скорость усвоения энергии и ее превращения в психическую активность</a:t>
                      </a:r>
                    </a:p>
                    <a:p>
                      <a:pPr algn="just">
                        <a:spcAft>
                          <a:spcPts val="0"/>
                        </a:spcAft>
                      </a:pPr>
                      <a:r>
                        <a:rPr lang="ru-RU" sz="1200" b="0" u="none" strike="noStrike"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a:txBody>
                    <a:bodyPr/>
                    <a:lstStyle/>
                    <a:p>
                      <a:pPr algn="just">
                        <a:spcAft>
                          <a:spcPts val="0"/>
                        </a:spcAft>
                      </a:pPr>
                      <a:r>
                        <a:rPr lang="ru-RU" sz="1200" dirty="0">
                          <a:solidFill>
                            <a:schemeClr val="bg1"/>
                          </a:solidFill>
                          <a:effectLst/>
                          <a:latin typeface="Times New Roman" pitchFamily="18" charset="0"/>
                          <a:cs typeface="Times New Roman" pitchFamily="18" charset="0"/>
                        </a:rPr>
                        <a:t>Развивается умственное истощение, потеря веса</a:t>
                      </a:r>
                      <a:endParaRPr lang="ru-RU" sz="120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r>
              <a:tr h="189334">
                <a:tc gridSpan="2">
                  <a:txBody>
                    <a:bodyPr/>
                    <a:lstStyle/>
                    <a:p>
                      <a:pPr algn="ctr">
                        <a:spcAft>
                          <a:spcPts val="0"/>
                        </a:spcAft>
                      </a:pPr>
                      <a:r>
                        <a:rPr lang="ru-RU" sz="1200" b="1" dirty="0">
                          <a:solidFill>
                            <a:schemeClr val="bg1"/>
                          </a:solidFill>
                          <a:effectLst/>
                          <a:latin typeface="Times New Roman" pitchFamily="18" charset="0"/>
                          <a:cs typeface="Times New Roman" pitchFamily="18" charset="0"/>
                        </a:rPr>
                        <a:t>Энергетические последствия</a:t>
                      </a:r>
                      <a:endParaRPr lang="ru-RU" sz="1200" b="1"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hMerge="1">
                  <a:txBody>
                    <a:bodyPr/>
                    <a:lstStyle/>
                    <a:p>
                      <a:endParaRPr lang="ru-RU"/>
                    </a:p>
                  </a:txBody>
                  <a:tcPr/>
                </a:tc>
              </a:tr>
              <a:tr h="757334">
                <a:tc>
                  <a:txBody>
                    <a:bodyPr/>
                    <a:lstStyle/>
                    <a:p>
                      <a:pPr>
                        <a:spcAft>
                          <a:spcPts val="0"/>
                        </a:spcAft>
                      </a:pPr>
                      <a:r>
                        <a:rPr lang="ru-RU" sz="1200" b="0" dirty="0">
                          <a:solidFill>
                            <a:schemeClr val="bg1"/>
                          </a:solidFill>
                          <a:effectLst/>
                          <a:latin typeface="Times New Roman" pitchFamily="18" charset="0"/>
                          <a:cs typeface="Times New Roman" pitchFamily="18" charset="0"/>
                        </a:rPr>
                        <a:t>Кровь перебрасывается от кожи к внутренним органам, что способствует охлаждению работающих мышц</a:t>
                      </a:r>
                    </a:p>
                    <a:p>
                      <a:pPr>
                        <a:spcAft>
                          <a:spcPts val="0"/>
                        </a:spcAft>
                      </a:pPr>
                      <a:r>
                        <a:rPr lang="ru-RU" sz="1200" b="0" u="none" strike="noStrike"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Теряется внешняя привлекательность, и в результате переохлаждения развиваются простудные заболевания</a:t>
                      </a:r>
                    </a:p>
                    <a:p>
                      <a:pPr algn="just">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r>
              <a:tr h="694433">
                <a:tc>
                  <a:txBody>
                    <a:bodyPr/>
                    <a:lstStyle/>
                    <a:p>
                      <a:pPr>
                        <a:spcAft>
                          <a:spcPts val="0"/>
                        </a:spcAft>
                      </a:pPr>
                      <a:r>
                        <a:rPr lang="ru-RU" sz="1200" b="0" dirty="0">
                          <a:solidFill>
                            <a:schemeClr val="bg1"/>
                          </a:solidFill>
                          <a:effectLst/>
                          <a:latin typeface="Times New Roman" pitchFamily="18" charset="0"/>
                          <a:cs typeface="Times New Roman" pitchFamily="18" charset="0"/>
                        </a:rPr>
                        <a:t>За счет расширения вентиляционных каналов и учащения дыхания усиливается усвоение энергии</a:t>
                      </a:r>
                    </a:p>
                    <a:p>
                      <a:pPr>
                        <a:spcAft>
                          <a:spcPts val="0"/>
                        </a:spcAft>
                      </a:pPr>
                      <a:r>
                        <a:rPr lang="ru-RU" sz="1200" b="0" u="none" strike="noStrike"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Снижается острота зрения, и нарушается сердечный ритм</a:t>
                      </a:r>
                    </a:p>
                    <a:p>
                      <a:pPr algn="just">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r>
              <a:tr h="189334">
                <a:tc gridSpan="2">
                  <a:txBody>
                    <a:bodyPr/>
                    <a:lstStyle/>
                    <a:p>
                      <a:pPr algn="ctr">
                        <a:spcAft>
                          <a:spcPts val="0"/>
                        </a:spcAft>
                      </a:pPr>
                      <a:r>
                        <a:rPr lang="ru-RU" sz="1200" b="1" dirty="0">
                          <a:solidFill>
                            <a:schemeClr val="bg1"/>
                          </a:solidFill>
                          <a:effectLst/>
                          <a:latin typeface="Times New Roman" pitchFamily="18" charset="0"/>
                          <a:cs typeface="Times New Roman" pitchFamily="18" charset="0"/>
                        </a:rPr>
                        <a:t>Мыслительные последствия</a:t>
                      </a:r>
                      <a:endParaRPr lang="ru-RU" sz="1200" b="1"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hMerge="1">
                  <a:txBody>
                    <a:bodyPr/>
                    <a:lstStyle/>
                    <a:p>
                      <a:endParaRPr lang="ru-RU"/>
                    </a:p>
                  </a:txBody>
                  <a:tcPr/>
                </a:tc>
              </a:tr>
              <a:tr h="864184">
                <a:tc>
                  <a:txBody>
                    <a:bodyPr/>
                    <a:lstStyle/>
                    <a:p>
                      <a:pPr>
                        <a:spcAft>
                          <a:spcPts val="0"/>
                        </a:spcAft>
                      </a:pPr>
                      <a:r>
                        <a:rPr lang="ru-RU" sz="1200" b="0" dirty="0">
                          <a:solidFill>
                            <a:schemeClr val="bg1"/>
                          </a:solidFill>
                          <a:effectLst/>
                          <a:latin typeface="Times New Roman" pitchFamily="18" charset="0"/>
                          <a:cs typeface="Times New Roman" pitchFamily="18" charset="0"/>
                        </a:rPr>
                        <a:t>Временно снижается чувствительность к боли, что увеличивает степень концентрации внимания при принятии эффективных управленческих решений</a:t>
                      </a:r>
                    </a:p>
                    <a:p>
                      <a:pPr>
                        <a:spcAft>
                          <a:spcPts val="0"/>
                        </a:spcAft>
                      </a:pPr>
                      <a:r>
                        <a:rPr lang="ru-RU" sz="1200" b="0" u="none" strike="noStrike"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В послестрессовый период увеличивается чувствительность к любым недомоганиям</a:t>
                      </a:r>
                    </a:p>
                    <a:p>
                      <a:pPr algn="just">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r>
              <a:tr h="463045">
                <a:tc>
                  <a:txBody>
                    <a:bodyPr/>
                    <a:lstStyle/>
                    <a:p>
                      <a:pPr>
                        <a:spcAft>
                          <a:spcPts val="0"/>
                        </a:spcAft>
                      </a:pPr>
                      <a:r>
                        <a:rPr lang="ru-RU" sz="1200" b="0" dirty="0">
                          <a:solidFill>
                            <a:schemeClr val="bg1"/>
                          </a:solidFill>
                          <a:effectLst/>
                          <a:latin typeface="Times New Roman" pitchFamily="18" charset="0"/>
                          <a:cs typeface="Times New Roman" pitchFamily="18" charset="0"/>
                        </a:rPr>
                        <a:t>Увеличивается психическая активность, что способствует быстрому принятию решений</a:t>
                      </a:r>
                    </a:p>
                    <a:p>
                      <a:pPr>
                        <a:spcAft>
                          <a:spcPts val="0"/>
                        </a:spcAft>
                      </a:pPr>
                      <a:r>
                        <a:rPr lang="ru-RU" sz="1200" b="0" u="none" strike="noStrike"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Повышенная психическая активность переходит в физическую слабость и сонливость</a:t>
                      </a:r>
                    </a:p>
                    <a:p>
                      <a:pPr algn="just">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0257" marR="60257" marT="0" marB="0">
                    <a:solidFill>
                      <a:schemeClr val="tx2">
                        <a:lumMod val="60000"/>
                        <a:lumOff val="40000"/>
                      </a:schemeClr>
                    </a:solidFill>
                  </a:tcPr>
                </a:tc>
              </a:tr>
            </a:tbl>
          </a:graphicData>
        </a:graphic>
      </p:graphicFrame>
    </p:spTree>
    <p:extLst>
      <p:ext uri="{BB962C8B-B14F-4D97-AF65-F5344CB8AC3E}">
        <p14:creationId xmlns:p14="http://schemas.microsoft.com/office/powerpoint/2010/main" val="1611296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1500" b="1" dirty="0">
                <a:solidFill>
                  <a:schemeClr val="tx2">
                    <a:lumMod val="60000"/>
                    <a:lumOff val="40000"/>
                  </a:schemeClr>
                </a:solidFill>
                <a:latin typeface="Times New Roman" pitchFamily="18" charset="0"/>
                <a:cs typeface="Times New Roman" pitchFamily="18" charset="0"/>
              </a:rPr>
              <a:t>Таблица 4 – Положительные и отрицательные последствия стресса для трудовой деятельности персонала</a:t>
            </a:r>
            <a:endParaRPr lang="ru-RU" sz="15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65994022"/>
              </p:ext>
            </p:extLst>
          </p:nvPr>
        </p:nvGraphicFramePr>
        <p:xfrm>
          <a:off x="755576" y="1124747"/>
          <a:ext cx="7776864" cy="5210857"/>
        </p:xfrm>
        <a:graphic>
          <a:graphicData uri="http://schemas.openxmlformats.org/drawingml/2006/table">
            <a:tbl>
              <a:tblPr firstRow="1" firstCol="1" bandRow="1">
                <a:tableStyleId>{5C22544A-7EE6-4342-B048-85BDC9FD1C3A}</a:tableStyleId>
              </a:tblPr>
              <a:tblGrid>
                <a:gridCol w="3888025"/>
                <a:gridCol w="3888839"/>
              </a:tblGrid>
              <a:tr h="178948">
                <a:tc gridSpan="2">
                  <a:txBody>
                    <a:bodyPr/>
                    <a:lstStyle/>
                    <a:p>
                      <a:pPr algn="ctr">
                        <a:spcAft>
                          <a:spcPts val="0"/>
                        </a:spcAft>
                      </a:pPr>
                      <a:r>
                        <a:rPr lang="ru-RU" sz="1200" dirty="0">
                          <a:solidFill>
                            <a:schemeClr val="bg1"/>
                          </a:solidFill>
                          <a:effectLst/>
                          <a:latin typeface="Times New Roman" pitchFamily="18" charset="0"/>
                          <a:cs typeface="Times New Roman" pitchFamily="18" charset="0"/>
                        </a:rPr>
                        <a:t>Когнитивные последствия</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tc>
                <a:tc hMerge="1">
                  <a:txBody>
                    <a:bodyPr/>
                    <a:lstStyle/>
                    <a:p>
                      <a:endParaRPr lang="ru-RU"/>
                    </a:p>
                  </a:txBody>
                  <a:tcPr/>
                </a:tc>
              </a:tr>
              <a:tr h="536845">
                <a:tc>
                  <a:txBody>
                    <a:bodyPr/>
                    <a:lstStyle/>
                    <a:p>
                      <a:pPr algn="just">
                        <a:spcAft>
                          <a:spcPts val="0"/>
                        </a:spcAft>
                      </a:pPr>
                      <a:r>
                        <a:rPr lang="ru-RU" sz="1200" b="0" dirty="0">
                          <a:solidFill>
                            <a:schemeClr val="bg1"/>
                          </a:solidFill>
                          <a:effectLst/>
                          <a:latin typeface="Times New Roman" pitchFamily="18" charset="0"/>
                          <a:cs typeface="Times New Roman" pitchFamily="18" charset="0"/>
                        </a:rPr>
                        <a:t>Появляются способности к трансформации излишне сложной деятельности в простые и понятные для персонала операции</a:t>
                      </a:r>
                      <a:endParaRPr lang="ru-RU" sz="1200" b="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Уменьшается концентрация внимания, что приводит к росту числа «ошибок новичка»</a:t>
                      </a:r>
                    </a:p>
                    <a:p>
                      <a:pPr algn="just">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r>
              <a:tr h="715793">
                <a:tc>
                  <a:txBody>
                    <a:bodyPr/>
                    <a:lstStyle/>
                    <a:p>
                      <a:pPr>
                        <a:spcAft>
                          <a:spcPts val="0"/>
                        </a:spcAft>
                      </a:pPr>
                      <a:r>
                        <a:rPr lang="ru-RU" sz="1200" b="0" dirty="0">
                          <a:solidFill>
                            <a:schemeClr val="bg1"/>
                          </a:solidFill>
                          <a:effectLst/>
                          <a:latin typeface="Times New Roman" pitchFamily="18" charset="0"/>
                          <a:cs typeface="Times New Roman" pitchFamily="18" charset="0"/>
                        </a:rPr>
                        <a:t>Четко фиксируются изменения факторов внешней среды, связанные с необходимостью трансформировать ход выполнения работ</a:t>
                      </a:r>
                    </a:p>
                    <a:p>
                      <a:pPr>
                        <a:spcAft>
                          <a:spcPts val="0"/>
                        </a:spcAft>
                      </a:pPr>
                      <a:r>
                        <a:rPr lang="ru-RU" sz="1200" b="0" u="none" strike="noStrike"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Увеличивается отвлекаемость, что проявляется в потере «нити разговора» при деловых коммуникациях</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r>
              <a:tr h="178948">
                <a:tc gridSpan="2">
                  <a:txBody>
                    <a:bodyPr/>
                    <a:lstStyle/>
                    <a:p>
                      <a:pPr algn="ctr">
                        <a:spcAft>
                          <a:spcPts val="0"/>
                        </a:spcAft>
                      </a:pPr>
                      <a:r>
                        <a:rPr lang="ru-RU" sz="1200" dirty="0">
                          <a:solidFill>
                            <a:schemeClr val="bg1"/>
                          </a:solidFill>
                          <a:effectLst/>
                          <a:latin typeface="Times New Roman" pitchFamily="18" charset="0"/>
                          <a:cs typeface="Times New Roman" pitchFamily="18" charset="0"/>
                        </a:rPr>
                        <a:t>Эмоциональные последствия</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hMerge="1">
                  <a:txBody>
                    <a:bodyPr/>
                    <a:lstStyle/>
                    <a:p>
                      <a:endParaRPr lang="ru-RU"/>
                    </a:p>
                  </a:txBody>
                  <a:tcPr/>
                </a:tc>
              </a:tr>
              <a:tr h="357897">
                <a:tc>
                  <a:txBody>
                    <a:bodyPr/>
                    <a:lstStyle/>
                    <a:p>
                      <a:pPr algn="just">
                        <a:spcAft>
                          <a:spcPts val="0"/>
                        </a:spcAft>
                      </a:pPr>
                      <a:r>
                        <a:rPr lang="ru-RU" sz="1200" b="0" dirty="0">
                          <a:solidFill>
                            <a:schemeClr val="bg1"/>
                          </a:solidFill>
                          <a:effectLst/>
                          <a:latin typeface="Times New Roman" pitchFamily="18" charset="0"/>
                          <a:cs typeface="Times New Roman" pitchFamily="18" charset="0"/>
                        </a:rPr>
                        <a:t>Растет эмоциональный интерес к процессу и результатам трудовой деятельности </a:t>
                      </a:r>
                      <a:endParaRPr lang="ru-RU" sz="1200" b="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Растет число эмоциональных «взрывов»</a:t>
                      </a:r>
                    </a:p>
                    <a:p>
                      <a:pPr>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r>
              <a:tr h="638857">
                <a:tc>
                  <a:txBody>
                    <a:bodyPr/>
                    <a:lstStyle/>
                    <a:p>
                      <a:pPr>
                        <a:spcAft>
                          <a:spcPts val="0"/>
                        </a:spcAft>
                      </a:pPr>
                      <a:r>
                        <a:rPr lang="ru-RU" sz="1200" b="0" dirty="0">
                          <a:solidFill>
                            <a:schemeClr val="bg1"/>
                          </a:solidFill>
                          <a:effectLst/>
                          <a:latin typeface="Times New Roman" pitchFamily="18" charset="0"/>
                          <a:cs typeface="Times New Roman" pitchFamily="18" charset="0"/>
                        </a:rPr>
                        <a:t>Возрастает «жесткость поведения» по отношению к отклоняющемуся поведению других работников</a:t>
                      </a:r>
                    </a:p>
                    <a:p>
                      <a:pPr>
                        <a:spcAft>
                          <a:spcPts val="0"/>
                        </a:spcAft>
                      </a:pPr>
                      <a:r>
                        <a:rPr lang="ru-RU" sz="1200" b="0" u="none" strike="noStrike"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Полярно меняются личностные характеристики работника (добрый – злой, демократ –автократ и т.п.)</a:t>
                      </a:r>
                    </a:p>
                    <a:p>
                      <a:pPr algn="just">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r>
              <a:tr h="536845">
                <a:tc>
                  <a:txBody>
                    <a:bodyPr/>
                    <a:lstStyle/>
                    <a:p>
                      <a:pPr>
                        <a:spcAft>
                          <a:spcPts val="0"/>
                        </a:spcAft>
                      </a:pPr>
                      <a:r>
                        <a:rPr lang="ru-RU" sz="1200" b="0" dirty="0">
                          <a:solidFill>
                            <a:schemeClr val="bg1"/>
                          </a:solidFill>
                          <a:effectLst/>
                          <a:latin typeface="Times New Roman" pitchFamily="18" charset="0"/>
                          <a:cs typeface="Times New Roman" pitchFamily="18" charset="0"/>
                        </a:rPr>
                        <a:t>Уменьшаются личные амбиции, работники более трезво оценивают свои возможности</a:t>
                      </a:r>
                    </a:p>
                    <a:p>
                      <a:pPr>
                        <a:spcAft>
                          <a:spcPts val="0"/>
                        </a:spcAft>
                      </a:pPr>
                      <a:r>
                        <a:rPr lang="ru-RU" sz="1200" b="0" u="none" strike="noStrike"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Резко падает самооценка работника, развивается чувство беспомощности</a:t>
                      </a:r>
                    </a:p>
                    <a:p>
                      <a:pPr algn="just">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r>
              <a:tr h="178948">
                <a:tc gridSpan="2">
                  <a:txBody>
                    <a:bodyPr/>
                    <a:lstStyle/>
                    <a:p>
                      <a:pPr algn="ctr">
                        <a:spcAft>
                          <a:spcPts val="0"/>
                        </a:spcAft>
                      </a:pPr>
                      <a:r>
                        <a:rPr lang="ru-RU" sz="1200" dirty="0">
                          <a:solidFill>
                            <a:schemeClr val="bg1"/>
                          </a:solidFill>
                          <a:effectLst/>
                          <a:latin typeface="Times New Roman" pitchFamily="18" charset="0"/>
                          <a:cs typeface="Times New Roman" pitchFamily="18" charset="0"/>
                        </a:rPr>
                        <a:t>Общие поведенческие последствия</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hMerge="1">
                  <a:txBody>
                    <a:bodyPr/>
                    <a:lstStyle/>
                    <a:p>
                      <a:endParaRPr lang="ru-RU"/>
                    </a:p>
                  </a:txBody>
                  <a:tcPr/>
                </a:tc>
              </a:tr>
              <a:tr h="536845">
                <a:tc>
                  <a:txBody>
                    <a:bodyPr/>
                    <a:lstStyle/>
                    <a:p>
                      <a:pPr>
                        <a:spcAft>
                          <a:spcPts val="0"/>
                        </a:spcAft>
                      </a:pPr>
                      <a:r>
                        <a:rPr lang="ru-RU" sz="1200" b="0" dirty="0">
                          <a:solidFill>
                            <a:schemeClr val="bg1"/>
                          </a:solidFill>
                          <a:effectLst/>
                          <a:latin typeface="Times New Roman" pitchFamily="18" charset="0"/>
                          <a:cs typeface="Times New Roman" pitchFamily="18" charset="0"/>
                        </a:rPr>
                        <a:t>Растет тенденция к упрощению излишне сложных трудовых операций</a:t>
                      </a:r>
                      <a:endParaRPr lang="ru-RU" sz="1200" b="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Рабочие проблемы решаются поверхностно, формально, легко сдаются ранее завоеванные позиции</a:t>
                      </a:r>
                    </a:p>
                    <a:p>
                      <a:pPr algn="just">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r>
              <a:tr h="715793">
                <a:tc>
                  <a:txBody>
                    <a:bodyPr/>
                    <a:lstStyle/>
                    <a:p>
                      <a:pPr>
                        <a:spcAft>
                          <a:spcPts val="0"/>
                        </a:spcAft>
                      </a:pPr>
                      <a:r>
                        <a:rPr lang="ru-RU" sz="1200" b="0" dirty="0">
                          <a:solidFill>
                            <a:schemeClr val="bg1"/>
                          </a:solidFill>
                          <a:effectLst/>
                          <a:latin typeface="Times New Roman" pitchFamily="18" charset="0"/>
                          <a:cs typeface="Times New Roman" pitchFamily="18" charset="0"/>
                        </a:rPr>
                        <a:t>Концентрируется внимание на эффективности тех или иных управленческих решений</a:t>
                      </a:r>
                      <a:endParaRPr lang="ru-RU" sz="1200" b="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Растет уровень цинизма в отношениях с коллегами и клиентами, вся вина при этом перекладывается на другую сторону</a:t>
                      </a:r>
                    </a:p>
                    <a:p>
                      <a:pPr algn="just">
                        <a:spcAft>
                          <a:spcPts val="0"/>
                        </a:spcAft>
                      </a:pPr>
                      <a:r>
                        <a:rPr lang="ru-RU" sz="1200" u="none" strike="noStrike"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r>
              <a:tr h="536845">
                <a:tc>
                  <a:txBody>
                    <a:bodyPr/>
                    <a:lstStyle/>
                    <a:p>
                      <a:pPr>
                        <a:spcAft>
                          <a:spcPts val="0"/>
                        </a:spcAft>
                      </a:pPr>
                      <a:r>
                        <a:rPr lang="ru-RU" sz="1200" b="0" dirty="0">
                          <a:solidFill>
                            <a:schemeClr val="bg1"/>
                          </a:solidFill>
                          <a:effectLst/>
                          <a:latin typeface="Times New Roman" pitchFamily="18" charset="0"/>
                          <a:cs typeface="Times New Roman" pitchFamily="18" charset="0"/>
                        </a:rPr>
                        <a:t>Устраняются элементы дублирования деловой информации</a:t>
                      </a:r>
                    </a:p>
                    <a:p>
                      <a:pPr>
                        <a:spcAft>
                          <a:spcPts val="0"/>
                        </a:spcAft>
                      </a:pPr>
                      <a:r>
                        <a:rPr lang="ru-RU" sz="1200" b="0" dirty="0">
                          <a:solidFill>
                            <a:schemeClr val="bg1"/>
                          </a:solidFill>
                          <a:effectLst/>
                          <a:latin typeface="Times New Roman" pitchFamily="18" charset="0"/>
                          <a:cs typeface="Times New Roman" pitchFamily="18" charset="0"/>
                        </a:rPr>
                        <a:t> </a:t>
                      </a:r>
                      <a:endParaRPr lang="ru-RU" sz="1200" b="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c>
                  <a:txBody>
                    <a:bodyPr/>
                    <a:lstStyle/>
                    <a:p>
                      <a:pPr>
                        <a:spcAft>
                          <a:spcPts val="0"/>
                        </a:spcAft>
                      </a:pPr>
                      <a:r>
                        <a:rPr lang="ru-RU" sz="1200" dirty="0">
                          <a:solidFill>
                            <a:schemeClr val="bg1"/>
                          </a:solidFill>
                          <a:effectLst/>
                          <a:latin typeface="Times New Roman" pitchFamily="18" charset="0"/>
                          <a:cs typeface="Times New Roman" pitchFamily="18" charset="0"/>
                        </a:rPr>
                        <a:t>Игнорируется новая, даже очень полезная информация</a:t>
                      </a:r>
                    </a:p>
                    <a:p>
                      <a:pPr>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2764" marR="52764" marT="0" marB="0">
                    <a:solidFill>
                      <a:schemeClr val="tx2">
                        <a:lumMod val="60000"/>
                        <a:lumOff val="40000"/>
                      </a:schemeClr>
                    </a:solidFill>
                  </a:tcPr>
                </a:tc>
              </a:tr>
            </a:tbl>
          </a:graphicData>
        </a:graphic>
      </p:graphicFrame>
    </p:spTree>
    <p:extLst>
      <p:ext uri="{BB962C8B-B14F-4D97-AF65-F5344CB8AC3E}">
        <p14:creationId xmlns:p14="http://schemas.microsoft.com/office/powerpoint/2010/main" val="221962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048672"/>
          </a:xfrm>
          <a:solidFill>
            <a:schemeClr val="tx2">
              <a:lumMod val="60000"/>
              <a:lumOff val="40000"/>
            </a:schemeClr>
          </a:solidFill>
        </p:spPr>
        <p:txBody>
          <a:bodyPr>
            <a:noAutofit/>
          </a:bodyPr>
          <a:lstStyle/>
          <a:p>
            <a:pPr lvl="0" algn="l"/>
            <a:r>
              <a:rPr lang="ru-RU" sz="1800" i="1" dirty="0" smtClean="0">
                <a:solidFill>
                  <a:schemeClr val="bg1"/>
                </a:solidFill>
                <a:latin typeface="Times New Roman" pitchFamily="18" charset="0"/>
                <a:cs typeface="Times New Roman" pitchFamily="18" charset="0"/>
              </a:rPr>
              <a:t>1  Основные </a:t>
            </a:r>
            <a:r>
              <a:rPr lang="ru-RU" sz="1800" i="1" dirty="0">
                <a:solidFill>
                  <a:schemeClr val="bg1"/>
                </a:solidFill>
                <a:latin typeface="Times New Roman" pitchFamily="18" charset="0"/>
                <a:cs typeface="Times New Roman" pitchFamily="18" charset="0"/>
              </a:rPr>
              <a:t>кризисные тенденции в сфере человеческих ресурсов </a:t>
            </a:r>
            <a:r>
              <a:rPr lang="ru-RU" sz="1800" i="1" dirty="0" smtClean="0">
                <a:solidFill>
                  <a:schemeClr val="bg1"/>
                </a:solidFill>
                <a:latin typeface="Times New Roman" pitchFamily="18" charset="0"/>
                <a:cs typeface="Times New Roman" pitchFamily="18" charset="0"/>
              </a:rPr>
              <a:t>организации.</a:t>
            </a:r>
            <a:br>
              <a:rPr lang="ru-RU" sz="1800" i="1" dirty="0" smtClean="0">
                <a:solidFill>
                  <a:schemeClr val="bg1"/>
                </a:solidFill>
                <a:latin typeface="Times New Roman" pitchFamily="18" charset="0"/>
                <a:cs typeface="Times New Roman" pitchFamily="18" charset="0"/>
              </a:rPr>
            </a:br>
            <a:r>
              <a:rPr lang="ru-RU" sz="1800" i="1" dirty="0">
                <a:solidFill>
                  <a:schemeClr val="bg1"/>
                </a:solidFill>
                <a:latin typeface="Times New Roman" pitchFamily="18" charset="0"/>
                <a:cs typeface="Times New Roman" pitchFamily="18" charset="0"/>
              </a:rPr>
              <a:t/>
            </a:r>
            <a:br>
              <a:rPr lang="ru-RU" sz="1800" i="1" dirty="0">
                <a:solidFill>
                  <a:schemeClr val="bg1"/>
                </a:solidFill>
                <a:latin typeface="Times New Roman" pitchFamily="18" charset="0"/>
                <a:cs typeface="Times New Roman" pitchFamily="18" charset="0"/>
              </a:rPr>
            </a:br>
            <a:r>
              <a:rPr lang="ru-RU" sz="1800" i="1" dirty="0" smtClean="0">
                <a:solidFill>
                  <a:schemeClr val="bg1"/>
                </a:solidFill>
                <a:latin typeface="Times New Roman" pitchFamily="18" charset="0"/>
                <a:cs typeface="Times New Roman" pitchFamily="18" charset="0"/>
              </a:rPr>
              <a:t>2  Структура </a:t>
            </a:r>
            <a:r>
              <a:rPr lang="ru-RU" sz="1800" i="1" dirty="0">
                <a:solidFill>
                  <a:schemeClr val="bg1"/>
                </a:solidFill>
                <a:latin typeface="Times New Roman" pitchFamily="18" charset="0"/>
                <a:cs typeface="Times New Roman" pitchFamily="18" charset="0"/>
              </a:rPr>
              <a:t>персонала организации в кризисных условиях</a:t>
            </a:r>
            <a:r>
              <a:rPr lang="ru-RU" sz="1800" i="1" dirty="0" smtClean="0">
                <a:solidFill>
                  <a:schemeClr val="bg1"/>
                </a:solidFill>
                <a:latin typeface="Times New Roman" pitchFamily="18" charset="0"/>
                <a:cs typeface="Times New Roman" pitchFamily="18" charset="0"/>
              </a:rPr>
              <a:t>.</a:t>
            </a:r>
            <a:br>
              <a:rPr lang="ru-RU" sz="1800" i="1" dirty="0" smtClean="0">
                <a:solidFill>
                  <a:schemeClr val="bg1"/>
                </a:solidFill>
                <a:latin typeface="Times New Roman" pitchFamily="18" charset="0"/>
                <a:cs typeface="Times New Roman" pitchFamily="18" charset="0"/>
              </a:rPr>
            </a:br>
            <a:r>
              <a:rPr lang="ru-RU" sz="1800" i="1" dirty="0">
                <a:solidFill>
                  <a:schemeClr val="bg1"/>
                </a:solidFill>
                <a:latin typeface="Times New Roman" pitchFamily="18" charset="0"/>
                <a:cs typeface="Times New Roman" pitchFamily="18" charset="0"/>
              </a:rPr>
              <a:t/>
            </a:r>
            <a:br>
              <a:rPr lang="ru-RU" sz="1800" i="1" dirty="0">
                <a:solidFill>
                  <a:schemeClr val="bg1"/>
                </a:solidFill>
                <a:latin typeface="Times New Roman" pitchFamily="18" charset="0"/>
                <a:cs typeface="Times New Roman" pitchFamily="18" charset="0"/>
              </a:rPr>
            </a:br>
            <a:r>
              <a:rPr lang="ru-RU" sz="1800" i="1" dirty="0" smtClean="0">
                <a:solidFill>
                  <a:schemeClr val="bg1"/>
                </a:solidFill>
                <a:latin typeface="Times New Roman" pitchFamily="18" charset="0"/>
                <a:cs typeface="Times New Roman" pitchFamily="18" charset="0"/>
              </a:rPr>
              <a:t>3  Стресс </a:t>
            </a:r>
            <a:r>
              <a:rPr lang="ru-RU" sz="1800" i="1" dirty="0">
                <a:solidFill>
                  <a:schemeClr val="bg1"/>
                </a:solidFill>
                <a:latin typeface="Times New Roman" pitchFamily="18" charset="0"/>
                <a:cs typeface="Times New Roman" pitchFamily="18" charset="0"/>
              </a:rPr>
              <a:t>персонала: понятие, виды, стрессоры и последствия для </a:t>
            </a:r>
            <a:r>
              <a:rPr lang="ru-RU" sz="1800" i="1" dirty="0" smtClean="0">
                <a:solidFill>
                  <a:schemeClr val="bg1"/>
                </a:solidFill>
                <a:latin typeface="Times New Roman" pitchFamily="18" charset="0"/>
                <a:cs typeface="Times New Roman" pitchFamily="18" charset="0"/>
              </a:rPr>
              <a:t>организации.</a:t>
            </a:r>
            <a:br>
              <a:rPr lang="ru-RU" sz="1800" i="1" dirty="0" smtClean="0">
                <a:solidFill>
                  <a:schemeClr val="bg1"/>
                </a:solidFill>
                <a:latin typeface="Times New Roman" pitchFamily="18" charset="0"/>
                <a:cs typeface="Times New Roman" pitchFamily="18" charset="0"/>
              </a:rPr>
            </a:br>
            <a:r>
              <a:rPr lang="ru-RU" sz="1800" i="1" dirty="0">
                <a:solidFill>
                  <a:schemeClr val="bg1"/>
                </a:solidFill>
                <a:latin typeface="Times New Roman" pitchFamily="18" charset="0"/>
                <a:cs typeface="Times New Roman" pitchFamily="18" charset="0"/>
              </a:rPr>
              <a:t/>
            </a:r>
            <a:br>
              <a:rPr lang="ru-RU" sz="1800" i="1" dirty="0">
                <a:solidFill>
                  <a:schemeClr val="bg1"/>
                </a:solidFill>
                <a:latin typeface="Times New Roman" pitchFamily="18" charset="0"/>
                <a:cs typeface="Times New Roman" pitchFamily="18" charset="0"/>
              </a:rPr>
            </a:br>
            <a:r>
              <a:rPr lang="ru-RU" sz="1800" i="1" dirty="0" smtClean="0">
                <a:solidFill>
                  <a:schemeClr val="bg1"/>
                </a:solidFill>
                <a:latin typeface="Times New Roman" pitchFamily="18" charset="0"/>
                <a:cs typeface="Times New Roman" pitchFamily="18" charset="0"/>
              </a:rPr>
              <a:t>4  Тактика </a:t>
            </a:r>
            <a:r>
              <a:rPr lang="ru-RU" sz="1800" i="1" dirty="0">
                <a:solidFill>
                  <a:schemeClr val="bg1"/>
                </a:solidFill>
                <a:latin typeface="Times New Roman" pitchFamily="18" charset="0"/>
                <a:cs typeface="Times New Roman" pitchFamily="18" charset="0"/>
              </a:rPr>
              <a:t>поведения персонала в условиях кризиса.</a:t>
            </a:r>
          </a:p>
        </p:txBody>
      </p:sp>
    </p:spTree>
    <p:extLst>
      <p:ext uri="{BB962C8B-B14F-4D97-AF65-F5344CB8AC3E}">
        <p14:creationId xmlns:p14="http://schemas.microsoft.com/office/powerpoint/2010/main" val="2511539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Таблица </a:t>
            </a:r>
            <a:r>
              <a:rPr lang="ru-RU" sz="1600" b="1" dirty="0" smtClean="0">
                <a:solidFill>
                  <a:schemeClr val="tx2">
                    <a:lumMod val="60000"/>
                    <a:lumOff val="40000"/>
                  </a:schemeClr>
                </a:solidFill>
                <a:latin typeface="Times New Roman" pitchFamily="18" charset="0"/>
                <a:ea typeface="Times New Roman" pitchFamily="18" charset="0"/>
                <a:cs typeface="Times New Roman" pitchFamily="18" charset="0"/>
              </a:rPr>
              <a:t>5 – </a:t>
            </a:r>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Сравнительная характеристика тактик познавательного </a:t>
            </a:r>
            <a:b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br>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поведения </a:t>
            </a:r>
            <a:r>
              <a:rPr lang="ru-RU" sz="1600" b="1" dirty="0" smtClean="0">
                <a:solidFill>
                  <a:schemeClr val="tx2">
                    <a:lumMod val="60000"/>
                    <a:lumOff val="40000"/>
                  </a:schemeClr>
                </a:solidFill>
                <a:latin typeface="Times New Roman" pitchFamily="18" charset="0"/>
                <a:ea typeface="Times New Roman" pitchFamily="18" charset="0"/>
                <a:cs typeface="Times New Roman" pitchFamily="18" charset="0"/>
              </a:rPr>
              <a:t> персонала в </a:t>
            </a:r>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условиях кризиса</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1290674856"/>
              </p:ext>
            </p:extLst>
          </p:nvPr>
        </p:nvGraphicFramePr>
        <p:xfrm>
          <a:off x="827585" y="1124745"/>
          <a:ext cx="7344815" cy="5248583"/>
        </p:xfrm>
        <a:graphic>
          <a:graphicData uri="http://schemas.openxmlformats.org/drawingml/2006/table">
            <a:tbl>
              <a:tblPr firstRow="1" firstCol="1" bandRow="1">
                <a:tableStyleId>{5C22544A-7EE6-4342-B048-85BDC9FD1C3A}</a:tableStyleId>
              </a:tblPr>
              <a:tblGrid>
                <a:gridCol w="1329076"/>
                <a:gridCol w="1263211"/>
                <a:gridCol w="1296144"/>
                <a:gridCol w="1152128"/>
                <a:gridCol w="1296144"/>
                <a:gridCol w="1008112"/>
              </a:tblGrid>
              <a:tr h="172463">
                <a:tc rowSpan="2">
                  <a:txBody>
                    <a:bodyPr/>
                    <a:lstStyle/>
                    <a:p>
                      <a:pPr algn="ctr">
                        <a:spcAft>
                          <a:spcPts val="0"/>
                        </a:spcAft>
                      </a:pPr>
                      <a:r>
                        <a:rPr lang="ru-RU" sz="1200" dirty="0">
                          <a:effectLst/>
                          <a:latin typeface="Times New Roman" pitchFamily="18" charset="0"/>
                          <a:cs typeface="Times New Roman" pitchFamily="18" charset="0"/>
                        </a:rPr>
                        <a:t>Тактика</a:t>
                      </a:r>
                    </a:p>
                    <a:p>
                      <a:pPr algn="ctr">
                        <a:spcAft>
                          <a:spcPts val="0"/>
                        </a:spcAft>
                      </a:pPr>
                      <a:r>
                        <a:rPr lang="ru-RU" sz="1200" dirty="0">
                          <a:effectLst/>
                          <a:latin typeface="Times New Roman" pitchFamily="18" charset="0"/>
                          <a:cs typeface="Times New Roman" pitchFamily="18" charset="0"/>
                        </a:rPr>
                        <a:t>познавательного</a:t>
                      </a:r>
                    </a:p>
                    <a:p>
                      <a:pPr algn="ctr">
                        <a:spcAft>
                          <a:spcPts val="0"/>
                        </a:spcAft>
                      </a:pPr>
                      <a:r>
                        <a:rPr lang="ru-RU" sz="1200" dirty="0">
                          <a:effectLst/>
                          <a:latin typeface="Times New Roman" pitchFamily="18" charset="0"/>
                          <a:cs typeface="Times New Roman" pitchFamily="18" charset="0"/>
                        </a:rPr>
                        <a:t>поведения</a:t>
                      </a:r>
                      <a:endParaRPr lang="ru-RU" sz="1200" dirty="0">
                        <a:effectLst/>
                        <a:latin typeface="Times New Roman" pitchFamily="18" charset="0"/>
                        <a:ea typeface="Times New Roman"/>
                        <a:cs typeface="Times New Roman" pitchFamily="18" charset="0"/>
                      </a:endParaRPr>
                    </a:p>
                  </a:txBody>
                  <a:tcPr marL="63846" marR="63846" marT="0" marB="0" anchor="ctr"/>
                </a:tc>
                <a:tc gridSpan="4">
                  <a:txBody>
                    <a:bodyPr/>
                    <a:lstStyle/>
                    <a:p>
                      <a:pPr algn="ctr">
                        <a:spcAft>
                          <a:spcPts val="0"/>
                        </a:spcAft>
                      </a:pPr>
                      <a:r>
                        <a:rPr lang="ru-RU" sz="1200" dirty="0">
                          <a:effectLst/>
                          <a:latin typeface="Times New Roman" pitchFamily="18" charset="0"/>
                          <a:cs typeface="Times New Roman" pitchFamily="18" charset="0"/>
                        </a:rPr>
                        <a:t>Опосредованные факторы</a:t>
                      </a:r>
                      <a:endParaRPr lang="ru-RU" sz="1200" dirty="0">
                        <a:effectLst/>
                        <a:latin typeface="Times New Roman" pitchFamily="18" charset="0"/>
                        <a:ea typeface="Times New Roman"/>
                        <a:cs typeface="Times New Roman" pitchFamily="18" charset="0"/>
                      </a:endParaRPr>
                    </a:p>
                  </a:txBody>
                  <a:tcPr marL="63846" marR="63846"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spcAft>
                          <a:spcPts val="0"/>
                        </a:spcAft>
                      </a:pPr>
                      <a:r>
                        <a:rPr lang="ru-RU" sz="1200" dirty="0" smtClean="0">
                          <a:effectLst/>
                          <a:latin typeface="Times New Roman" pitchFamily="18" charset="0"/>
                          <a:cs typeface="Times New Roman" pitchFamily="18" charset="0"/>
                        </a:rPr>
                        <a:t>Эффектив-ность</a:t>
                      </a:r>
                      <a:endParaRPr lang="ru-RU" sz="1200" dirty="0">
                        <a:effectLst/>
                        <a:latin typeface="Times New Roman" pitchFamily="18" charset="0"/>
                        <a:cs typeface="Times New Roman" pitchFamily="18" charset="0"/>
                      </a:endParaRPr>
                    </a:p>
                    <a:p>
                      <a:pPr algn="ctr">
                        <a:spcAft>
                          <a:spcPts val="0"/>
                        </a:spcAft>
                      </a:pPr>
                      <a:r>
                        <a:rPr lang="ru-RU" sz="1200" dirty="0" smtClean="0">
                          <a:effectLst/>
                          <a:latin typeface="Times New Roman" pitchFamily="18" charset="0"/>
                          <a:cs typeface="Times New Roman" pitchFamily="18" charset="0"/>
                        </a:rPr>
                        <a:t>управления</a:t>
                      </a:r>
                      <a:endParaRPr lang="ru-RU" sz="1200" dirty="0">
                        <a:effectLst/>
                        <a:latin typeface="Times New Roman" pitchFamily="18" charset="0"/>
                        <a:ea typeface="Times New Roman"/>
                        <a:cs typeface="Times New Roman" pitchFamily="18" charset="0"/>
                      </a:endParaRPr>
                    </a:p>
                  </a:txBody>
                  <a:tcPr marL="63846" marR="63846" marT="0" marB="0" anchor="ctr"/>
                </a:tc>
              </a:tr>
              <a:tr h="681215">
                <a:tc vMerge="1">
                  <a:txBody>
                    <a:bodyPr/>
                    <a:lstStyle/>
                    <a:p>
                      <a:endParaRPr lang="ru-RU"/>
                    </a:p>
                  </a:txBody>
                  <a:tcPr/>
                </a:tc>
                <a:tc>
                  <a:txBody>
                    <a:bodyPr/>
                    <a:lstStyle/>
                    <a:p>
                      <a:pPr algn="ctr">
                        <a:spcAft>
                          <a:spcPts val="0"/>
                        </a:spcAft>
                      </a:pPr>
                      <a:r>
                        <a:rPr lang="ru-RU" sz="1200" dirty="0">
                          <a:effectLst/>
                          <a:latin typeface="Times New Roman" pitchFamily="18" charset="0"/>
                          <a:cs typeface="Times New Roman" pitchFamily="18" charset="0"/>
                        </a:rPr>
                        <a:t>индивидуальный стиль </a:t>
                      </a:r>
                    </a:p>
                    <a:p>
                      <a:pPr algn="ctr">
                        <a:spcAft>
                          <a:spcPts val="0"/>
                        </a:spcAft>
                      </a:pPr>
                      <a:r>
                        <a:rPr lang="ru-RU" sz="1200" dirty="0">
                          <a:effectLst/>
                          <a:latin typeface="Times New Roman" pitchFamily="18" charset="0"/>
                          <a:cs typeface="Times New Roman" pitchFamily="18" charset="0"/>
                        </a:rPr>
                        <a:t>диагностики</a:t>
                      </a:r>
                      <a:endParaRPr lang="ru-RU" sz="1200" dirty="0">
                        <a:effectLst/>
                        <a:latin typeface="Times New Roman" pitchFamily="18" charset="0"/>
                        <a:ea typeface="Times New Roman"/>
                        <a:cs typeface="Times New Roman" pitchFamily="18" charset="0"/>
                      </a:endParaRPr>
                    </a:p>
                  </a:txBody>
                  <a:tcPr marL="63846" marR="63846" marT="0" marB="0">
                    <a:solidFill>
                      <a:schemeClr val="tx2">
                        <a:lumMod val="60000"/>
                        <a:lumOff val="40000"/>
                      </a:schemeClr>
                    </a:solidFill>
                  </a:tcPr>
                </a:tc>
                <a:tc>
                  <a:txBody>
                    <a:bodyPr/>
                    <a:lstStyle/>
                    <a:p>
                      <a:pPr algn="ctr">
                        <a:spcAft>
                          <a:spcPts val="0"/>
                        </a:spcAft>
                      </a:pPr>
                      <a:r>
                        <a:rPr lang="ru-RU" sz="1200" dirty="0">
                          <a:effectLst/>
                          <a:latin typeface="Times New Roman" pitchFamily="18" charset="0"/>
                          <a:cs typeface="Times New Roman" pitchFamily="18" charset="0"/>
                        </a:rPr>
                        <a:t>стиль </a:t>
                      </a:r>
                    </a:p>
                    <a:p>
                      <a:pPr algn="ctr">
                        <a:spcAft>
                          <a:spcPts val="0"/>
                        </a:spcAft>
                      </a:pPr>
                      <a:r>
                        <a:rPr lang="ru-RU" sz="1200" dirty="0">
                          <a:effectLst/>
                          <a:latin typeface="Times New Roman" pitchFamily="18" charset="0"/>
                          <a:cs typeface="Times New Roman" pitchFamily="18" charset="0"/>
                        </a:rPr>
                        <a:t>выработки решения</a:t>
                      </a:r>
                      <a:endParaRPr lang="ru-RU" sz="1200" dirty="0">
                        <a:effectLst/>
                        <a:latin typeface="Times New Roman" pitchFamily="18" charset="0"/>
                        <a:ea typeface="Times New Roman"/>
                        <a:cs typeface="Times New Roman" pitchFamily="18" charset="0"/>
                      </a:endParaRPr>
                    </a:p>
                  </a:txBody>
                  <a:tcPr marL="63846" marR="63846" marT="0" marB="0">
                    <a:solidFill>
                      <a:schemeClr val="tx2">
                        <a:lumMod val="60000"/>
                        <a:lumOff val="40000"/>
                      </a:schemeClr>
                    </a:solidFill>
                  </a:tcPr>
                </a:tc>
                <a:tc>
                  <a:txBody>
                    <a:bodyPr/>
                    <a:lstStyle/>
                    <a:p>
                      <a:pPr algn="ctr">
                        <a:spcAft>
                          <a:spcPts val="0"/>
                        </a:spcAft>
                      </a:pPr>
                      <a:r>
                        <a:rPr lang="ru-RU" sz="1200" dirty="0">
                          <a:effectLst/>
                          <a:latin typeface="Times New Roman" pitchFamily="18" charset="0"/>
                          <a:cs typeface="Times New Roman" pitchFamily="18" charset="0"/>
                        </a:rPr>
                        <a:t>действия </a:t>
                      </a:r>
                    </a:p>
                    <a:p>
                      <a:pPr algn="ctr">
                        <a:spcAft>
                          <a:spcPts val="0"/>
                        </a:spcAft>
                      </a:pPr>
                      <a:r>
                        <a:rPr lang="ru-RU" sz="1200" dirty="0">
                          <a:effectLst/>
                          <a:latin typeface="Times New Roman" pitchFamily="18" charset="0"/>
                          <a:cs typeface="Times New Roman" pitchFamily="18" charset="0"/>
                        </a:rPr>
                        <a:t>персонала </a:t>
                      </a:r>
                      <a:endParaRPr lang="ru-RU" sz="1200" dirty="0">
                        <a:effectLst/>
                        <a:latin typeface="Times New Roman" pitchFamily="18" charset="0"/>
                        <a:ea typeface="Times New Roman"/>
                        <a:cs typeface="Times New Roman" pitchFamily="18" charset="0"/>
                      </a:endParaRPr>
                    </a:p>
                  </a:txBody>
                  <a:tcPr marL="63846" marR="63846" marT="0" marB="0">
                    <a:solidFill>
                      <a:schemeClr val="tx2">
                        <a:lumMod val="60000"/>
                        <a:lumOff val="40000"/>
                      </a:schemeClr>
                    </a:solidFill>
                  </a:tcPr>
                </a:tc>
                <a:tc>
                  <a:txBody>
                    <a:bodyPr/>
                    <a:lstStyle/>
                    <a:p>
                      <a:pPr algn="ctr">
                        <a:spcAft>
                          <a:spcPts val="0"/>
                        </a:spcAft>
                      </a:pPr>
                      <a:r>
                        <a:rPr lang="ru-RU" sz="1200" dirty="0">
                          <a:effectLst/>
                          <a:latin typeface="Times New Roman" pitchFamily="18" charset="0"/>
                          <a:cs typeface="Times New Roman" pitchFamily="18" charset="0"/>
                        </a:rPr>
                        <a:t>внутригрупповые </a:t>
                      </a:r>
                    </a:p>
                    <a:p>
                      <a:pPr algn="ctr">
                        <a:spcAft>
                          <a:spcPts val="0"/>
                        </a:spcAft>
                      </a:pPr>
                      <a:r>
                        <a:rPr lang="ru-RU" sz="1200" dirty="0">
                          <a:effectLst/>
                          <a:latin typeface="Times New Roman" pitchFamily="18" charset="0"/>
                          <a:cs typeface="Times New Roman" pitchFamily="18" charset="0"/>
                        </a:rPr>
                        <a:t>отношения</a:t>
                      </a:r>
                      <a:endParaRPr lang="ru-RU" sz="1200" dirty="0">
                        <a:effectLst/>
                        <a:latin typeface="Times New Roman" pitchFamily="18" charset="0"/>
                        <a:ea typeface="Times New Roman"/>
                        <a:cs typeface="Times New Roman" pitchFamily="18" charset="0"/>
                      </a:endParaRPr>
                    </a:p>
                  </a:txBody>
                  <a:tcPr marL="63846" marR="63846" marT="0" marB="0">
                    <a:solidFill>
                      <a:schemeClr val="tx2">
                        <a:lumMod val="60000"/>
                        <a:lumOff val="40000"/>
                      </a:schemeClr>
                    </a:solidFill>
                  </a:tcPr>
                </a:tc>
                <a:tc vMerge="1">
                  <a:txBody>
                    <a:bodyPr/>
                    <a:lstStyle/>
                    <a:p>
                      <a:endParaRPr lang="ru-RU"/>
                    </a:p>
                  </a:txBody>
                  <a:tcPr/>
                </a:tc>
              </a:tr>
              <a:tr h="1379701">
                <a:tc>
                  <a:txBody>
                    <a:bodyPr/>
                    <a:lstStyle/>
                    <a:p>
                      <a:pPr algn="just">
                        <a:spcAft>
                          <a:spcPts val="0"/>
                        </a:spcAft>
                      </a:pPr>
                      <a:r>
                        <a:rPr lang="ru-RU" sz="1200">
                          <a:effectLst/>
                          <a:latin typeface="Times New Roman" pitchFamily="18" charset="0"/>
                          <a:cs typeface="Times New Roman" pitchFamily="18" charset="0"/>
                        </a:rPr>
                        <a:t>Объективно-продуктивная</a:t>
                      </a:r>
                      <a:endParaRPr lang="ru-RU" sz="120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dirty="0">
                          <a:effectLst/>
                          <a:latin typeface="Times New Roman" pitchFamily="18" charset="0"/>
                          <a:cs typeface="Times New Roman" pitchFamily="18" charset="0"/>
                        </a:rPr>
                        <a:t>Объективно-адекватная интерпретация признаков особой ситуации</a:t>
                      </a:r>
                      <a:endParaRPr lang="ru-RU" sz="1200" dirty="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dirty="0">
                          <a:effectLst/>
                          <a:latin typeface="Times New Roman" pitchFamily="18" charset="0"/>
                          <a:cs typeface="Times New Roman" pitchFamily="18" charset="0"/>
                        </a:rPr>
                        <a:t>Логическая обоснованность, продуманность в деталях, наличие конструктивного плана</a:t>
                      </a:r>
                      <a:endParaRPr lang="ru-RU" sz="1200" dirty="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dirty="0" smtClean="0">
                          <a:effectLst/>
                          <a:latin typeface="Times New Roman" pitchFamily="18" charset="0"/>
                          <a:cs typeface="Times New Roman" pitchFamily="18" charset="0"/>
                        </a:rPr>
                        <a:t>Целенаправлен-</a:t>
                      </a:r>
                      <a:r>
                        <a:rPr lang="ru-RU" sz="1200" dirty="0" err="1" smtClean="0">
                          <a:effectLst/>
                          <a:latin typeface="Times New Roman" pitchFamily="18" charset="0"/>
                          <a:cs typeface="Times New Roman" pitchFamily="18" charset="0"/>
                        </a:rPr>
                        <a:t>ные</a:t>
                      </a:r>
                      <a:r>
                        <a:rPr lang="ru-RU" sz="1200" dirty="0" smtClean="0">
                          <a:effectLst/>
                          <a:latin typeface="Times New Roman" pitchFamily="18" charset="0"/>
                          <a:cs typeface="Times New Roman" pitchFamily="18" charset="0"/>
                        </a:rPr>
                        <a:t> </a:t>
                      </a:r>
                      <a:r>
                        <a:rPr lang="ru-RU" sz="1200" dirty="0">
                          <a:effectLst/>
                          <a:latin typeface="Times New Roman" pitchFamily="18" charset="0"/>
                          <a:cs typeface="Times New Roman" pitchFamily="18" charset="0"/>
                        </a:rPr>
                        <a:t>рациональные действия</a:t>
                      </a:r>
                      <a:endParaRPr lang="ru-RU" sz="1200" dirty="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dirty="0">
                          <a:effectLst/>
                          <a:latin typeface="Times New Roman" pitchFamily="18" charset="0"/>
                          <a:cs typeface="Times New Roman" pitchFamily="18" charset="0"/>
                        </a:rPr>
                        <a:t>Групповая интеграция, сплоченность, доверие, </a:t>
                      </a:r>
                    </a:p>
                    <a:p>
                      <a:pPr algn="just">
                        <a:spcAft>
                          <a:spcPts val="0"/>
                        </a:spcAft>
                      </a:pPr>
                      <a:r>
                        <a:rPr lang="ru-RU" sz="1200" dirty="0" smtClean="0">
                          <a:effectLst/>
                          <a:latin typeface="Times New Roman" pitchFamily="18" charset="0"/>
                          <a:cs typeface="Times New Roman" pitchFamily="18" charset="0"/>
                        </a:rPr>
                        <a:t>самокритич</a:t>
                      </a:r>
                    </a:p>
                    <a:p>
                      <a:pPr algn="just">
                        <a:spcAft>
                          <a:spcPts val="0"/>
                        </a:spcAft>
                      </a:pPr>
                      <a:r>
                        <a:rPr lang="ru-RU" sz="1200" dirty="0" smtClean="0">
                          <a:effectLst/>
                          <a:latin typeface="Times New Roman" pitchFamily="18" charset="0"/>
                          <a:cs typeface="Times New Roman" pitchFamily="18" charset="0"/>
                        </a:rPr>
                        <a:t>ность</a:t>
                      </a:r>
                      <a:r>
                        <a:rPr lang="ru-RU" sz="1200" dirty="0">
                          <a:effectLst/>
                          <a:latin typeface="Times New Roman" pitchFamily="18" charset="0"/>
                          <a:cs typeface="Times New Roman" pitchFamily="18" charset="0"/>
                        </a:rPr>
                        <a:t>, </a:t>
                      </a:r>
                    </a:p>
                    <a:p>
                      <a:pPr algn="just">
                        <a:spcAft>
                          <a:spcPts val="0"/>
                        </a:spcAft>
                      </a:pPr>
                      <a:r>
                        <a:rPr lang="ru-RU" sz="1200" dirty="0">
                          <a:effectLst/>
                          <a:latin typeface="Times New Roman" pitchFamily="18" charset="0"/>
                          <a:cs typeface="Times New Roman" pitchFamily="18" charset="0"/>
                        </a:rPr>
                        <a:t>взаимопомощь</a:t>
                      </a:r>
                      <a:endParaRPr lang="ru-RU" sz="1200" dirty="0">
                        <a:effectLst/>
                        <a:latin typeface="Times New Roman" pitchFamily="18" charset="0"/>
                        <a:ea typeface="Times New Roman"/>
                        <a:cs typeface="Times New Roman" pitchFamily="18" charset="0"/>
                      </a:endParaRPr>
                    </a:p>
                  </a:txBody>
                  <a:tcPr marL="63846" marR="63846" marT="0" marB="0"/>
                </a:tc>
                <a:tc>
                  <a:txBody>
                    <a:bodyPr/>
                    <a:lstStyle/>
                    <a:p>
                      <a:pPr algn="ctr">
                        <a:spcAft>
                          <a:spcPts val="0"/>
                        </a:spcAft>
                      </a:pPr>
                      <a:r>
                        <a:rPr lang="ru-RU" sz="1200" dirty="0">
                          <a:effectLst/>
                          <a:latin typeface="Times New Roman" pitchFamily="18" charset="0"/>
                          <a:cs typeface="Times New Roman" pitchFamily="18" charset="0"/>
                        </a:rPr>
                        <a:t>Высокая</a:t>
                      </a:r>
                      <a:endParaRPr lang="ru-RU" sz="1200" dirty="0">
                        <a:effectLst/>
                        <a:latin typeface="Times New Roman" pitchFamily="18" charset="0"/>
                        <a:ea typeface="Times New Roman"/>
                        <a:cs typeface="Times New Roman" pitchFamily="18" charset="0"/>
                      </a:endParaRPr>
                    </a:p>
                  </a:txBody>
                  <a:tcPr marL="63846" marR="63846" marT="0" marB="0"/>
                </a:tc>
              </a:tr>
              <a:tr h="1724627">
                <a:tc>
                  <a:txBody>
                    <a:bodyPr/>
                    <a:lstStyle/>
                    <a:p>
                      <a:pPr algn="just">
                        <a:spcAft>
                          <a:spcPts val="0"/>
                        </a:spcAft>
                      </a:pPr>
                      <a:r>
                        <a:rPr lang="ru-RU" sz="1200">
                          <a:effectLst/>
                          <a:latin typeface="Times New Roman" pitchFamily="18" charset="0"/>
                          <a:cs typeface="Times New Roman" pitchFamily="18" charset="0"/>
                        </a:rPr>
                        <a:t>Субъективно-продуктивная</a:t>
                      </a:r>
                      <a:endParaRPr lang="ru-RU" sz="120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dirty="0">
                          <a:effectLst/>
                          <a:latin typeface="Times New Roman" pitchFamily="18" charset="0"/>
                          <a:cs typeface="Times New Roman" pitchFamily="18" charset="0"/>
                        </a:rPr>
                        <a:t>Субъективно-неадекватная интерпретация признаков особой ситуации</a:t>
                      </a:r>
                      <a:endParaRPr lang="ru-RU" sz="1200" dirty="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dirty="0">
                          <a:effectLst/>
                          <a:latin typeface="Times New Roman" pitchFamily="18" charset="0"/>
                          <a:cs typeface="Times New Roman" pitchFamily="18" charset="0"/>
                        </a:rPr>
                        <a:t>Субъективные домыслы, </a:t>
                      </a:r>
                      <a:r>
                        <a:rPr lang="ru-RU" sz="1200" dirty="0" smtClean="0">
                          <a:effectLst/>
                          <a:latin typeface="Times New Roman" pitchFamily="18" charset="0"/>
                          <a:cs typeface="Times New Roman" pitchFamily="18" charset="0"/>
                        </a:rPr>
                        <a:t>безапелляцион-ность суждений</a:t>
                      </a:r>
                      <a:r>
                        <a:rPr lang="ru-RU" sz="1200" dirty="0">
                          <a:effectLst/>
                          <a:latin typeface="Times New Roman" pitchFamily="18" charset="0"/>
                          <a:cs typeface="Times New Roman" pitchFamily="18" charset="0"/>
                        </a:rPr>
                        <a:t>, импульсивность, поспешность</a:t>
                      </a:r>
                      <a:endParaRPr lang="ru-RU" sz="1200" dirty="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a:effectLst/>
                          <a:latin typeface="Times New Roman" pitchFamily="18" charset="0"/>
                          <a:cs typeface="Times New Roman" pitchFamily="18" charset="0"/>
                        </a:rPr>
                        <a:t>Реализация недостаточно обоснованных решений, ситуационно неточные действия</a:t>
                      </a:r>
                      <a:endParaRPr lang="ru-RU" sz="120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dirty="0">
                          <a:effectLst/>
                          <a:latin typeface="Times New Roman" pitchFamily="18" charset="0"/>
                          <a:cs typeface="Times New Roman" pitchFamily="18" charset="0"/>
                        </a:rPr>
                        <a:t>Позиционная борьба, </a:t>
                      </a:r>
                    </a:p>
                    <a:p>
                      <a:pPr algn="just">
                        <a:spcAft>
                          <a:spcPts val="0"/>
                        </a:spcAft>
                      </a:pPr>
                      <a:r>
                        <a:rPr lang="ru-RU" sz="1200" dirty="0">
                          <a:effectLst/>
                          <a:latin typeface="Times New Roman" pitchFamily="18" charset="0"/>
                          <a:cs typeface="Times New Roman" pitchFamily="18" charset="0"/>
                        </a:rPr>
                        <a:t>авторитаризм, субъективная переоценка или недооценка персонала</a:t>
                      </a:r>
                      <a:endParaRPr lang="ru-RU" sz="1200" dirty="0">
                        <a:effectLst/>
                        <a:latin typeface="Times New Roman" pitchFamily="18" charset="0"/>
                        <a:ea typeface="Times New Roman"/>
                        <a:cs typeface="Times New Roman" pitchFamily="18" charset="0"/>
                      </a:endParaRPr>
                    </a:p>
                  </a:txBody>
                  <a:tcPr marL="63846" marR="63846" marT="0" marB="0"/>
                </a:tc>
                <a:tc>
                  <a:txBody>
                    <a:bodyPr/>
                    <a:lstStyle/>
                    <a:p>
                      <a:pPr algn="ctr">
                        <a:spcAft>
                          <a:spcPts val="0"/>
                        </a:spcAft>
                      </a:pPr>
                      <a:r>
                        <a:rPr lang="ru-RU" sz="1200" dirty="0">
                          <a:effectLst/>
                          <a:latin typeface="Times New Roman" pitchFamily="18" charset="0"/>
                          <a:cs typeface="Times New Roman" pitchFamily="18" charset="0"/>
                        </a:rPr>
                        <a:t>Умеренная</a:t>
                      </a:r>
                      <a:endParaRPr lang="ru-RU" sz="1200" dirty="0">
                        <a:effectLst/>
                        <a:latin typeface="Times New Roman" pitchFamily="18" charset="0"/>
                        <a:ea typeface="Times New Roman"/>
                        <a:cs typeface="Times New Roman" pitchFamily="18" charset="0"/>
                      </a:endParaRPr>
                    </a:p>
                  </a:txBody>
                  <a:tcPr marL="63846" marR="63846" marT="0" marB="0"/>
                </a:tc>
              </a:tr>
              <a:tr h="1207239">
                <a:tc>
                  <a:txBody>
                    <a:bodyPr/>
                    <a:lstStyle/>
                    <a:p>
                      <a:pPr algn="just">
                        <a:spcAft>
                          <a:spcPts val="0"/>
                        </a:spcAft>
                      </a:pPr>
                      <a:r>
                        <a:rPr lang="ru-RU" sz="1200">
                          <a:effectLst/>
                          <a:latin typeface="Times New Roman" pitchFamily="18" charset="0"/>
                          <a:cs typeface="Times New Roman" pitchFamily="18" charset="0"/>
                        </a:rPr>
                        <a:t>Объективно-непродуктивная</a:t>
                      </a:r>
                      <a:endParaRPr lang="ru-RU" sz="120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dirty="0" smtClean="0">
                          <a:effectLst/>
                          <a:latin typeface="Times New Roman" pitchFamily="18" charset="0"/>
                          <a:cs typeface="Times New Roman" pitchFamily="18" charset="0"/>
                        </a:rPr>
                        <a:t>Поверхностно-формальная </a:t>
                      </a:r>
                      <a:r>
                        <a:rPr lang="ru-RU" sz="1200" dirty="0">
                          <a:effectLst/>
                          <a:latin typeface="Times New Roman" pitchFamily="18" charset="0"/>
                          <a:cs typeface="Times New Roman" pitchFamily="18" charset="0"/>
                        </a:rPr>
                        <a:t>интерпретация признаков особой ситуации</a:t>
                      </a:r>
                      <a:endParaRPr lang="ru-RU" sz="1200" dirty="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a:effectLst/>
                          <a:latin typeface="Times New Roman" pitchFamily="18" charset="0"/>
                          <a:cs typeface="Times New Roman" pitchFamily="18" charset="0"/>
                        </a:rPr>
                        <a:t>Ригидность, фрагментарность, формализм</a:t>
                      </a:r>
                      <a:endParaRPr lang="ru-RU" sz="1200">
                        <a:effectLst/>
                        <a:latin typeface="Times New Roman" pitchFamily="18" charset="0"/>
                        <a:ea typeface="Times New Roman"/>
                        <a:cs typeface="Times New Roman" pitchFamily="18" charset="0"/>
                      </a:endParaRPr>
                    </a:p>
                  </a:txBody>
                  <a:tcPr marL="63846" marR="63846" marT="0" marB="0"/>
                </a:tc>
                <a:tc>
                  <a:txBody>
                    <a:bodyPr/>
                    <a:lstStyle/>
                    <a:p>
                      <a:pPr algn="l">
                        <a:spcAft>
                          <a:spcPts val="0"/>
                        </a:spcAft>
                      </a:pPr>
                      <a:r>
                        <a:rPr lang="ru-RU" sz="1200" dirty="0" err="1" smtClean="0">
                          <a:effectLst/>
                          <a:latin typeface="Times New Roman" pitchFamily="18" charset="0"/>
                          <a:cs typeface="Times New Roman" pitchFamily="18" charset="0"/>
                        </a:rPr>
                        <a:t>Выжидатель-ная</a:t>
                      </a:r>
                      <a:r>
                        <a:rPr lang="ru-RU" sz="1200" dirty="0" smtClean="0">
                          <a:effectLst/>
                          <a:latin typeface="Times New Roman" pitchFamily="18" charset="0"/>
                          <a:cs typeface="Times New Roman" pitchFamily="18" charset="0"/>
                        </a:rPr>
                        <a:t> </a:t>
                      </a:r>
                      <a:r>
                        <a:rPr lang="ru-RU" sz="1200" dirty="0">
                          <a:effectLst/>
                          <a:latin typeface="Times New Roman" pitchFamily="18" charset="0"/>
                          <a:cs typeface="Times New Roman" pitchFamily="18" charset="0"/>
                        </a:rPr>
                        <a:t>позиция поведения, </a:t>
                      </a:r>
                      <a:endParaRPr lang="ru-RU" sz="1200" dirty="0" smtClean="0">
                        <a:effectLst/>
                        <a:latin typeface="Times New Roman" pitchFamily="18" charset="0"/>
                        <a:cs typeface="Times New Roman" pitchFamily="18" charset="0"/>
                      </a:endParaRPr>
                    </a:p>
                    <a:p>
                      <a:pPr algn="l">
                        <a:spcAft>
                          <a:spcPts val="0"/>
                        </a:spcAft>
                      </a:pPr>
                      <a:r>
                        <a:rPr lang="ru-RU" sz="1200" dirty="0" smtClean="0">
                          <a:effectLst/>
                          <a:latin typeface="Times New Roman" pitchFamily="18" charset="0"/>
                          <a:cs typeface="Times New Roman" pitchFamily="18" charset="0"/>
                        </a:rPr>
                        <a:t>уход </a:t>
                      </a:r>
                      <a:r>
                        <a:rPr lang="ru-RU" sz="1200" dirty="0">
                          <a:effectLst/>
                          <a:latin typeface="Times New Roman" pitchFamily="18" charset="0"/>
                          <a:cs typeface="Times New Roman" pitchFamily="18" charset="0"/>
                        </a:rPr>
                        <a:t>от </a:t>
                      </a:r>
                      <a:r>
                        <a:rPr lang="ru-RU" sz="1200" dirty="0" smtClean="0">
                          <a:effectLst/>
                          <a:latin typeface="Times New Roman" pitchFamily="18" charset="0"/>
                          <a:cs typeface="Times New Roman" pitchFamily="18" charset="0"/>
                        </a:rPr>
                        <a:t>ответствен-</a:t>
                      </a:r>
                      <a:r>
                        <a:rPr lang="ru-RU" sz="1200" dirty="0" err="1" smtClean="0">
                          <a:effectLst/>
                          <a:latin typeface="Times New Roman" pitchFamily="18" charset="0"/>
                          <a:cs typeface="Times New Roman" pitchFamily="18" charset="0"/>
                        </a:rPr>
                        <a:t>ности</a:t>
                      </a:r>
                      <a:endParaRPr lang="ru-RU" sz="1200" dirty="0">
                        <a:effectLst/>
                        <a:latin typeface="Times New Roman" pitchFamily="18" charset="0"/>
                        <a:ea typeface="Times New Roman"/>
                        <a:cs typeface="Times New Roman" pitchFamily="18" charset="0"/>
                      </a:endParaRPr>
                    </a:p>
                  </a:txBody>
                  <a:tcPr marL="63846" marR="63846" marT="0" marB="0"/>
                </a:tc>
                <a:tc>
                  <a:txBody>
                    <a:bodyPr/>
                    <a:lstStyle/>
                    <a:p>
                      <a:pPr algn="just">
                        <a:spcAft>
                          <a:spcPts val="0"/>
                        </a:spcAft>
                      </a:pPr>
                      <a:r>
                        <a:rPr lang="ru-RU" sz="1200">
                          <a:effectLst/>
                          <a:latin typeface="Times New Roman" pitchFamily="18" charset="0"/>
                          <a:cs typeface="Times New Roman" pitchFamily="18" charset="0"/>
                        </a:rPr>
                        <a:t>Потеря групповой уверенности, стихийное лидерство, подчиненное поведение</a:t>
                      </a:r>
                      <a:endParaRPr lang="ru-RU" sz="1200">
                        <a:effectLst/>
                        <a:latin typeface="Times New Roman" pitchFamily="18" charset="0"/>
                        <a:ea typeface="Times New Roman"/>
                        <a:cs typeface="Times New Roman" pitchFamily="18" charset="0"/>
                      </a:endParaRPr>
                    </a:p>
                  </a:txBody>
                  <a:tcPr marL="63846" marR="63846" marT="0" marB="0"/>
                </a:tc>
                <a:tc>
                  <a:txBody>
                    <a:bodyPr/>
                    <a:lstStyle/>
                    <a:p>
                      <a:pPr algn="ctr">
                        <a:spcAft>
                          <a:spcPts val="0"/>
                        </a:spcAft>
                      </a:pPr>
                      <a:r>
                        <a:rPr lang="ru-RU" sz="1200" dirty="0">
                          <a:effectLst/>
                          <a:latin typeface="Times New Roman" pitchFamily="18" charset="0"/>
                          <a:cs typeface="Times New Roman" pitchFamily="18" charset="0"/>
                        </a:rPr>
                        <a:t>Пониженная</a:t>
                      </a:r>
                      <a:endParaRPr lang="ru-RU" sz="1200" dirty="0">
                        <a:effectLst/>
                        <a:latin typeface="Times New Roman" pitchFamily="18" charset="0"/>
                        <a:ea typeface="Times New Roman"/>
                        <a:cs typeface="Times New Roman" pitchFamily="18" charset="0"/>
                      </a:endParaRPr>
                    </a:p>
                  </a:txBody>
                  <a:tcPr marL="63846" marR="63846" marT="0" marB="0"/>
                </a:tc>
              </a:tr>
            </a:tbl>
          </a:graphicData>
        </a:graphic>
      </p:graphicFrame>
    </p:spTree>
    <p:extLst>
      <p:ext uri="{BB962C8B-B14F-4D97-AF65-F5344CB8AC3E}">
        <p14:creationId xmlns:p14="http://schemas.microsoft.com/office/powerpoint/2010/main" val="3450124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Таблица 5 – Сравнительная характеристика тактик познавательного </a:t>
            </a:r>
            <a:b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br>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поведения </a:t>
            </a:r>
            <a:r>
              <a:rPr lang="ru-RU" sz="1600" b="1" dirty="0" smtClean="0">
                <a:solidFill>
                  <a:schemeClr val="tx2">
                    <a:lumMod val="60000"/>
                    <a:lumOff val="40000"/>
                  </a:schemeClr>
                </a:solidFill>
                <a:latin typeface="Times New Roman" pitchFamily="18" charset="0"/>
                <a:ea typeface="Times New Roman" pitchFamily="18" charset="0"/>
                <a:cs typeface="Times New Roman" pitchFamily="18" charset="0"/>
              </a:rPr>
              <a:t>персонала в </a:t>
            </a:r>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условиях </a:t>
            </a:r>
            <a:r>
              <a:rPr lang="ru-RU" sz="1600" b="1" dirty="0" smtClean="0">
                <a:solidFill>
                  <a:schemeClr val="tx2">
                    <a:lumMod val="60000"/>
                    <a:lumOff val="40000"/>
                  </a:schemeClr>
                </a:solidFill>
                <a:latin typeface="Times New Roman" pitchFamily="18" charset="0"/>
                <a:ea typeface="Times New Roman" pitchFamily="18" charset="0"/>
                <a:cs typeface="Times New Roman" pitchFamily="18" charset="0"/>
              </a:rPr>
              <a:t>кризиса</a:t>
            </a:r>
            <a:br>
              <a:rPr lang="ru-RU" sz="1600" b="1" dirty="0" smtClean="0">
                <a:solidFill>
                  <a:schemeClr val="tx2">
                    <a:lumMod val="60000"/>
                    <a:lumOff val="40000"/>
                  </a:schemeClr>
                </a:solidFill>
                <a:latin typeface="Times New Roman" pitchFamily="18" charset="0"/>
                <a:ea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endParaRPr lang="ru-RU" sz="16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701668982"/>
              </p:ext>
            </p:extLst>
          </p:nvPr>
        </p:nvGraphicFramePr>
        <p:xfrm>
          <a:off x="1043606" y="1052737"/>
          <a:ext cx="7272811" cy="4654484"/>
        </p:xfrm>
        <a:graphic>
          <a:graphicData uri="http://schemas.openxmlformats.org/drawingml/2006/table">
            <a:tbl>
              <a:tblPr firstRow="1" firstCol="1" bandRow="1">
                <a:tableStyleId>{5C22544A-7EE6-4342-B048-85BDC9FD1C3A}</a:tableStyleId>
              </a:tblPr>
              <a:tblGrid>
                <a:gridCol w="1444213"/>
                <a:gridCol w="1362529"/>
                <a:gridCol w="1135441"/>
                <a:gridCol w="1190325"/>
                <a:gridCol w="1030867"/>
                <a:gridCol w="1109436"/>
              </a:tblGrid>
              <a:tr h="221642">
                <a:tc rowSpan="2">
                  <a:txBody>
                    <a:bodyPr/>
                    <a:lstStyle/>
                    <a:p>
                      <a:pPr algn="ctr">
                        <a:spcAft>
                          <a:spcPts val="0"/>
                        </a:spcAft>
                      </a:pPr>
                      <a:r>
                        <a:rPr lang="ru-RU" sz="1200" dirty="0">
                          <a:effectLst/>
                          <a:latin typeface="Times New Roman" pitchFamily="18" charset="0"/>
                          <a:cs typeface="Times New Roman" pitchFamily="18" charset="0"/>
                        </a:rPr>
                        <a:t>Тактика</a:t>
                      </a:r>
                    </a:p>
                    <a:p>
                      <a:pPr algn="ctr">
                        <a:spcAft>
                          <a:spcPts val="0"/>
                        </a:spcAft>
                      </a:pPr>
                      <a:r>
                        <a:rPr lang="ru-RU" sz="1200" dirty="0">
                          <a:effectLst/>
                          <a:latin typeface="Times New Roman" pitchFamily="18" charset="0"/>
                          <a:cs typeface="Times New Roman" pitchFamily="18" charset="0"/>
                        </a:rPr>
                        <a:t>познавательного</a:t>
                      </a:r>
                    </a:p>
                    <a:p>
                      <a:pPr algn="ctr">
                        <a:spcAft>
                          <a:spcPts val="0"/>
                        </a:spcAft>
                      </a:pPr>
                      <a:r>
                        <a:rPr lang="ru-RU" sz="1200" dirty="0">
                          <a:effectLst/>
                          <a:latin typeface="Times New Roman" pitchFamily="18" charset="0"/>
                          <a:cs typeface="Times New Roman" pitchFamily="18" charset="0"/>
                        </a:rPr>
                        <a:t>поведения</a:t>
                      </a:r>
                      <a:endParaRPr lang="ru-RU" sz="1200" dirty="0">
                        <a:effectLst/>
                        <a:latin typeface="Times New Roman" pitchFamily="18" charset="0"/>
                        <a:ea typeface="Times New Roman"/>
                        <a:cs typeface="Times New Roman" pitchFamily="18" charset="0"/>
                      </a:endParaRPr>
                    </a:p>
                  </a:txBody>
                  <a:tcPr marL="68580" marR="68580" marT="0" marB="0" anchor="ctr"/>
                </a:tc>
                <a:tc gridSpan="4">
                  <a:txBody>
                    <a:bodyPr/>
                    <a:lstStyle/>
                    <a:p>
                      <a:pPr algn="ctr">
                        <a:spcAft>
                          <a:spcPts val="0"/>
                        </a:spcAft>
                      </a:pPr>
                      <a:r>
                        <a:rPr lang="ru-RU" sz="1200" dirty="0">
                          <a:effectLst/>
                          <a:latin typeface="Times New Roman" pitchFamily="18" charset="0"/>
                          <a:cs typeface="Times New Roman" pitchFamily="18" charset="0"/>
                        </a:rPr>
                        <a:t>Опосредованные факторы</a:t>
                      </a:r>
                      <a:endParaRPr lang="ru-RU" sz="1200" dirty="0">
                        <a:effectLst/>
                        <a:latin typeface="Times New Roman" pitchFamily="18" charset="0"/>
                        <a:ea typeface="Times New Roman"/>
                        <a:cs typeface="Times New Roman"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spcAft>
                          <a:spcPts val="0"/>
                        </a:spcAft>
                      </a:pPr>
                      <a:r>
                        <a:rPr lang="ru-RU" sz="1200" dirty="0" err="1">
                          <a:effectLst/>
                          <a:latin typeface="Times New Roman" pitchFamily="18" charset="0"/>
                          <a:cs typeface="Times New Roman" pitchFamily="18" charset="0"/>
                        </a:rPr>
                        <a:t>Эффектив</a:t>
                      </a:r>
                      <a:endParaRPr lang="ru-RU" sz="1200" dirty="0">
                        <a:effectLst/>
                        <a:latin typeface="Times New Roman" pitchFamily="18" charset="0"/>
                        <a:cs typeface="Times New Roman" pitchFamily="18" charset="0"/>
                      </a:endParaRPr>
                    </a:p>
                    <a:p>
                      <a:pPr algn="ctr">
                        <a:spcAft>
                          <a:spcPts val="0"/>
                        </a:spcAft>
                      </a:pPr>
                      <a:r>
                        <a:rPr lang="ru-RU" sz="1200" dirty="0">
                          <a:effectLst/>
                          <a:latin typeface="Times New Roman" pitchFamily="18" charset="0"/>
                          <a:cs typeface="Times New Roman" pitchFamily="18" charset="0"/>
                        </a:rPr>
                        <a:t>ность</a:t>
                      </a:r>
                    </a:p>
                    <a:p>
                      <a:pPr algn="ctr">
                        <a:spcAft>
                          <a:spcPts val="0"/>
                        </a:spcAft>
                      </a:pPr>
                      <a:r>
                        <a:rPr lang="ru-RU" sz="1200" dirty="0">
                          <a:effectLst/>
                          <a:latin typeface="Times New Roman" pitchFamily="18" charset="0"/>
                          <a:cs typeface="Times New Roman" pitchFamily="18" charset="0"/>
                        </a:rPr>
                        <a:t>управления</a:t>
                      </a:r>
                      <a:endParaRPr lang="ru-RU" sz="1200" dirty="0">
                        <a:effectLst/>
                        <a:latin typeface="Times New Roman" pitchFamily="18" charset="0"/>
                        <a:ea typeface="Times New Roman"/>
                        <a:cs typeface="Times New Roman" pitchFamily="18" charset="0"/>
                      </a:endParaRPr>
                    </a:p>
                  </a:txBody>
                  <a:tcPr marL="68580" marR="68580" marT="0" marB="0" anchor="ctr"/>
                </a:tc>
              </a:tr>
              <a:tr h="664926">
                <a:tc vMerge="1">
                  <a:txBody>
                    <a:bodyPr/>
                    <a:lstStyle/>
                    <a:p>
                      <a:endParaRPr lang="ru-RU"/>
                    </a:p>
                  </a:txBody>
                  <a:tcPr/>
                </a:tc>
                <a:tc>
                  <a:txBody>
                    <a:bodyPr/>
                    <a:lstStyle/>
                    <a:p>
                      <a:pPr algn="ctr">
                        <a:spcAft>
                          <a:spcPts val="0"/>
                        </a:spcAft>
                      </a:pPr>
                      <a:r>
                        <a:rPr lang="ru-RU" sz="1200" dirty="0">
                          <a:effectLst/>
                          <a:latin typeface="Times New Roman" pitchFamily="18" charset="0"/>
                          <a:cs typeface="Times New Roman" pitchFamily="18" charset="0"/>
                        </a:rPr>
                        <a:t>индивидуальный стиль </a:t>
                      </a:r>
                    </a:p>
                    <a:p>
                      <a:pPr algn="ctr">
                        <a:spcAft>
                          <a:spcPts val="0"/>
                        </a:spcAft>
                      </a:pPr>
                      <a:r>
                        <a:rPr lang="ru-RU" sz="1200" dirty="0">
                          <a:effectLst/>
                          <a:latin typeface="Times New Roman" pitchFamily="18" charset="0"/>
                          <a:cs typeface="Times New Roman" pitchFamily="18" charset="0"/>
                        </a:rPr>
                        <a:t>диагностики</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200" dirty="0">
                          <a:effectLst/>
                          <a:latin typeface="Times New Roman" pitchFamily="18" charset="0"/>
                          <a:cs typeface="Times New Roman" pitchFamily="18" charset="0"/>
                        </a:rPr>
                        <a:t>стиль </a:t>
                      </a:r>
                    </a:p>
                    <a:p>
                      <a:pPr algn="ctr">
                        <a:spcAft>
                          <a:spcPts val="0"/>
                        </a:spcAft>
                      </a:pPr>
                      <a:r>
                        <a:rPr lang="ru-RU" sz="1200" dirty="0">
                          <a:effectLst/>
                          <a:latin typeface="Times New Roman" pitchFamily="18" charset="0"/>
                          <a:cs typeface="Times New Roman" pitchFamily="18" charset="0"/>
                        </a:rPr>
                        <a:t>выработки решения</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200" dirty="0">
                          <a:effectLst/>
                          <a:latin typeface="Times New Roman" pitchFamily="18" charset="0"/>
                          <a:cs typeface="Times New Roman" pitchFamily="18" charset="0"/>
                        </a:rPr>
                        <a:t>действия </a:t>
                      </a:r>
                    </a:p>
                    <a:p>
                      <a:pPr algn="ctr">
                        <a:spcAft>
                          <a:spcPts val="0"/>
                        </a:spcAft>
                      </a:pPr>
                      <a:r>
                        <a:rPr lang="ru-RU" sz="1200" dirty="0">
                          <a:effectLst/>
                          <a:latin typeface="Times New Roman" pitchFamily="18" charset="0"/>
                          <a:cs typeface="Times New Roman" pitchFamily="18" charset="0"/>
                        </a:rPr>
                        <a:t>персонала </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200" dirty="0" smtClean="0">
                          <a:effectLst/>
                          <a:latin typeface="Times New Roman" pitchFamily="18" charset="0"/>
                          <a:cs typeface="Times New Roman" pitchFamily="18" charset="0"/>
                        </a:rPr>
                        <a:t>внутри-групповые </a:t>
                      </a:r>
                      <a:endParaRPr lang="ru-RU" sz="1200" dirty="0">
                        <a:effectLst/>
                        <a:latin typeface="Times New Roman" pitchFamily="18" charset="0"/>
                        <a:cs typeface="Times New Roman" pitchFamily="18" charset="0"/>
                      </a:endParaRPr>
                    </a:p>
                    <a:p>
                      <a:pPr algn="ctr">
                        <a:spcAft>
                          <a:spcPts val="0"/>
                        </a:spcAft>
                      </a:pPr>
                      <a:r>
                        <a:rPr lang="ru-RU" sz="1200" dirty="0">
                          <a:effectLst/>
                          <a:latin typeface="Times New Roman" pitchFamily="18" charset="0"/>
                          <a:cs typeface="Times New Roman" pitchFamily="18" charset="0"/>
                        </a:rPr>
                        <a:t>отношения</a:t>
                      </a:r>
                      <a:endParaRPr lang="ru-RU" sz="1200" dirty="0">
                        <a:effectLst/>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r>
              <a:tr h="2216421">
                <a:tc>
                  <a:txBody>
                    <a:bodyPr/>
                    <a:lstStyle/>
                    <a:p>
                      <a:pPr algn="just">
                        <a:spcAft>
                          <a:spcPts val="0"/>
                        </a:spcAft>
                      </a:pPr>
                      <a:r>
                        <a:rPr lang="ru-RU" sz="1200">
                          <a:effectLst/>
                          <a:latin typeface="Times New Roman" pitchFamily="18" charset="0"/>
                          <a:cs typeface="Times New Roman" pitchFamily="18" charset="0"/>
                        </a:rPr>
                        <a:t>Субъективно-непродуктивная</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Субъективно-искаженная оценка ситуации, предубежденная позиция</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Ложные гипотезы, противоречие здравому смыслу, шаблонность, конформизм</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Самоудовлетворенность, пассивность, переключение </a:t>
                      </a:r>
                      <a:r>
                        <a:rPr lang="ru-RU" sz="1200" dirty="0" smtClean="0">
                          <a:effectLst/>
                          <a:latin typeface="Times New Roman" pitchFamily="18" charset="0"/>
                          <a:cs typeface="Times New Roman" pitchFamily="18" charset="0"/>
                        </a:rPr>
                        <a:t>ответствен-</a:t>
                      </a:r>
                      <a:r>
                        <a:rPr lang="ru-RU" sz="1200" dirty="0" err="1" smtClean="0">
                          <a:effectLst/>
                          <a:latin typeface="Times New Roman" pitchFamily="18" charset="0"/>
                          <a:cs typeface="Times New Roman" pitchFamily="18" charset="0"/>
                        </a:rPr>
                        <a:t>ности</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Групповая </a:t>
                      </a:r>
                      <a:r>
                        <a:rPr lang="ru-RU" sz="1200" dirty="0" err="1" smtClean="0">
                          <a:effectLst/>
                          <a:latin typeface="Times New Roman" pitchFamily="18" charset="0"/>
                          <a:cs typeface="Times New Roman" pitchFamily="18" charset="0"/>
                        </a:rPr>
                        <a:t>дезадапта-ция</a:t>
                      </a:r>
                      <a:r>
                        <a:rPr lang="ru-RU" sz="1200" dirty="0">
                          <a:effectLst/>
                          <a:latin typeface="Times New Roman" pitchFamily="18" charset="0"/>
                          <a:cs typeface="Times New Roman" pitchFamily="18" charset="0"/>
                        </a:rPr>
                        <a:t>, отсутствие инициативы, стремление к самосохранению</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200" dirty="0">
                          <a:effectLst/>
                          <a:latin typeface="Times New Roman" pitchFamily="18" charset="0"/>
                          <a:cs typeface="Times New Roman" pitchFamily="18" charset="0"/>
                        </a:rPr>
                        <a:t>Низкая</a:t>
                      </a:r>
                      <a:endParaRPr lang="ru-RU" sz="1200" dirty="0">
                        <a:effectLst/>
                        <a:latin typeface="Times New Roman" pitchFamily="18" charset="0"/>
                        <a:ea typeface="Times New Roman"/>
                        <a:cs typeface="Times New Roman" pitchFamily="18" charset="0"/>
                      </a:endParaRPr>
                    </a:p>
                  </a:txBody>
                  <a:tcPr marL="68580" marR="68580" marT="0" marB="0"/>
                </a:tc>
              </a:tr>
              <a:tr h="1551495">
                <a:tc>
                  <a:txBody>
                    <a:bodyPr/>
                    <a:lstStyle/>
                    <a:p>
                      <a:pPr algn="just">
                        <a:spcAft>
                          <a:spcPts val="0"/>
                        </a:spcAft>
                      </a:pPr>
                      <a:r>
                        <a:rPr lang="ru-RU" sz="1200" dirty="0" smtClean="0">
                          <a:effectLst/>
                          <a:latin typeface="Times New Roman" pitchFamily="18" charset="0"/>
                          <a:cs typeface="Times New Roman" pitchFamily="18" charset="0"/>
                        </a:rPr>
                        <a:t>Псевдо-</a:t>
                      </a:r>
                    </a:p>
                    <a:p>
                      <a:pPr algn="just">
                        <a:spcAft>
                          <a:spcPts val="0"/>
                        </a:spcAft>
                      </a:pPr>
                      <a:r>
                        <a:rPr lang="ru-RU" sz="1200" dirty="0" smtClean="0">
                          <a:effectLst/>
                          <a:latin typeface="Times New Roman" pitchFamily="18" charset="0"/>
                          <a:cs typeface="Times New Roman" pitchFamily="18" charset="0"/>
                        </a:rPr>
                        <a:t>продуктивная</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a:effectLst/>
                          <a:latin typeface="Times New Roman" pitchFamily="18" charset="0"/>
                          <a:cs typeface="Times New Roman" pitchFamily="18" charset="0"/>
                        </a:rPr>
                        <a:t>Поверхностное восприятие ситуации без ее логического анализа</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a:effectLst/>
                          <a:latin typeface="Times New Roman" pitchFamily="18" charset="0"/>
                          <a:cs typeface="Times New Roman" pitchFamily="18" charset="0"/>
                        </a:rPr>
                        <a:t>Беспорядочное использование исходной информации, отсутствие плана</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a:effectLst/>
                          <a:latin typeface="Times New Roman" pitchFamily="18" charset="0"/>
                          <a:cs typeface="Times New Roman" pitchFamily="18" charset="0"/>
                        </a:rPr>
                        <a:t>Незавершенность, хаотичность действий, суетливость, паника</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Педантизм в соблюдении инструкций, низкая групповая продуктивность</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200" dirty="0">
                          <a:effectLst/>
                          <a:latin typeface="Times New Roman" pitchFamily="18" charset="0"/>
                          <a:cs typeface="Times New Roman" pitchFamily="18" charset="0"/>
                        </a:rPr>
                        <a:t>Низкая</a:t>
                      </a:r>
                      <a:endParaRPr lang="ru-RU" sz="1200"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2821871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pPr lvl="0" algn="l" fontAlgn="base">
              <a:spcAft>
                <a:spcPct val="0"/>
              </a:spcAft>
              <a:tabLst>
                <a:tab pos="590550" algn="l"/>
              </a:tabLst>
            </a:pPr>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Таблица </a:t>
            </a:r>
            <a:r>
              <a:rPr lang="ru-RU" sz="1600" b="1" dirty="0" smtClean="0">
                <a:solidFill>
                  <a:schemeClr val="tx2">
                    <a:lumMod val="60000"/>
                    <a:lumOff val="40000"/>
                  </a:schemeClr>
                </a:solidFill>
                <a:latin typeface="Times New Roman" pitchFamily="18" charset="0"/>
                <a:ea typeface="Times New Roman" pitchFamily="18" charset="0"/>
                <a:cs typeface="Times New Roman" pitchFamily="18" charset="0"/>
              </a:rPr>
              <a:t>6 – </a:t>
            </a:r>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Разновидности деструктивных форм поведения персонала </a:t>
            </a:r>
            <a:r>
              <a:rPr lang="ru-RU" sz="1600" b="1" dirty="0" smtClean="0">
                <a:solidFill>
                  <a:schemeClr val="tx2">
                    <a:lumMod val="60000"/>
                    <a:lumOff val="40000"/>
                  </a:schemeClr>
                </a:solidFill>
                <a:latin typeface="Times New Roman" pitchFamily="18" charset="0"/>
                <a:ea typeface="Times New Roman" pitchFamily="18" charset="0"/>
                <a:cs typeface="Times New Roman" pitchFamily="18" charset="0"/>
              </a:rPr>
              <a:t>организации</a:t>
            </a:r>
            <a:r>
              <a:rPr lang="ru-RU" sz="1600" b="1" dirty="0">
                <a:solidFill>
                  <a:schemeClr val="tx2">
                    <a:lumMod val="60000"/>
                    <a:lumOff val="40000"/>
                  </a:schemeClr>
                </a:solidFill>
                <a:latin typeface="Times New Roman" pitchFamily="18" charset="0"/>
                <a:cs typeface="Times New Roman" pitchFamily="18" charset="0"/>
              </a:rPr>
              <a:t/>
            </a:r>
            <a:br>
              <a:rPr lang="ru-RU" sz="1600" b="1" dirty="0">
                <a:solidFill>
                  <a:schemeClr val="tx2">
                    <a:lumMod val="60000"/>
                    <a:lumOff val="40000"/>
                  </a:schemeClr>
                </a:solidFill>
                <a:latin typeface="Times New Roman" pitchFamily="18" charset="0"/>
                <a:cs typeface="Times New Roman" pitchFamily="18" charset="0"/>
              </a:rPr>
            </a:br>
            <a:endParaRPr lang="ru-RU" sz="1600" b="1" dirty="0">
              <a:solidFill>
                <a:schemeClr val="tx2">
                  <a:lumMod val="60000"/>
                  <a:lumOff val="40000"/>
                </a:schemeClr>
              </a:solidFill>
              <a:latin typeface="Times New Roman" pitchFamily="18" charset="0"/>
              <a:cs typeface="Times New Roman" pitchFamily="18" charset="0"/>
            </a:endParaRPr>
          </a:p>
        </p:txBody>
      </p:sp>
      <p:sp>
        <p:nvSpPr>
          <p:cNvPr id="5" name="Rectangle 1"/>
          <p:cNvSpPr>
            <a:spLocks noChangeArrowheads="1"/>
          </p:cNvSpPr>
          <p:nvPr/>
        </p:nvSpPr>
        <p:spPr bwMode="auto">
          <a:xfrm>
            <a:off x="3205163" y="1644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59055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948489467"/>
              </p:ext>
            </p:extLst>
          </p:nvPr>
        </p:nvGraphicFramePr>
        <p:xfrm>
          <a:off x="539552" y="980727"/>
          <a:ext cx="7992888" cy="4991596"/>
        </p:xfrm>
        <a:graphic>
          <a:graphicData uri="http://schemas.openxmlformats.org/drawingml/2006/table">
            <a:tbl>
              <a:tblPr firstRow="1" firstCol="1" bandRow="1">
                <a:tableStyleId>{5C22544A-7EE6-4342-B048-85BDC9FD1C3A}</a:tableStyleId>
              </a:tblPr>
              <a:tblGrid>
                <a:gridCol w="3996026"/>
                <a:gridCol w="3996862"/>
              </a:tblGrid>
              <a:tr h="360041">
                <a:tc>
                  <a:txBody>
                    <a:bodyPr/>
                    <a:lstStyle/>
                    <a:p>
                      <a:pPr algn="ctr">
                        <a:spcAft>
                          <a:spcPts val="0"/>
                        </a:spcAft>
                        <a:tabLst>
                          <a:tab pos="590550" algn="l"/>
                        </a:tabLst>
                      </a:pPr>
                      <a:r>
                        <a:rPr lang="ru-RU" sz="1200" dirty="0">
                          <a:solidFill>
                            <a:schemeClr val="bg1"/>
                          </a:solidFill>
                          <a:effectLst/>
                          <a:latin typeface="Times New Roman" pitchFamily="18" charset="0"/>
                          <a:cs typeface="Times New Roman" pitchFamily="18" charset="0"/>
                        </a:rPr>
                        <a:t>Наименование</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c>
                  <a:txBody>
                    <a:bodyPr/>
                    <a:lstStyle/>
                    <a:p>
                      <a:pPr algn="ctr">
                        <a:spcAft>
                          <a:spcPts val="0"/>
                        </a:spcAft>
                      </a:pPr>
                      <a:r>
                        <a:rPr lang="ru-RU" sz="1200" dirty="0">
                          <a:solidFill>
                            <a:schemeClr val="bg1"/>
                          </a:solidFill>
                          <a:effectLst/>
                          <a:latin typeface="Times New Roman" pitchFamily="18" charset="0"/>
                          <a:cs typeface="Times New Roman" pitchFamily="18" charset="0"/>
                        </a:rPr>
                        <a:t>Проявления</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r>
              <a:tr h="771926">
                <a:tc>
                  <a:txBody>
                    <a:bodyPr/>
                    <a:lstStyle/>
                    <a:p>
                      <a:pPr algn="just">
                        <a:spcAft>
                          <a:spcPts val="0"/>
                        </a:spcAft>
                      </a:pPr>
                      <a:r>
                        <a:rPr lang="ru-RU" sz="1200" dirty="0">
                          <a:solidFill>
                            <a:schemeClr val="bg1"/>
                          </a:solidFill>
                          <a:effectLst/>
                          <a:latin typeface="Times New Roman" pitchFamily="18" charset="0"/>
                          <a:cs typeface="Times New Roman" pitchFamily="18" charset="0"/>
                        </a:rPr>
                        <a:t>Противоправное поведение </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Несоблюдение норм права. Обычно проявления такого поведения должны преследоваться по закону</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r>
              <a:tr h="771926">
                <a:tc>
                  <a:txBody>
                    <a:bodyPr/>
                    <a:lstStyle/>
                    <a:p>
                      <a:pPr algn="just">
                        <a:spcAft>
                          <a:spcPts val="0"/>
                        </a:spcAft>
                      </a:pPr>
                      <a:r>
                        <a:rPr lang="ru-RU" sz="1200" dirty="0">
                          <a:solidFill>
                            <a:schemeClr val="bg1"/>
                          </a:solidFill>
                          <a:effectLst/>
                          <a:latin typeface="Times New Roman" pitchFamily="18" charset="0"/>
                          <a:cs typeface="Times New Roman" pitchFamily="18" charset="0"/>
                        </a:rPr>
                        <a:t>Административно-управленческие </a:t>
                      </a:r>
                    </a:p>
                    <a:p>
                      <a:pPr algn="just">
                        <a:spcAft>
                          <a:spcPts val="0"/>
                        </a:spcAft>
                      </a:pPr>
                      <a:r>
                        <a:rPr lang="ru-RU" sz="1200" dirty="0">
                          <a:solidFill>
                            <a:schemeClr val="bg1"/>
                          </a:solidFill>
                          <a:effectLst/>
                          <a:latin typeface="Times New Roman" pitchFamily="18" charset="0"/>
                          <a:cs typeface="Times New Roman" pitchFamily="18" charset="0"/>
                        </a:rPr>
                        <a:t>злоупотребления </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Злоупотребление в личных целях своими правами и полномочиями, их превышение, невыполнение своих обязанностей</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r>
              <a:tr h="964907">
                <a:tc>
                  <a:txBody>
                    <a:bodyPr/>
                    <a:lstStyle/>
                    <a:p>
                      <a:pPr algn="just">
                        <a:spcAft>
                          <a:spcPts val="0"/>
                        </a:spcAft>
                      </a:pPr>
                      <a:r>
                        <a:rPr lang="ru-RU" sz="1200" dirty="0" err="1">
                          <a:solidFill>
                            <a:schemeClr val="bg1"/>
                          </a:solidFill>
                          <a:effectLst/>
                          <a:latin typeface="Times New Roman" pitchFamily="18" charset="0"/>
                          <a:cs typeface="Times New Roman" pitchFamily="18" charset="0"/>
                        </a:rPr>
                        <a:t>Дисфункциональное</a:t>
                      </a:r>
                      <a:r>
                        <a:rPr lang="ru-RU" sz="1200" dirty="0">
                          <a:solidFill>
                            <a:schemeClr val="bg1"/>
                          </a:solidFill>
                          <a:effectLst/>
                          <a:latin typeface="Times New Roman" pitchFamily="18" charset="0"/>
                          <a:cs typeface="Times New Roman" pitchFamily="18" charset="0"/>
                        </a:rPr>
                        <a:t> поведение</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Профессиональная некомпетентность, выражающаяся в неспособности эффективно выполнять должностные обязанности</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r>
              <a:tr h="771926">
                <a:tc>
                  <a:txBody>
                    <a:bodyPr/>
                    <a:lstStyle/>
                    <a:p>
                      <a:pPr algn="just">
                        <a:spcAft>
                          <a:spcPts val="0"/>
                        </a:spcAft>
                      </a:pPr>
                      <a:r>
                        <a:rPr lang="ru-RU" sz="1200" dirty="0">
                          <a:solidFill>
                            <a:schemeClr val="bg1"/>
                          </a:solidFill>
                          <a:effectLst/>
                          <a:latin typeface="Times New Roman" pitchFamily="18" charset="0"/>
                          <a:cs typeface="Times New Roman" pitchFamily="18" charset="0"/>
                        </a:rPr>
                        <a:t>Имитационное поведение</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c>
                  <a:txBody>
                    <a:bodyPr/>
                    <a:lstStyle/>
                    <a:p>
                      <a:pPr algn="l">
                        <a:spcAft>
                          <a:spcPts val="0"/>
                        </a:spcAft>
                      </a:pPr>
                      <a:r>
                        <a:rPr lang="ru-RU" sz="1200" dirty="0" smtClean="0">
                          <a:solidFill>
                            <a:schemeClr val="bg1"/>
                          </a:solidFill>
                          <a:effectLst/>
                          <a:latin typeface="Times New Roman" pitchFamily="18" charset="0"/>
                          <a:cs typeface="Times New Roman" pitchFamily="18" charset="0"/>
                        </a:rPr>
                        <a:t>Камуфлирование </a:t>
                      </a:r>
                      <a:r>
                        <a:rPr lang="ru-RU" sz="1200" dirty="0">
                          <a:solidFill>
                            <a:schemeClr val="bg1"/>
                          </a:solidFill>
                          <a:effectLst/>
                          <a:latin typeface="Times New Roman" pitchFamily="18" charset="0"/>
                          <a:cs typeface="Times New Roman" pitchFamily="18" charset="0"/>
                        </a:rPr>
                        <a:t>истинных эгоистических целей псевдоактивностью. Это завуалированное деструктивное поведение</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r>
              <a:tr h="771926">
                <a:tc>
                  <a:txBody>
                    <a:bodyPr/>
                    <a:lstStyle/>
                    <a:p>
                      <a:pPr algn="just">
                        <a:spcAft>
                          <a:spcPts val="0"/>
                        </a:spcAft>
                      </a:pPr>
                      <a:r>
                        <a:rPr lang="ru-RU" sz="1200">
                          <a:solidFill>
                            <a:schemeClr val="bg1"/>
                          </a:solidFill>
                          <a:effectLst/>
                          <a:latin typeface="Times New Roman" pitchFamily="18" charset="0"/>
                          <a:cs typeface="Times New Roman" pitchFamily="18" charset="0"/>
                        </a:rPr>
                        <a:t>Эгоистическое поведение</a:t>
                      </a:r>
                      <a:endParaRPr lang="ru-RU" sz="120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Индивидуально-целевое и групповое деструктивное поведение (групповой эгоизм)</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r>
              <a:tr h="578944">
                <a:tc>
                  <a:txBody>
                    <a:bodyPr/>
                    <a:lstStyle/>
                    <a:p>
                      <a:pPr algn="just">
                        <a:spcAft>
                          <a:spcPts val="0"/>
                        </a:spcAft>
                      </a:pPr>
                      <a:r>
                        <a:rPr lang="ru-RU" sz="1200">
                          <a:solidFill>
                            <a:schemeClr val="bg1"/>
                          </a:solidFill>
                          <a:effectLst/>
                          <a:latin typeface="Times New Roman" pitchFamily="18" charset="0"/>
                          <a:cs typeface="Times New Roman" pitchFamily="18" charset="0"/>
                        </a:rPr>
                        <a:t>Консервативное поведение</a:t>
                      </a:r>
                      <a:endParaRPr lang="ru-RU" sz="120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Сопротивление инновационным процессам в профессиональной деятельности</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67889" marR="67889" marT="0" marB="0">
                    <a:solidFill>
                      <a:schemeClr val="tx2">
                        <a:lumMod val="60000"/>
                        <a:lumOff val="40000"/>
                      </a:schemeClr>
                    </a:solidFill>
                  </a:tcPr>
                </a:tc>
              </a:tr>
            </a:tbl>
          </a:graphicData>
        </a:graphic>
      </p:graphicFrame>
    </p:spTree>
    <p:extLst>
      <p:ext uri="{BB962C8B-B14F-4D97-AF65-F5344CB8AC3E}">
        <p14:creationId xmlns:p14="http://schemas.microsoft.com/office/powerpoint/2010/main" val="2703870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a:solidFill>
                  <a:schemeClr val="tx2">
                    <a:lumMod val="60000"/>
                    <a:lumOff val="40000"/>
                  </a:schemeClr>
                </a:solidFill>
                <a:latin typeface="Times New Roman" pitchFamily="18" charset="0"/>
                <a:ea typeface="Times New Roman" pitchFamily="18" charset="0"/>
                <a:cs typeface="Times New Roman" pitchFamily="18" charset="0"/>
              </a:rPr>
              <a:t>Таблица 6 – Разновидности деструктивных форм поведения персонала организации</a:t>
            </a:r>
            <a:endParaRPr lang="ru-RU" sz="16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874403558"/>
              </p:ext>
            </p:extLst>
          </p:nvPr>
        </p:nvGraphicFramePr>
        <p:xfrm>
          <a:off x="755576" y="1424782"/>
          <a:ext cx="7704855" cy="4844974"/>
        </p:xfrm>
        <a:graphic>
          <a:graphicData uri="http://schemas.openxmlformats.org/drawingml/2006/table">
            <a:tbl>
              <a:tblPr firstRow="1" firstCol="1" bandRow="1">
                <a:tableStyleId>{5C22544A-7EE6-4342-B048-85BDC9FD1C3A}</a:tableStyleId>
              </a:tblPr>
              <a:tblGrid>
                <a:gridCol w="3852025"/>
                <a:gridCol w="3852830"/>
              </a:tblGrid>
              <a:tr h="276026">
                <a:tc>
                  <a:txBody>
                    <a:bodyPr/>
                    <a:lstStyle/>
                    <a:p>
                      <a:pPr algn="ctr">
                        <a:spcAft>
                          <a:spcPts val="0"/>
                        </a:spcAft>
                        <a:tabLst>
                          <a:tab pos="590550" algn="l"/>
                        </a:tabLst>
                      </a:pPr>
                      <a:r>
                        <a:rPr lang="ru-RU" sz="1200" dirty="0">
                          <a:effectLst/>
                          <a:latin typeface="Times New Roman" pitchFamily="18" charset="0"/>
                          <a:cs typeface="Times New Roman" pitchFamily="18" charset="0"/>
                        </a:rPr>
                        <a:t>Наименование</a:t>
                      </a:r>
                      <a:endParaRPr lang="ru-RU" sz="1200" dirty="0">
                        <a:effectLst/>
                        <a:latin typeface="Times New Roman" pitchFamily="18" charset="0"/>
                        <a:ea typeface="Times New Roman"/>
                        <a:cs typeface="Times New Roman" pitchFamily="18" charset="0"/>
                      </a:endParaRPr>
                    </a:p>
                  </a:txBody>
                  <a:tcPr marL="54750" marR="54750" marT="0" marB="0"/>
                </a:tc>
                <a:tc>
                  <a:txBody>
                    <a:bodyPr/>
                    <a:lstStyle/>
                    <a:p>
                      <a:pPr algn="ctr">
                        <a:spcAft>
                          <a:spcPts val="0"/>
                        </a:spcAft>
                      </a:pPr>
                      <a:r>
                        <a:rPr lang="ru-RU" sz="1200" dirty="0">
                          <a:effectLst/>
                          <a:latin typeface="Times New Roman" pitchFamily="18" charset="0"/>
                          <a:cs typeface="Times New Roman" pitchFamily="18" charset="0"/>
                        </a:rPr>
                        <a:t>Проявления</a:t>
                      </a:r>
                      <a:endParaRPr lang="ru-RU" sz="1200" dirty="0">
                        <a:effectLst/>
                        <a:latin typeface="Times New Roman" pitchFamily="18" charset="0"/>
                        <a:ea typeface="Times New Roman"/>
                        <a:cs typeface="Times New Roman" pitchFamily="18" charset="0"/>
                      </a:endParaRPr>
                    </a:p>
                  </a:txBody>
                  <a:tcPr marL="54750" marR="54750" marT="0" marB="0"/>
                </a:tc>
              </a:tr>
              <a:tr h="437996">
                <a:tc>
                  <a:txBody>
                    <a:bodyPr/>
                    <a:lstStyle/>
                    <a:p>
                      <a:pPr algn="just">
                        <a:spcAft>
                          <a:spcPts val="0"/>
                        </a:spcAft>
                      </a:pPr>
                      <a:r>
                        <a:rPr lang="ru-RU" sz="1200" dirty="0" smtClean="0">
                          <a:effectLst/>
                          <a:latin typeface="Times New Roman" pitchFamily="18" charset="0"/>
                          <a:cs typeface="Times New Roman" pitchFamily="18" charset="0"/>
                        </a:rPr>
                        <a:t>Нарциссическое </a:t>
                      </a:r>
                      <a:r>
                        <a:rPr lang="ru-RU" sz="1200" dirty="0">
                          <a:effectLst/>
                          <a:latin typeface="Times New Roman" pitchFamily="18" charset="0"/>
                          <a:cs typeface="Times New Roman" pitchFamily="18" charset="0"/>
                        </a:rPr>
                        <a:t>поведение</a:t>
                      </a:r>
                      <a:endParaRPr lang="ru-RU" sz="1200" dirty="0">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Излишнее самолюбование в кризисной ситуации, требующей рациональных решений и объективных оценок</a:t>
                      </a:r>
                      <a:endParaRPr lang="ru-RU" sz="1200" dirty="0">
                        <a:solidFill>
                          <a:schemeClr val="bg1"/>
                        </a:solidFill>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r>
              <a:tr h="291998">
                <a:tc>
                  <a:txBody>
                    <a:bodyPr/>
                    <a:lstStyle/>
                    <a:p>
                      <a:pPr algn="just">
                        <a:spcAft>
                          <a:spcPts val="0"/>
                        </a:spcAft>
                      </a:pPr>
                      <a:r>
                        <a:rPr lang="ru-RU" sz="1200">
                          <a:effectLst/>
                          <a:latin typeface="Times New Roman" pitchFamily="18" charset="0"/>
                          <a:cs typeface="Times New Roman" pitchFamily="18" charset="0"/>
                        </a:rPr>
                        <a:t>Фанатичное поведение</a:t>
                      </a:r>
                      <a:endParaRPr lang="ru-RU" sz="1200">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Ненужное самопожертвование, безумный героизм</a:t>
                      </a:r>
                      <a:endParaRPr lang="ru-RU" sz="1200" dirty="0">
                        <a:solidFill>
                          <a:schemeClr val="bg1"/>
                        </a:solidFill>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r>
              <a:tr h="583995">
                <a:tc>
                  <a:txBody>
                    <a:bodyPr/>
                    <a:lstStyle/>
                    <a:p>
                      <a:pPr algn="just">
                        <a:spcAft>
                          <a:spcPts val="0"/>
                        </a:spcAft>
                      </a:pPr>
                      <a:r>
                        <a:rPr lang="ru-RU" sz="1200">
                          <a:effectLst/>
                          <a:latin typeface="Times New Roman" pitchFamily="18" charset="0"/>
                          <a:cs typeface="Times New Roman" pitchFamily="18" charset="0"/>
                        </a:rPr>
                        <a:t>Саботаж (от фр. sabot – башмак) </a:t>
                      </a:r>
                      <a:endParaRPr lang="ru-RU" sz="1200">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Это намеренный ущерб или разрушение, причиняемое работниками фирме в ходе конфликта с руководством</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r>
              <a:tr h="1459988">
                <a:tc>
                  <a:txBody>
                    <a:bodyPr/>
                    <a:lstStyle/>
                    <a:p>
                      <a:pPr>
                        <a:spcAft>
                          <a:spcPts val="0"/>
                        </a:spcAft>
                      </a:pPr>
                      <a:r>
                        <a:rPr lang="ru-RU" sz="1200" dirty="0">
                          <a:effectLst/>
                          <a:latin typeface="Times New Roman" pitchFamily="18" charset="0"/>
                          <a:cs typeface="Times New Roman" pitchFamily="18" charset="0"/>
                        </a:rPr>
                        <a:t>Обструкция (от лат </a:t>
                      </a:r>
                      <a:r>
                        <a:rPr lang="ru-RU" sz="1200" dirty="0" err="1">
                          <a:effectLst/>
                          <a:latin typeface="Times New Roman" pitchFamily="18" charset="0"/>
                          <a:cs typeface="Times New Roman" pitchFamily="18" charset="0"/>
                        </a:rPr>
                        <a:t>obstructio</a:t>
                      </a:r>
                      <a:r>
                        <a:rPr lang="ru-RU" sz="1200" dirty="0">
                          <a:effectLst/>
                          <a:latin typeface="Times New Roman" pitchFamily="18" charset="0"/>
                          <a:cs typeface="Times New Roman" pitchFamily="18" charset="0"/>
                        </a:rPr>
                        <a:t> – заграждение) </a:t>
                      </a:r>
                      <a:endParaRPr lang="ru-RU" sz="1200" dirty="0">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Это протест, действия, направленные на срыв трудовых заданий. Обструкция может проявляться только в абсолютно точном соблюдении работниками только тех требований, которые предусмотрены в инструкциях. В условиях кризиса реальная деятельность организации гораздо шире организационных правил, то это приводит к серьезным сбоям в работе организации </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r>
              <a:tr h="583995">
                <a:tc>
                  <a:txBody>
                    <a:bodyPr/>
                    <a:lstStyle/>
                    <a:p>
                      <a:pPr>
                        <a:spcAft>
                          <a:spcPts val="0"/>
                        </a:spcAft>
                      </a:pPr>
                      <a:r>
                        <a:rPr lang="ru-RU" sz="1200">
                          <a:effectLst/>
                          <a:latin typeface="Times New Roman" pitchFamily="18" charset="0"/>
                          <a:cs typeface="Times New Roman" pitchFamily="18" charset="0"/>
                        </a:rPr>
                        <a:t>Абсентеизм (от лат. absentia – отсутствие)  </a:t>
                      </a:r>
                      <a:endParaRPr lang="ru-RU" sz="1200">
                        <a:solidFill>
                          <a:srgbClr val="000000"/>
                        </a:solidFill>
                        <a:effectLst/>
                        <a:latin typeface="Times New Roman" pitchFamily="18" charset="0"/>
                        <a:ea typeface="Calibri"/>
                        <a:cs typeface="Times New Roman" pitchFamily="18" charset="0"/>
                      </a:endParaRPr>
                    </a:p>
                  </a:txBody>
                  <a:tcPr marL="54750" marR="54750"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Это отсутствие работника без уважительной причины, уклонение от выполнения должностных обязанностей</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Calibri"/>
                        <a:cs typeface="Times New Roman" pitchFamily="18" charset="0"/>
                      </a:endParaRPr>
                    </a:p>
                  </a:txBody>
                  <a:tcPr marL="54750" marR="54750" marT="0" marB="0">
                    <a:solidFill>
                      <a:schemeClr val="tx2">
                        <a:lumMod val="60000"/>
                        <a:lumOff val="40000"/>
                      </a:schemeClr>
                    </a:solidFill>
                  </a:tcPr>
                </a:tc>
              </a:tr>
              <a:tr h="1021992">
                <a:tc>
                  <a:txBody>
                    <a:bodyPr/>
                    <a:lstStyle/>
                    <a:p>
                      <a:pPr>
                        <a:spcAft>
                          <a:spcPts val="0"/>
                        </a:spcAft>
                      </a:pPr>
                      <a:r>
                        <a:rPr lang="ru-RU" sz="1200">
                          <a:effectLst/>
                          <a:latin typeface="Times New Roman" pitchFamily="18" charset="0"/>
                          <a:cs typeface="Times New Roman" pitchFamily="18" charset="0"/>
                        </a:rPr>
                        <a:t>Моббинг (от англ. mobbing – травля на </a:t>
                      </a:r>
                    </a:p>
                    <a:p>
                      <a:pPr>
                        <a:spcAft>
                          <a:spcPts val="0"/>
                        </a:spcAft>
                      </a:pPr>
                      <a:r>
                        <a:rPr lang="ru-RU" sz="1200">
                          <a:effectLst/>
                          <a:latin typeface="Times New Roman" pitchFamily="18" charset="0"/>
                          <a:cs typeface="Times New Roman" pitchFamily="18" charset="0"/>
                        </a:rPr>
                        <a:t>рабочем месте) </a:t>
                      </a:r>
                    </a:p>
                    <a:p>
                      <a:pPr algn="just">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c>
                  <a:txBody>
                    <a:bodyPr/>
                    <a:lstStyle/>
                    <a:p>
                      <a:pPr algn="l">
                        <a:spcAft>
                          <a:spcPts val="0"/>
                        </a:spcAft>
                      </a:pPr>
                      <a:r>
                        <a:rPr lang="ru-RU" sz="1200" dirty="0">
                          <a:solidFill>
                            <a:schemeClr val="bg1"/>
                          </a:solidFill>
                          <a:effectLst/>
                          <a:latin typeface="Times New Roman" pitchFamily="18" charset="0"/>
                          <a:cs typeface="Times New Roman" pitchFamily="18" charset="0"/>
                        </a:rPr>
                        <a:t>Это одна из самых тяжелых групповых форм отклоняющегося поведения в организации (целенаправленное психологическое, моральное притеснение (преследование) со стороны руководства (коллег) </a:t>
                      </a:r>
                    </a:p>
                    <a:p>
                      <a:pPr algn="l">
                        <a:spcAft>
                          <a:spcPts val="0"/>
                        </a:spcAft>
                      </a:pPr>
                      <a:r>
                        <a:rPr lang="ru-RU" sz="1200" dirty="0">
                          <a:solidFill>
                            <a:schemeClr val="bg1"/>
                          </a:solidFill>
                          <a:effectLst/>
                          <a:latin typeface="Times New Roman" pitchFamily="18" charset="0"/>
                          <a:cs typeface="Times New Roman" pitchFamily="18" charset="0"/>
                        </a:rPr>
                        <a:t> </a:t>
                      </a:r>
                      <a:endParaRPr lang="ru-RU" sz="1200" dirty="0">
                        <a:solidFill>
                          <a:schemeClr val="bg1"/>
                        </a:solidFill>
                        <a:effectLst/>
                        <a:latin typeface="Times New Roman" pitchFamily="18" charset="0"/>
                        <a:ea typeface="Times New Roman"/>
                        <a:cs typeface="Times New Roman" pitchFamily="18" charset="0"/>
                      </a:endParaRPr>
                    </a:p>
                  </a:txBody>
                  <a:tcPr marL="54750" marR="54750" marT="0" marB="0">
                    <a:solidFill>
                      <a:schemeClr val="tx2">
                        <a:lumMod val="60000"/>
                        <a:lumOff val="40000"/>
                      </a:schemeClr>
                    </a:solidFill>
                  </a:tcPr>
                </a:tc>
              </a:tr>
            </a:tbl>
          </a:graphicData>
        </a:graphic>
      </p:graphicFrame>
    </p:spTree>
    <p:extLst>
      <p:ext uri="{BB962C8B-B14F-4D97-AF65-F5344CB8AC3E}">
        <p14:creationId xmlns:p14="http://schemas.microsoft.com/office/powerpoint/2010/main" val="3598018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a:solidFill>
            <a:schemeClr val="tx2">
              <a:lumMod val="60000"/>
              <a:lumOff val="40000"/>
            </a:schemeClr>
          </a:solidFill>
        </p:spPr>
        <p:txBody>
          <a:bodyPr>
            <a:normAutofit/>
          </a:bodyPr>
          <a:lstStyle/>
          <a:p>
            <a:pPr algn="just"/>
            <a:r>
              <a:rPr lang="ru-RU" sz="1800" dirty="0" smtClean="0">
                <a:solidFill>
                  <a:schemeClr val="bg1"/>
                </a:solidFill>
                <a:latin typeface="Times New Roman" pitchFamily="18" charset="0"/>
                <a:cs typeface="Times New Roman" pitchFamily="18" charset="0"/>
              </a:rPr>
              <a:t>Кризис </a:t>
            </a:r>
            <a:r>
              <a:rPr lang="ru-RU" sz="1800" dirty="0">
                <a:solidFill>
                  <a:schemeClr val="bg1"/>
                </a:solidFill>
                <a:latin typeface="Times New Roman" pitchFamily="18" charset="0"/>
                <a:cs typeface="Times New Roman" pitchFamily="18" charset="0"/>
              </a:rPr>
              <a:t>персонала организации – это явление, которое необходимо рассматривать как результат взаимодействия совокупности социальных, психологических и организационно-экономических факторов трудовой жизни работников, выражающийся в снижении её качества, утрате уровня конкурентоспособности персонала и способствующий «оживлению» системы управления персоналом и повышению её эффективности или приводящий организацию к состоянию экономической несостоятельности (банкротства). </a:t>
            </a:r>
            <a:br>
              <a:rPr lang="ru-RU" sz="1800" dirty="0">
                <a:solidFill>
                  <a:schemeClr val="bg1"/>
                </a:solidFill>
                <a:latin typeface="Times New Roman" pitchFamily="18" charset="0"/>
                <a:cs typeface="Times New Roman" pitchFamily="18" charset="0"/>
              </a:rPr>
            </a:br>
            <a:endParaRPr lang="ru-RU"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70889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a:solidFill>
            <a:schemeClr val="tx2">
              <a:lumMod val="60000"/>
              <a:lumOff val="40000"/>
            </a:schemeClr>
          </a:solidFill>
        </p:spPr>
        <p:txBody>
          <a:bodyPr>
            <a:normAutofit fontScale="92500"/>
          </a:bodyPr>
          <a:lstStyle/>
          <a:p>
            <a:pPr algn="ctr"/>
            <a:r>
              <a:rPr lang="ru-RU" sz="1600" b="1" u="sng" dirty="0">
                <a:solidFill>
                  <a:schemeClr val="bg1"/>
                </a:solidFill>
                <a:latin typeface="Times New Roman" pitchFamily="18" charset="0"/>
                <a:cs typeface="Times New Roman" pitchFamily="18" charset="0"/>
              </a:rPr>
              <a:t>Независимо от масштабов и глубины кризиса персонала организации целесообразно выделить его характерные черты</a:t>
            </a:r>
            <a:r>
              <a:rPr lang="ru-RU" sz="1600" b="1" u="sng" dirty="0" smtClean="0">
                <a:solidFill>
                  <a:schemeClr val="bg1"/>
                </a:solidFill>
                <a:latin typeface="Times New Roman" pitchFamily="18" charset="0"/>
                <a:cs typeface="Times New Roman" pitchFamily="18" charset="0"/>
              </a:rPr>
              <a:t>:</a:t>
            </a:r>
          </a:p>
          <a:p>
            <a:pPr algn="ctr"/>
            <a:endParaRPr lang="ru-RU" sz="1600" u="sng" dirty="0">
              <a:solidFill>
                <a:schemeClr val="bg1"/>
              </a:solidFill>
              <a:latin typeface="Times New Roman" pitchFamily="18" charset="0"/>
              <a:cs typeface="Times New Roman" pitchFamily="18" charset="0"/>
            </a:endParaRPr>
          </a:p>
          <a:p>
            <a:pPr lvl="0" algn="just"/>
            <a:r>
              <a:rPr lang="ru-RU" sz="1400" dirty="0">
                <a:solidFill>
                  <a:schemeClr val="bg1"/>
                </a:solidFill>
                <a:latin typeface="Times New Roman" pitchFamily="18" charset="0"/>
                <a:cs typeface="Times New Roman" pitchFamily="18" charset="0"/>
              </a:rPr>
              <a:t> наличие сбоев в функционировании управляющей подсистемы, в результате которых происходит снижение эффективности обратной связи с управляемой подсистемой, а также дестабилизация коммуникационной сети в организации;</a:t>
            </a:r>
          </a:p>
          <a:p>
            <a:pPr lvl="0" algn="just"/>
            <a:r>
              <a:rPr lang="ru-RU" sz="1400" dirty="0">
                <a:solidFill>
                  <a:schemeClr val="bg1"/>
                </a:solidFill>
                <a:latin typeface="Times New Roman" pitchFamily="18" charset="0"/>
                <a:cs typeface="Times New Roman" pitchFamily="18" charset="0"/>
              </a:rPr>
              <a:t> отклонение от установленного графика и режима работы персонала, требующее увеличения скорости принятия и реализации управленческих решений на различных уровнях управления; </a:t>
            </a:r>
          </a:p>
          <a:p>
            <a:pPr lvl="0" algn="just"/>
            <a:r>
              <a:rPr lang="ru-RU" sz="1400" dirty="0">
                <a:solidFill>
                  <a:schemeClr val="bg1"/>
                </a:solidFill>
                <a:latin typeface="Times New Roman" pitchFamily="18" charset="0"/>
                <a:cs typeface="Times New Roman" pitchFamily="18" charset="0"/>
              </a:rPr>
              <a:t> рост числа нестандартных ситуаций, требующих быстрой мобилизации трудового потенциала сотрудников в условиях повышенной психоэмоциональной нагрузки;</a:t>
            </a:r>
          </a:p>
          <a:p>
            <a:pPr lvl="0" algn="just"/>
            <a:r>
              <a:rPr lang="ru-RU" sz="1400" dirty="0">
                <a:solidFill>
                  <a:schemeClr val="bg1"/>
                </a:solidFill>
                <a:latin typeface="Times New Roman" pitchFamily="18" charset="0"/>
                <a:cs typeface="Times New Roman" pitchFamily="18" charset="0"/>
              </a:rPr>
              <a:t> отсутствие чёткого и слаженного взаимодействия между сотрудниками из различных структурных подразделений организации, что предполагает действующая система горизонтального разделения труда, а также несогласованность действий сотрудников, работающих в пределах одной функциональной зоны;</a:t>
            </a:r>
          </a:p>
          <a:p>
            <a:pPr lvl="0" algn="just"/>
            <a:r>
              <a:rPr lang="ru-RU" sz="1400" dirty="0">
                <a:solidFill>
                  <a:schemeClr val="bg1"/>
                </a:solidFill>
                <a:latin typeface="Times New Roman" pitchFamily="18" charset="0"/>
                <a:cs typeface="Times New Roman" pitchFamily="18" charset="0"/>
              </a:rPr>
              <a:t> рост числа конфликтов при осуществления межличностных взаимодействий типа «работник – работник», «работник – руководитель», «работник – наниматель (собственник)», «руководитель – руководитель», «руководитель – наниматель (собственник)»;</a:t>
            </a:r>
          </a:p>
          <a:p>
            <a:pPr lvl="0" algn="just"/>
            <a:r>
              <a:rPr lang="ru-RU" sz="1400" dirty="0">
                <a:solidFill>
                  <a:schemeClr val="bg1"/>
                </a:solidFill>
                <a:latin typeface="Times New Roman" pitchFamily="18" charset="0"/>
                <a:cs typeface="Times New Roman" pitchFamily="18" charset="0"/>
              </a:rPr>
              <a:t>увеличение частоты возникновения внутриличностных конфликтов, характеризующихся мощным столкновением несовместимых и равных по силе потребностей, мотивов, ролей на работе и выражающихся наличием психосоматических расстройств у работников;</a:t>
            </a:r>
          </a:p>
          <a:p>
            <a:pPr lvl="0" algn="just"/>
            <a:r>
              <a:rPr lang="ru-RU" sz="1400" dirty="0">
                <a:solidFill>
                  <a:schemeClr val="bg1"/>
                </a:solidFill>
                <a:latin typeface="Times New Roman" pitchFamily="18" charset="0"/>
                <a:cs typeface="Times New Roman" pitchFamily="18" charset="0"/>
              </a:rPr>
              <a:t>отсутствие стремления к развитию и использованию трудового потенциала работниками организации. Это выражается в тенденции утраты конкурентоспособности отдельными работниками, что приводит к снижению уровня профессионализма и, как следствие, падению показателей эффективности функционирования организации (например, производительности труда, рентабельности персонала);</a:t>
            </a:r>
          </a:p>
          <a:p>
            <a:pPr lvl="0" algn="just"/>
            <a:r>
              <a:rPr lang="ru-RU" sz="1400" dirty="0">
                <a:solidFill>
                  <a:schemeClr val="bg1"/>
                </a:solidFill>
                <a:latin typeface="Times New Roman" pitchFamily="18" charset="0"/>
                <a:cs typeface="Times New Roman" pitchFamily="18" charset="0"/>
              </a:rPr>
              <a:t>отсутствие эффективной коммуникации работников с представителями субъектов внешней среды, в том числе конкурентов, поставщиков, органов государственного управления, общественными </a:t>
            </a:r>
            <a:r>
              <a:rPr lang="ru-RU" sz="1400" dirty="0" smtClean="0">
                <a:solidFill>
                  <a:schemeClr val="bg1"/>
                </a:solidFill>
                <a:latin typeface="Times New Roman" pitchFamily="18" charset="0"/>
                <a:cs typeface="Times New Roman" pitchFamily="18" charset="0"/>
              </a:rPr>
              <a:t>организациями.</a:t>
            </a:r>
            <a:endParaRPr lang="ru-RU" sz="1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30054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a:solidFill>
            <a:schemeClr val="tx2">
              <a:lumMod val="60000"/>
              <a:lumOff val="40000"/>
            </a:schemeClr>
          </a:solidFill>
        </p:spPr>
        <p:txBody>
          <a:bodyPr>
            <a:normAutofit/>
          </a:bodyPr>
          <a:lstStyle/>
          <a:p>
            <a:pPr marL="0" indent="0" algn="ctr">
              <a:buNone/>
            </a:pPr>
            <a:endParaRPr lang="ru-RU" sz="1400" dirty="0" smtClean="0"/>
          </a:p>
          <a:p>
            <a:pPr marL="0" indent="0" algn="ctr">
              <a:buNone/>
            </a:pPr>
            <a:r>
              <a:rPr lang="ru-RU" sz="1400" dirty="0" smtClean="0">
                <a:latin typeface="Times New Roman" pitchFamily="18" charset="0"/>
                <a:cs typeface="Times New Roman" pitchFamily="18" charset="0"/>
              </a:rPr>
              <a:t> </a:t>
            </a:r>
            <a:r>
              <a:rPr lang="ru-RU" sz="1600" b="1" u="sng" dirty="0">
                <a:solidFill>
                  <a:schemeClr val="bg1"/>
                </a:solidFill>
                <a:latin typeface="Times New Roman" pitchFamily="18" charset="0"/>
                <a:cs typeface="Times New Roman" pitchFamily="18" charset="0"/>
              </a:rPr>
              <a:t>К числу </a:t>
            </a:r>
            <a:r>
              <a:rPr lang="ru-RU" sz="1600" b="1" u="sng" dirty="0" smtClean="0">
                <a:solidFill>
                  <a:schemeClr val="bg1"/>
                </a:solidFill>
                <a:latin typeface="Times New Roman" pitchFamily="18" charset="0"/>
                <a:cs typeface="Times New Roman" pitchFamily="18" charset="0"/>
              </a:rPr>
              <a:t>внутренних причин кризиса персонала относят:</a:t>
            </a:r>
          </a:p>
          <a:p>
            <a:endParaRPr lang="ru-RU" sz="1400" b="1" u="sng" dirty="0">
              <a:solidFill>
                <a:schemeClr val="bg1"/>
              </a:solidFill>
              <a:latin typeface="Times New Roman" pitchFamily="18" charset="0"/>
              <a:cs typeface="Times New Roman" pitchFamily="18" charset="0"/>
            </a:endParaRPr>
          </a:p>
          <a:p>
            <a:endParaRPr lang="ru-RU" sz="1400" dirty="0">
              <a:solidFill>
                <a:schemeClr val="bg1"/>
              </a:solidFill>
              <a:latin typeface="Times New Roman" pitchFamily="18" charset="0"/>
              <a:cs typeface="Times New Roman" pitchFamily="18" charset="0"/>
            </a:endParaRPr>
          </a:p>
          <a:p>
            <a:pPr lvl="0" algn="just"/>
            <a:r>
              <a:rPr lang="ru-RU" sz="1400" dirty="0">
                <a:solidFill>
                  <a:schemeClr val="bg1"/>
                </a:solidFill>
                <a:latin typeface="Times New Roman" pitchFamily="18" charset="0"/>
                <a:cs typeface="Times New Roman" pitchFamily="18" charset="0"/>
              </a:rPr>
              <a:t> отсутствие необходимого уровня квалификации и профессионализма у руководителей среднего и высшего звена управления в субъекте хозяйствования;</a:t>
            </a:r>
          </a:p>
          <a:p>
            <a:pPr lvl="0" algn="just"/>
            <a:r>
              <a:rPr lang="ru-RU" sz="1400" dirty="0">
                <a:solidFill>
                  <a:schemeClr val="bg1"/>
                </a:solidFill>
                <a:latin typeface="Times New Roman" pitchFamily="18" charset="0"/>
                <a:cs typeface="Times New Roman" pitchFamily="18" charset="0"/>
              </a:rPr>
              <a:t>несоответствие уровня развития трудового потенциала работников условиям и целям развития организации; </a:t>
            </a:r>
          </a:p>
          <a:p>
            <a:pPr lvl="0" algn="just"/>
            <a:r>
              <a:rPr lang="ru-RU" sz="1400" dirty="0">
                <a:solidFill>
                  <a:schemeClr val="bg1"/>
                </a:solidFill>
                <a:latin typeface="Times New Roman" pitchFamily="18" charset="0"/>
                <a:cs typeface="Times New Roman" pitchFamily="18" charset="0"/>
              </a:rPr>
              <a:t>неудовлетворительное (тяжёлое, кризисное) финансовое состояние организации;</a:t>
            </a:r>
          </a:p>
          <a:p>
            <a:pPr lvl="0" algn="just"/>
            <a:r>
              <a:rPr lang="ru-RU" sz="1400" dirty="0">
                <a:solidFill>
                  <a:schemeClr val="bg1"/>
                </a:solidFill>
                <a:latin typeface="Times New Roman" pitchFamily="18" charset="0"/>
                <a:cs typeface="Times New Roman" pitchFamily="18" charset="0"/>
              </a:rPr>
              <a:t>отсутствие эффективного механизма проведения инновационной политики в субъектах хозяйствования, в том числе в </a:t>
            </a:r>
            <a:r>
              <a:rPr lang="ru-RU" sz="1400" dirty="0" smtClean="0">
                <a:solidFill>
                  <a:schemeClr val="bg1"/>
                </a:solidFill>
                <a:latin typeface="Times New Roman" pitchFamily="18" charset="0"/>
                <a:cs typeface="Times New Roman" pitchFamily="18" charset="0"/>
              </a:rPr>
              <a:t>инновационно активных </a:t>
            </a:r>
            <a:r>
              <a:rPr lang="ru-RU" sz="1400" dirty="0">
                <a:solidFill>
                  <a:schemeClr val="bg1"/>
                </a:solidFill>
                <a:latin typeface="Times New Roman" pitchFamily="18" charset="0"/>
                <a:cs typeface="Times New Roman" pitchFamily="18" charset="0"/>
              </a:rPr>
              <a:t>организациях;</a:t>
            </a:r>
          </a:p>
          <a:p>
            <a:pPr lvl="0" algn="just"/>
            <a:r>
              <a:rPr lang="ru-RU" sz="1400" dirty="0">
                <a:solidFill>
                  <a:schemeClr val="bg1"/>
                </a:solidFill>
                <a:latin typeface="Times New Roman" pitchFamily="18" charset="0"/>
                <a:cs typeface="Times New Roman" pitchFamily="18" charset="0"/>
              </a:rPr>
              <a:t> игнорирование ситуации на региональном рынке труда при формировании системы трудового вознаграждения работников;</a:t>
            </a:r>
          </a:p>
          <a:p>
            <a:pPr lvl="0" algn="just"/>
            <a:r>
              <a:rPr lang="ru-RU" sz="1400" dirty="0">
                <a:solidFill>
                  <a:schemeClr val="bg1"/>
                </a:solidFill>
                <a:latin typeface="Times New Roman" pitchFamily="18" charset="0"/>
                <a:cs typeface="Times New Roman" pitchFamily="18" charset="0"/>
              </a:rPr>
              <a:t> неверное понимание роли мотивации труда работников при формировании приверженности организации;</a:t>
            </a:r>
          </a:p>
          <a:p>
            <a:pPr lvl="0" algn="just"/>
            <a:r>
              <a:rPr lang="ru-RU" sz="1400" dirty="0">
                <a:solidFill>
                  <a:schemeClr val="bg1"/>
                </a:solidFill>
                <a:latin typeface="Times New Roman" pitchFamily="18" charset="0"/>
                <a:cs typeface="Times New Roman" pitchFamily="18" charset="0"/>
              </a:rPr>
              <a:t> отсутствие чётко сформированной и взаимоувязанной со стратегическими целями развития организационной культуры.</a:t>
            </a:r>
          </a:p>
          <a:p>
            <a:endParaRPr lang="ru-RU" sz="1400" dirty="0"/>
          </a:p>
        </p:txBody>
      </p:sp>
    </p:spTree>
    <p:extLst>
      <p:ext uri="{BB962C8B-B14F-4D97-AF65-F5344CB8AC3E}">
        <p14:creationId xmlns:p14="http://schemas.microsoft.com/office/powerpoint/2010/main" val="4233937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a:solidFill>
            <a:schemeClr val="tx2">
              <a:lumMod val="60000"/>
              <a:lumOff val="40000"/>
            </a:schemeClr>
          </a:solidFill>
        </p:spPr>
        <p:txBody>
          <a:bodyPr>
            <a:normAutofit/>
          </a:bodyPr>
          <a:lstStyle/>
          <a:p>
            <a:pPr marL="0" indent="0" algn="ctr">
              <a:buNone/>
            </a:pPr>
            <a:r>
              <a:rPr lang="ru-RU" sz="1600" b="1" u="sng" dirty="0">
                <a:solidFill>
                  <a:schemeClr val="bg1"/>
                </a:solidFill>
                <a:latin typeface="Times New Roman" pitchFamily="18" charset="0"/>
                <a:cs typeface="Times New Roman" pitchFamily="18" charset="0"/>
              </a:rPr>
              <a:t>Виды кризиса персонала</a:t>
            </a:r>
            <a:endParaRPr lang="ru-RU" sz="1600" dirty="0">
              <a:solidFill>
                <a:schemeClr val="bg1"/>
              </a:solidFill>
              <a:latin typeface="Times New Roman" pitchFamily="18" charset="0"/>
              <a:cs typeface="Times New Roman" pitchFamily="18" charset="0"/>
            </a:endParaRPr>
          </a:p>
          <a:p>
            <a:r>
              <a:rPr lang="ru-RU" sz="1400" dirty="0">
                <a:solidFill>
                  <a:schemeClr val="bg1"/>
                </a:solidFill>
              </a:rPr>
              <a:t> </a:t>
            </a:r>
          </a:p>
          <a:p>
            <a:pPr lvl="0" algn="just"/>
            <a:r>
              <a:rPr lang="ru-RU" sz="1400" b="1" u="sng" dirty="0">
                <a:solidFill>
                  <a:schemeClr val="bg1"/>
                </a:solidFill>
                <a:latin typeface="Times New Roman" pitchFamily="18" charset="0"/>
                <a:cs typeface="Times New Roman" pitchFamily="18" charset="0"/>
              </a:rPr>
              <a:t>Управленческий кризис.</a:t>
            </a:r>
            <a:r>
              <a:rPr lang="ru-RU" sz="1400" dirty="0">
                <a:solidFill>
                  <a:schemeClr val="bg1"/>
                </a:solidFill>
                <a:latin typeface="Times New Roman" pitchFamily="18" charset="0"/>
                <a:cs typeface="Times New Roman" pitchFamily="18" charset="0"/>
              </a:rPr>
              <a:t> Характеризуется наличием острой психологической несовместимости между менеджерами  либо в команде высшего менеджмента, либо в команде линейных менеджеров. Характерные признаки: высокая текучесть среди топ-менеджеров или менеджеров среднего звена, постоянные конфликты  между ними, формирование враждующих группировок.</a:t>
            </a:r>
          </a:p>
          <a:p>
            <a:pPr lvl="0" algn="just"/>
            <a:r>
              <a:rPr lang="ru-RU" sz="1400" b="1" u="sng" dirty="0" err="1">
                <a:solidFill>
                  <a:schemeClr val="bg1"/>
                </a:solidFill>
                <a:latin typeface="Times New Roman" pitchFamily="18" charset="0"/>
                <a:cs typeface="Times New Roman" pitchFamily="18" charset="0"/>
              </a:rPr>
              <a:t>Репутационный</a:t>
            </a:r>
            <a:r>
              <a:rPr lang="ru-RU" sz="1400" b="1" u="sng" dirty="0">
                <a:solidFill>
                  <a:schemeClr val="bg1"/>
                </a:solidFill>
                <a:latin typeface="Times New Roman" pitchFamily="18" charset="0"/>
                <a:cs typeface="Times New Roman" pitchFamily="18" charset="0"/>
              </a:rPr>
              <a:t> кризис</a:t>
            </a:r>
            <a:r>
              <a:rPr lang="ru-RU" sz="1400" dirty="0">
                <a:solidFill>
                  <a:schemeClr val="bg1"/>
                </a:solidFill>
                <a:latin typeface="Times New Roman" pitchFamily="18" charset="0"/>
                <a:cs typeface="Times New Roman" pitchFamily="18" charset="0"/>
              </a:rPr>
              <a:t> связан с судебными исками против организации  в связи с серьезными дефектами, нареканиями к производимой продукции. Характерные признаки: публикации в СМИ негативных материалов об организации, массовые увольнения, возникновение противоречий и конфликтов, снижение прибыли.</a:t>
            </a:r>
          </a:p>
          <a:p>
            <a:pPr lvl="0" algn="just"/>
            <a:r>
              <a:rPr lang="ru-RU" sz="1400" b="1" u="sng" dirty="0">
                <a:solidFill>
                  <a:schemeClr val="bg1"/>
                </a:solidFill>
                <a:latin typeface="Times New Roman" pitchFamily="18" charset="0"/>
                <a:cs typeface="Times New Roman" pitchFamily="18" charset="0"/>
              </a:rPr>
              <a:t>Инновационный кризис.</a:t>
            </a:r>
            <a:r>
              <a:rPr lang="ru-RU" sz="1400" dirty="0">
                <a:solidFill>
                  <a:schemeClr val="bg1"/>
                </a:solidFill>
                <a:latin typeface="Times New Roman" pitchFamily="18" charset="0"/>
                <a:cs typeface="Times New Roman" pitchFamily="18" charset="0"/>
              </a:rPr>
              <a:t> Он проявляется в том случае, если руководство в организации не очень грамотно вводит новшества. Характерные признаки: внедрение новых технологий сопровождается резким повышением уровня конфликтности, уход ценных сотрудников, неожиданная смена руководства, уход сотрудников на больничный или в отпуска  с целью переждать тяжелые времена.</a:t>
            </a:r>
          </a:p>
          <a:p>
            <a:pPr lvl="0" algn="just"/>
            <a:r>
              <a:rPr lang="ru-RU" sz="1400" b="1" u="sng" dirty="0">
                <a:solidFill>
                  <a:schemeClr val="bg1"/>
                </a:solidFill>
                <a:latin typeface="Times New Roman" pitchFamily="18" charset="0"/>
                <a:cs typeface="Times New Roman" pitchFamily="18" charset="0"/>
              </a:rPr>
              <a:t>Переходный кризис. </a:t>
            </a:r>
            <a:r>
              <a:rPr lang="ru-RU" sz="1400" dirty="0">
                <a:solidFill>
                  <a:schemeClr val="bg1"/>
                </a:solidFill>
                <a:latin typeface="Times New Roman" pitchFamily="18" charset="0"/>
                <a:cs typeface="Times New Roman" pitchFamily="18" charset="0"/>
              </a:rPr>
              <a:t>Это кризис развития  организации, проявляющийся  тогда, когда руководство начинает «наводить порядок» – регламентирует полномочия, разрабатывает новые должностные инструкции, описывает функции, обязанности и права работников. Характерные признаки: уход  из организации приверженцев неформальных отношений, кадровые перестановки и увольнения, обострение отношений.</a:t>
            </a:r>
          </a:p>
          <a:p>
            <a:pPr lvl="0" algn="just"/>
            <a:r>
              <a:rPr lang="ru-RU" sz="1400" b="1" u="sng" dirty="0">
                <a:solidFill>
                  <a:schemeClr val="bg1"/>
                </a:solidFill>
                <a:latin typeface="Times New Roman" pitchFamily="18" charset="0"/>
                <a:cs typeface="Times New Roman" pitchFamily="18" charset="0"/>
              </a:rPr>
              <a:t>Кризис стабильности или кризис застоя.</a:t>
            </a:r>
            <a:r>
              <a:rPr lang="ru-RU" sz="1400" dirty="0">
                <a:solidFill>
                  <a:schemeClr val="bg1"/>
                </a:solidFill>
                <a:latin typeface="Times New Roman" pitchFamily="18" charset="0"/>
                <a:cs typeface="Times New Roman" pitchFamily="18" charset="0"/>
              </a:rPr>
              <a:t> Характерные признаки: на фоне стабильной, успешной работы отсутствуют нововведения, персонал работает без энтузиазма и высоких результатов, персонал часто требует повышения зарплаты и расширения бонусов, нередки случаи нарушения трудовой дисциплины и невыходов на работу.</a:t>
            </a:r>
          </a:p>
          <a:p>
            <a:endParaRPr lang="ru-RU" sz="1400" dirty="0">
              <a:solidFill>
                <a:schemeClr val="bg1"/>
              </a:solidFill>
            </a:endParaRPr>
          </a:p>
        </p:txBody>
      </p:sp>
    </p:spTree>
    <p:extLst>
      <p:ext uri="{BB962C8B-B14F-4D97-AF65-F5344CB8AC3E}">
        <p14:creationId xmlns:p14="http://schemas.microsoft.com/office/powerpoint/2010/main" val="3077583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a:solidFill>
            <a:schemeClr val="tx2">
              <a:lumMod val="60000"/>
              <a:lumOff val="40000"/>
            </a:schemeClr>
          </a:solidFill>
        </p:spPr>
        <p:txBody>
          <a:bodyPr>
            <a:normAutofit fontScale="25000" lnSpcReduction="20000"/>
          </a:bodyPr>
          <a:lstStyle/>
          <a:p>
            <a:r>
              <a:rPr lang="ru-RU" dirty="0">
                <a:latin typeface="Times New Roman" pitchFamily="18" charset="0"/>
                <a:cs typeface="Times New Roman" pitchFamily="18" charset="0"/>
              </a:rPr>
              <a:t> </a:t>
            </a:r>
          </a:p>
          <a:p>
            <a:pPr marL="0" indent="0" algn="ctr">
              <a:buNone/>
            </a:pPr>
            <a:r>
              <a:rPr lang="ru-RU" sz="6000" b="1" u="sng" dirty="0">
                <a:solidFill>
                  <a:schemeClr val="bg1"/>
                </a:solidFill>
                <a:latin typeface="Times New Roman" pitchFamily="18" charset="0"/>
                <a:cs typeface="Times New Roman" pitchFamily="18" charset="0"/>
              </a:rPr>
              <a:t>Виды структуры персонала</a:t>
            </a:r>
            <a:r>
              <a:rPr lang="ru-RU" sz="6000" b="1" u="sng" dirty="0" smtClean="0">
                <a:solidFill>
                  <a:schemeClr val="bg1"/>
                </a:solidFill>
                <a:latin typeface="Times New Roman" pitchFamily="18" charset="0"/>
                <a:cs typeface="Times New Roman" pitchFamily="18" charset="0"/>
              </a:rPr>
              <a:t>:</a:t>
            </a:r>
          </a:p>
          <a:p>
            <a:pPr marL="0" indent="0" algn="ctr">
              <a:buNone/>
            </a:pPr>
            <a:endParaRPr lang="ru-RU" sz="6000" dirty="0">
              <a:solidFill>
                <a:schemeClr val="bg1"/>
              </a:solidFill>
              <a:latin typeface="Times New Roman" pitchFamily="18" charset="0"/>
              <a:cs typeface="Times New Roman" pitchFamily="18" charset="0"/>
            </a:endParaRPr>
          </a:p>
          <a:p>
            <a:r>
              <a:rPr lang="ru-RU" b="1" dirty="0">
                <a:solidFill>
                  <a:schemeClr val="bg1"/>
                </a:solidFill>
                <a:latin typeface="Times New Roman" pitchFamily="18" charset="0"/>
                <a:cs typeface="Times New Roman" pitchFamily="18" charset="0"/>
              </a:rPr>
              <a:t> </a:t>
            </a:r>
            <a:endParaRPr lang="ru-RU" dirty="0">
              <a:solidFill>
                <a:schemeClr val="bg1"/>
              </a:solidFill>
              <a:latin typeface="Times New Roman" pitchFamily="18" charset="0"/>
              <a:cs typeface="Times New Roman" pitchFamily="18" charset="0"/>
            </a:endParaRPr>
          </a:p>
          <a:p>
            <a:pPr algn="just"/>
            <a:r>
              <a:rPr lang="ru-RU" sz="4800" i="1" u="sng" dirty="0">
                <a:solidFill>
                  <a:schemeClr val="bg1"/>
                </a:solidFill>
                <a:latin typeface="Times New Roman" pitchFamily="18" charset="0"/>
                <a:cs typeface="Times New Roman" pitchFamily="18" charset="0"/>
              </a:rPr>
              <a:t>Организационная структура персонала</a:t>
            </a:r>
            <a:r>
              <a:rPr lang="ru-RU" sz="4800" i="1" dirty="0">
                <a:solidFill>
                  <a:schemeClr val="bg1"/>
                </a:solidFill>
                <a:latin typeface="Times New Roman" pitchFamily="18" charset="0"/>
                <a:cs typeface="Times New Roman" pitchFamily="18" charset="0"/>
              </a:rPr>
              <a:t> </a:t>
            </a:r>
            <a:r>
              <a:rPr lang="ru-RU" sz="4800" dirty="0">
                <a:solidFill>
                  <a:schemeClr val="bg1"/>
                </a:solidFill>
                <a:latin typeface="Times New Roman" pitchFamily="18" charset="0"/>
                <a:cs typeface="Times New Roman" pitchFamily="18" charset="0"/>
              </a:rPr>
              <a:t>– это состав и соподчиненность взаимосвязанных звеньев управления.</a:t>
            </a:r>
          </a:p>
          <a:p>
            <a:pPr algn="just"/>
            <a:r>
              <a:rPr lang="ru-RU" sz="4800" dirty="0">
                <a:solidFill>
                  <a:schemeClr val="bg1"/>
                </a:solidFill>
                <a:latin typeface="Times New Roman" pitchFamily="18" charset="0"/>
                <a:cs typeface="Times New Roman" pitchFamily="18" charset="0"/>
              </a:rPr>
              <a:t> </a:t>
            </a:r>
          </a:p>
          <a:p>
            <a:pPr algn="just"/>
            <a:r>
              <a:rPr lang="ru-RU" sz="4800" i="1" u="sng" dirty="0">
                <a:solidFill>
                  <a:schemeClr val="bg1"/>
                </a:solidFill>
                <a:latin typeface="Times New Roman" pitchFamily="18" charset="0"/>
                <a:cs typeface="Times New Roman" pitchFamily="18" charset="0"/>
              </a:rPr>
              <a:t>Функциональная структура персонала</a:t>
            </a:r>
            <a:r>
              <a:rPr lang="ru-RU" sz="4800" i="1" dirty="0">
                <a:solidFill>
                  <a:schemeClr val="bg1"/>
                </a:solidFill>
                <a:latin typeface="Times New Roman" pitchFamily="18" charset="0"/>
                <a:cs typeface="Times New Roman" pitchFamily="18" charset="0"/>
              </a:rPr>
              <a:t> </a:t>
            </a:r>
            <a:r>
              <a:rPr lang="ru-RU" sz="4800" dirty="0">
                <a:solidFill>
                  <a:schemeClr val="bg1"/>
                </a:solidFill>
                <a:latin typeface="Times New Roman" pitchFamily="18" charset="0"/>
                <a:cs typeface="Times New Roman" pitchFamily="18" charset="0"/>
              </a:rPr>
              <a:t>отражает разделение управленческих функций между руководством и отдельными подчиненными. </a:t>
            </a:r>
          </a:p>
          <a:p>
            <a:pPr algn="just"/>
            <a:r>
              <a:rPr lang="ru-RU" sz="4800" dirty="0">
                <a:solidFill>
                  <a:schemeClr val="bg1"/>
                </a:solidFill>
                <a:latin typeface="Times New Roman" pitchFamily="18" charset="0"/>
                <a:cs typeface="Times New Roman" pitchFamily="18" charset="0"/>
              </a:rPr>
              <a:t> </a:t>
            </a:r>
          </a:p>
          <a:p>
            <a:pPr algn="just"/>
            <a:r>
              <a:rPr lang="ru-RU" sz="4800" i="1" u="sng" dirty="0">
                <a:solidFill>
                  <a:schemeClr val="bg1"/>
                </a:solidFill>
                <a:latin typeface="Times New Roman" pitchFamily="18" charset="0"/>
                <a:cs typeface="Times New Roman" pitchFamily="18" charset="0"/>
              </a:rPr>
              <a:t>Штатная структура персонала</a:t>
            </a:r>
            <a:r>
              <a:rPr lang="ru-RU" sz="4800" i="1" dirty="0">
                <a:solidFill>
                  <a:schemeClr val="bg1"/>
                </a:solidFill>
                <a:latin typeface="Times New Roman" pitchFamily="18" charset="0"/>
                <a:cs typeface="Times New Roman" pitchFamily="18" charset="0"/>
              </a:rPr>
              <a:t> </a:t>
            </a:r>
            <a:r>
              <a:rPr lang="ru-RU" sz="4800" dirty="0">
                <a:solidFill>
                  <a:schemeClr val="bg1"/>
                </a:solidFill>
                <a:latin typeface="Times New Roman" pitchFamily="18" charset="0"/>
                <a:cs typeface="Times New Roman" pitchFamily="18" charset="0"/>
              </a:rPr>
              <a:t>определяет количественно-профессиональный состав персонала, состав подразделений и перечень должностей, размеры оплаты труда и фонд заработной платы работников.</a:t>
            </a:r>
          </a:p>
          <a:p>
            <a:pPr algn="just"/>
            <a:r>
              <a:rPr lang="ru-RU" sz="4800" dirty="0">
                <a:solidFill>
                  <a:schemeClr val="bg1"/>
                </a:solidFill>
                <a:latin typeface="Times New Roman" pitchFamily="18" charset="0"/>
                <a:cs typeface="Times New Roman" pitchFamily="18" charset="0"/>
              </a:rPr>
              <a:t> </a:t>
            </a:r>
          </a:p>
          <a:p>
            <a:pPr algn="just"/>
            <a:r>
              <a:rPr lang="ru-RU" sz="4800" i="1" u="sng" dirty="0">
                <a:solidFill>
                  <a:schemeClr val="bg1"/>
                </a:solidFill>
                <a:latin typeface="Times New Roman" pitchFamily="18" charset="0"/>
                <a:cs typeface="Times New Roman" pitchFamily="18" charset="0"/>
              </a:rPr>
              <a:t>Профессиональная структура персонала </a:t>
            </a:r>
            <a:r>
              <a:rPr lang="ru-RU" sz="4800" i="1" dirty="0" smtClean="0">
                <a:solidFill>
                  <a:schemeClr val="bg1"/>
                </a:solidFill>
                <a:latin typeface="Times New Roman" pitchFamily="18" charset="0"/>
                <a:cs typeface="Times New Roman" pitchFamily="18" charset="0"/>
              </a:rPr>
              <a:t> </a:t>
            </a:r>
            <a:r>
              <a:rPr lang="ru-RU" sz="4800" dirty="0">
                <a:solidFill>
                  <a:schemeClr val="bg1"/>
                </a:solidFill>
                <a:latin typeface="Times New Roman" pitchFamily="18" charset="0"/>
                <a:cs typeface="Times New Roman" pitchFamily="18" charset="0"/>
              </a:rPr>
              <a:t>– это соотношение представителей различных профессий или специальностей (экономистов, бухгалтеров, инженеров, юристов и т.д.), обладающих комплексом теоретических знаний и практических навыков, приобретенных в результате обучения и опыта работы в конкретной области.</a:t>
            </a:r>
          </a:p>
          <a:p>
            <a:pPr algn="just"/>
            <a:r>
              <a:rPr lang="ru-RU" sz="4800" dirty="0">
                <a:solidFill>
                  <a:schemeClr val="bg1"/>
                </a:solidFill>
                <a:latin typeface="Times New Roman" pitchFamily="18" charset="0"/>
                <a:cs typeface="Times New Roman" pitchFamily="18" charset="0"/>
              </a:rPr>
              <a:t> </a:t>
            </a:r>
          </a:p>
          <a:p>
            <a:pPr algn="just"/>
            <a:r>
              <a:rPr lang="ru-RU" sz="4800" i="1" u="sng" dirty="0">
                <a:solidFill>
                  <a:schemeClr val="bg1"/>
                </a:solidFill>
                <a:latin typeface="Times New Roman" pitchFamily="18" charset="0"/>
                <a:cs typeface="Times New Roman" pitchFamily="18" charset="0"/>
              </a:rPr>
              <a:t>Квалификационная структура персонала</a:t>
            </a:r>
            <a:r>
              <a:rPr lang="ru-RU" sz="4800" u="sng" dirty="0">
                <a:solidFill>
                  <a:schemeClr val="bg1"/>
                </a:solidFill>
                <a:latin typeface="Times New Roman" pitchFamily="18" charset="0"/>
                <a:cs typeface="Times New Roman" pitchFamily="18" charset="0"/>
              </a:rPr>
              <a:t> –</a:t>
            </a:r>
            <a:r>
              <a:rPr lang="ru-RU" sz="4800" dirty="0">
                <a:solidFill>
                  <a:schemeClr val="bg1"/>
                </a:solidFill>
                <a:latin typeface="Times New Roman" pitchFamily="18" charset="0"/>
                <a:cs typeface="Times New Roman" pitchFamily="18" charset="0"/>
              </a:rPr>
              <a:t> это соотношение работников различного уровня квалификации (т.е. степени профессиональной подготовки), необходимого для выполнения определенных трудовых функций. В нашей стране уровень квалификации рабочих характеризуется разрядом или классом (например, для водителей), а для специалистов — категорией, разрядом или классом.</a:t>
            </a:r>
          </a:p>
          <a:p>
            <a:pPr algn="just"/>
            <a:r>
              <a:rPr lang="ru-RU" sz="4800" b="1" dirty="0">
                <a:solidFill>
                  <a:schemeClr val="bg1"/>
                </a:solidFill>
                <a:latin typeface="Times New Roman" pitchFamily="18" charset="0"/>
                <a:cs typeface="Times New Roman" pitchFamily="18" charset="0"/>
              </a:rPr>
              <a:t> </a:t>
            </a:r>
            <a:endParaRPr lang="ru-RU" sz="4800" dirty="0">
              <a:solidFill>
                <a:schemeClr val="bg1"/>
              </a:solidFill>
              <a:latin typeface="Times New Roman" pitchFamily="18" charset="0"/>
              <a:cs typeface="Times New Roman" pitchFamily="18" charset="0"/>
            </a:endParaRPr>
          </a:p>
          <a:p>
            <a:pPr algn="just"/>
            <a:r>
              <a:rPr lang="ru-RU" sz="4800" i="1" u="sng" dirty="0">
                <a:solidFill>
                  <a:schemeClr val="bg1"/>
                </a:solidFill>
                <a:latin typeface="Times New Roman" pitchFamily="18" charset="0"/>
                <a:cs typeface="Times New Roman" pitchFamily="18" charset="0"/>
              </a:rPr>
              <a:t>Ролевая структура персонала</a:t>
            </a:r>
            <a:r>
              <a:rPr lang="ru-RU" sz="4800" dirty="0">
                <a:solidFill>
                  <a:schemeClr val="bg1"/>
                </a:solidFill>
                <a:latin typeface="Times New Roman" pitchFamily="18" charset="0"/>
                <a:cs typeface="Times New Roman" pitchFamily="18" charset="0"/>
              </a:rPr>
              <a:t> характеризует коллектив по участию в творческом процессе, по коммуникационным и поведенческим ролям. Творческие роли свойственны энтузиастам, изобретателям и организаторам, характеризуют активную позицию в решении проблемных ситуаций, в поиске альтернативных решений. Коммуникационные роли определяют содержание и степень участия в информационном процессе, взаимодействие в обмене информации. Поведенческие роли характеризуют типовые психологические модели поведения людей на производстве, в быту, на отдыхе, в конфликтных ситуациях</a:t>
            </a:r>
            <a:r>
              <a:rPr lang="ru-RU" sz="4800" dirty="0" smtClean="0">
                <a:solidFill>
                  <a:schemeClr val="bg1"/>
                </a:solidFill>
                <a:latin typeface="Times New Roman" pitchFamily="18" charset="0"/>
                <a:cs typeface="Times New Roman" pitchFamily="18" charset="0"/>
              </a:rPr>
              <a:t>.</a:t>
            </a:r>
          </a:p>
          <a:p>
            <a:pPr algn="just"/>
            <a:endParaRPr lang="ru-RU" sz="4800" dirty="0">
              <a:solidFill>
                <a:schemeClr val="bg1"/>
              </a:solidFill>
              <a:latin typeface="Times New Roman" pitchFamily="18" charset="0"/>
              <a:cs typeface="Times New Roman" pitchFamily="18" charset="0"/>
            </a:endParaRPr>
          </a:p>
          <a:p>
            <a:pPr algn="just"/>
            <a:r>
              <a:rPr lang="ru-RU" sz="4800" i="1" u="sng" dirty="0">
                <a:solidFill>
                  <a:schemeClr val="bg1"/>
                </a:solidFill>
                <a:latin typeface="Times New Roman" pitchFamily="18" charset="0"/>
                <a:cs typeface="Times New Roman" pitchFamily="18" charset="0"/>
              </a:rPr>
              <a:t>Социальная структура персонала</a:t>
            </a:r>
            <a:r>
              <a:rPr lang="ru-RU" sz="4800" dirty="0">
                <a:solidFill>
                  <a:schemeClr val="bg1"/>
                </a:solidFill>
                <a:latin typeface="Times New Roman" pitchFamily="18" charset="0"/>
                <a:cs typeface="Times New Roman" pitchFamily="18" charset="0"/>
              </a:rPr>
              <a:t> </a:t>
            </a:r>
            <a:r>
              <a:rPr lang="ru-RU" sz="4800" dirty="0" smtClean="0">
                <a:solidFill>
                  <a:schemeClr val="bg1"/>
                </a:solidFill>
                <a:latin typeface="Times New Roman" pitchFamily="18" charset="0"/>
                <a:cs typeface="Times New Roman" pitchFamily="18" charset="0"/>
              </a:rPr>
              <a:t> </a:t>
            </a:r>
            <a:r>
              <a:rPr lang="ru-RU" sz="4800" dirty="0">
                <a:solidFill>
                  <a:schemeClr val="bg1"/>
                </a:solidFill>
                <a:latin typeface="Times New Roman" pitchFamily="18" charset="0"/>
                <a:cs typeface="Times New Roman" pitchFamily="18" charset="0"/>
              </a:rPr>
              <a:t>характеризует трудовой коллектив предприятия как совокупность групп по полу, возрасту, национальному и социальному составам, уровню образования, семейному </a:t>
            </a:r>
            <a:r>
              <a:rPr lang="ru-RU" sz="4800" dirty="0" smtClean="0">
                <a:solidFill>
                  <a:schemeClr val="bg1"/>
                </a:solidFill>
                <a:latin typeface="Times New Roman" pitchFamily="18" charset="0"/>
                <a:cs typeface="Times New Roman" pitchFamily="18" charset="0"/>
              </a:rPr>
              <a:t>положению.</a:t>
            </a:r>
          </a:p>
          <a:p>
            <a:pPr algn="just"/>
            <a:endParaRPr lang="ru-RU" sz="4800" u="sng" dirty="0" smtClean="0">
              <a:solidFill>
                <a:schemeClr val="bg1"/>
              </a:solidFill>
              <a:latin typeface="Times New Roman" pitchFamily="18" charset="0"/>
              <a:cs typeface="Times New Roman" pitchFamily="18" charset="0"/>
            </a:endParaRPr>
          </a:p>
          <a:p>
            <a:r>
              <a:rPr lang="ru-RU" sz="4800" i="1" u="sng" dirty="0" smtClean="0">
                <a:solidFill>
                  <a:schemeClr val="bg1"/>
                </a:solidFill>
                <a:latin typeface="Times New Roman" pitchFamily="18" charset="0"/>
                <a:cs typeface="Times New Roman" pitchFamily="18" charset="0"/>
              </a:rPr>
              <a:t>Статистическая </a:t>
            </a:r>
            <a:r>
              <a:rPr lang="ru-RU" sz="4800" i="1" u="sng" dirty="0">
                <a:solidFill>
                  <a:schemeClr val="bg1"/>
                </a:solidFill>
                <a:latin typeface="Times New Roman" pitchFamily="18" charset="0"/>
                <a:cs typeface="Times New Roman" pitchFamily="18" charset="0"/>
              </a:rPr>
              <a:t>структура</a:t>
            </a:r>
            <a:r>
              <a:rPr lang="ru-RU" sz="4800" i="1" dirty="0">
                <a:solidFill>
                  <a:schemeClr val="bg1"/>
                </a:solidFill>
                <a:latin typeface="Times New Roman" pitchFamily="18" charset="0"/>
                <a:cs typeface="Times New Roman" pitchFamily="18" charset="0"/>
              </a:rPr>
              <a:t> </a:t>
            </a:r>
            <a:r>
              <a:rPr lang="ru-RU" sz="4800" dirty="0">
                <a:solidFill>
                  <a:schemeClr val="bg1"/>
                </a:solidFill>
                <a:latin typeface="Times New Roman" pitchFamily="18" charset="0"/>
                <a:cs typeface="Times New Roman" pitchFamily="18" charset="0"/>
              </a:rPr>
              <a:t>персонала отражает распределение персонала и его движение в разрезе занятости по видам деятельности, а также категорий и должностей. </a:t>
            </a:r>
          </a:p>
          <a:p>
            <a:endParaRPr lang="ru-RU" sz="4800" u="sng" dirty="0" smtClean="0">
              <a:solidFill>
                <a:schemeClr val="bg1"/>
              </a:solidFill>
              <a:latin typeface="Times New Roman" pitchFamily="18" charset="0"/>
              <a:cs typeface="Times New Roman" pitchFamily="18" charset="0"/>
            </a:endParaRPr>
          </a:p>
          <a:p>
            <a:r>
              <a:rPr lang="ru-RU" sz="4800" dirty="0" smtClean="0">
                <a:solidFill>
                  <a:schemeClr val="bg1"/>
                </a:solidFill>
                <a:latin typeface="Times New Roman" pitchFamily="18" charset="0"/>
                <a:cs typeface="Times New Roman" pitchFamily="18" charset="0"/>
              </a:rPr>
              <a:t>.</a:t>
            </a:r>
            <a:endParaRPr lang="ru-RU" sz="4800" dirty="0">
              <a:solidFill>
                <a:schemeClr val="bg1"/>
              </a:solidFill>
              <a:latin typeface="Times New Roman" pitchFamily="18" charset="0"/>
              <a:cs typeface="Times New Roman" pitchFamily="18" charset="0"/>
            </a:endParaRPr>
          </a:p>
          <a:p>
            <a:pPr algn="just"/>
            <a:endParaRPr lang="ru-RU" sz="4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8585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500" b="1" dirty="0" smtClean="0">
                <a:solidFill>
                  <a:schemeClr val="tx2">
                    <a:lumMod val="60000"/>
                    <a:lumOff val="40000"/>
                  </a:schemeClr>
                </a:solidFill>
                <a:latin typeface="Times New Roman" pitchFamily="18" charset="0"/>
                <a:cs typeface="Times New Roman" pitchFamily="18" charset="0"/>
              </a:rPr>
              <a:t>Таблица 1  </a:t>
            </a:r>
            <a:r>
              <a:rPr lang="ru-RU" sz="1500" b="1" dirty="0">
                <a:solidFill>
                  <a:schemeClr val="tx2">
                    <a:lumMod val="60000"/>
                    <a:lumOff val="40000"/>
                  </a:schemeClr>
                </a:solidFill>
                <a:latin typeface="Times New Roman" pitchFamily="18" charset="0"/>
                <a:cs typeface="Times New Roman" pitchFamily="18" charset="0"/>
              </a:rPr>
              <a:t>– Роли работников, которые способствуют преодолению кризиса и развитию организации </a:t>
            </a:r>
            <a:br>
              <a:rPr lang="ru-RU" sz="1500" b="1" dirty="0">
                <a:solidFill>
                  <a:schemeClr val="tx2">
                    <a:lumMod val="60000"/>
                    <a:lumOff val="40000"/>
                  </a:schemeClr>
                </a:solidFill>
                <a:latin typeface="Times New Roman" pitchFamily="18" charset="0"/>
                <a:cs typeface="Times New Roman" pitchFamily="18" charset="0"/>
              </a:rPr>
            </a:br>
            <a:endParaRPr lang="ru-RU" sz="1500" b="1" dirty="0">
              <a:solidFill>
                <a:schemeClr val="tx2">
                  <a:lumMod val="60000"/>
                  <a:lumOff val="40000"/>
                </a:schemeClr>
              </a:solidFill>
              <a:latin typeface="Times New Roman" pitchFamily="18" charset="0"/>
              <a:cs typeface="Times New Roman"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713458746"/>
              </p:ext>
            </p:extLst>
          </p:nvPr>
        </p:nvGraphicFramePr>
        <p:xfrm>
          <a:off x="611560" y="1412776"/>
          <a:ext cx="7776863" cy="4057462"/>
        </p:xfrm>
        <a:graphic>
          <a:graphicData uri="http://schemas.openxmlformats.org/drawingml/2006/table">
            <a:tbl>
              <a:tblPr firstRow="1" firstCol="1" bandRow="1">
                <a:tableStyleId>{5C22544A-7EE6-4342-B048-85BDC9FD1C3A}</a:tableStyleId>
              </a:tblPr>
              <a:tblGrid>
                <a:gridCol w="1816037"/>
                <a:gridCol w="5960826"/>
              </a:tblGrid>
              <a:tr h="253591">
                <a:tc>
                  <a:txBody>
                    <a:bodyPr/>
                    <a:lstStyle/>
                    <a:p>
                      <a:pPr algn="ctr">
                        <a:spcAft>
                          <a:spcPts val="0"/>
                        </a:spcAft>
                      </a:pPr>
                      <a:r>
                        <a:rPr lang="ru-RU" sz="1200" dirty="0">
                          <a:effectLst/>
                          <a:latin typeface="Times New Roman" pitchFamily="18" charset="0"/>
                          <a:cs typeface="Times New Roman" pitchFamily="18" charset="0"/>
                        </a:rPr>
                        <a:t>Роль</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200" dirty="0">
                          <a:effectLst/>
                          <a:latin typeface="Times New Roman" pitchFamily="18" charset="0"/>
                          <a:cs typeface="Times New Roman" pitchFamily="18" charset="0"/>
                        </a:rPr>
                        <a:t>Характеристика роли</a:t>
                      </a:r>
                      <a:endParaRPr lang="ru-RU" sz="1200" dirty="0">
                        <a:effectLst/>
                        <a:latin typeface="Times New Roman" pitchFamily="18" charset="0"/>
                        <a:ea typeface="Times New Roman"/>
                        <a:cs typeface="Times New Roman" pitchFamily="18" charset="0"/>
                      </a:endParaRPr>
                    </a:p>
                  </a:txBody>
                  <a:tcPr marL="68580" marR="68580" marT="0" marB="0"/>
                </a:tc>
              </a:tr>
              <a:tr h="760774">
                <a:tc>
                  <a:txBody>
                    <a:bodyPr/>
                    <a:lstStyle/>
                    <a:p>
                      <a:pPr algn="just">
                        <a:spcAft>
                          <a:spcPts val="0"/>
                        </a:spcAft>
                      </a:pPr>
                      <a:r>
                        <a:rPr lang="ru-RU" sz="1200" dirty="0">
                          <a:effectLst/>
                          <a:latin typeface="Times New Roman" pitchFamily="18" charset="0"/>
                          <a:cs typeface="Times New Roman" pitchFamily="18" charset="0"/>
                        </a:rPr>
                        <a:t>Генератор идей</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Выдвигает принципиальные идеи, определяет ключевые проблемы, предлагает альтернативы решения, определяет пути и средства реализации идей</a:t>
                      </a:r>
                      <a:endParaRPr lang="ru-RU" sz="1200" dirty="0">
                        <a:effectLst/>
                        <a:latin typeface="Times New Roman" pitchFamily="18" charset="0"/>
                        <a:ea typeface="Times New Roman"/>
                        <a:cs typeface="Times New Roman" pitchFamily="18" charset="0"/>
                      </a:endParaRPr>
                    </a:p>
                  </a:txBody>
                  <a:tcPr marL="68580" marR="68580" marT="0" marB="0"/>
                </a:tc>
              </a:tr>
              <a:tr h="760774">
                <a:tc>
                  <a:txBody>
                    <a:bodyPr/>
                    <a:lstStyle/>
                    <a:p>
                      <a:pPr algn="just">
                        <a:spcAft>
                          <a:spcPts val="0"/>
                        </a:spcAft>
                      </a:pPr>
                      <a:r>
                        <a:rPr lang="ru-RU" sz="1200">
                          <a:effectLst/>
                          <a:latin typeface="Times New Roman" pitchFamily="18" charset="0"/>
                          <a:cs typeface="Times New Roman" pitchFamily="18" charset="0"/>
                        </a:rPr>
                        <a:t>Компилятор идей</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Доводит функциональные идеи до прикладного решения, обладает способностями соединения разных идей,</a:t>
                      </a:r>
                    </a:p>
                    <a:p>
                      <a:pPr algn="just">
                        <a:spcAft>
                          <a:spcPts val="0"/>
                        </a:spcAft>
                      </a:pPr>
                      <a:r>
                        <a:rPr lang="ru-RU" sz="1200" dirty="0">
                          <a:effectLst/>
                          <a:latin typeface="Times New Roman" pitchFamily="18" charset="0"/>
                          <a:cs typeface="Times New Roman" pitchFamily="18" charset="0"/>
                        </a:rPr>
                        <a:t>разрабатывает тактику реализации планов и проектов</a:t>
                      </a:r>
                      <a:endParaRPr lang="ru-RU" sz="1200" dirty="0">
                        <a:effectLst/>
                        <a:latin typeface="Times New Roman" pitchFamily="18" charset="0"/>
                        <a:ea typeface="Times New Roman"/>
                        <a:cs typeface="Times New Roman" pitchFamily="18" charset="0"/>
                      </a:endParaRPr>
                    </a:p>
                  </a:txBody>
                  <a:tcPr marL="68580" marR="68580" marT="0" marB="0"/>
                </a:tc>
              </a:tr>
              <a:tr h="507183">
                <a:tc>
                  <a:txBody>
                    <a:bodyPr/>
                    <a:lstStyle/>
                    <a:p>
                      <a:pPr algn="just">
                        <a:spcAft>
                          <a:spcPts val="0"/>
                        </a:spcAft>
                      </a:pPr>
                      <a:r>
                        <a:rPr lang="ru-RU" sz="1200">
                          <a:effectLst/>
                          <a:latin typeface="Times New Roman" pitchFamily="18" charset="0"/>
                          <a:cs typeface="Times New Roman" pitchFamily="18" charset="0"/>
                        </a:rPr>
                        <a:t>Эксперт</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Обладает способностями оценить целесообразность той или иной идеи и дать правильный совет по ходу обсуждения</a:t>
                      </a:r>
                      <a:endParaRPr lang="ru-RU" sz="1200" dirty="0">
                        <a:effectLst/>
                        <a:latin typeface="Times New Roman" pitchFamily="18" charset="0"/>
                        <a:ea typeface="Times New Roman"/>
                        <a:cs typeface="Times New Roman" pitchFamily="18" charset="0"/>
                      </a:endParaRPr>
                    </a:p>
                  </a:txBody>
                  <a:tcPr marL="68580" marR="68580" marT="0" marB="0"/>
                </a:tc>
              </a:tr>
              <a:tr h="760774">
                <a:tc>
                  <a:txBody>
                    <a:bodyPr/>
                    <a:lstStyle/>
                    <a:p>
                      <a:pPr algn="just">
                        <a:spcAft>
                          <a:spcPts val="0"/>
                        </a:spcAft>
                      </a:pPr>
                      <a:r>
                        <a:rPr lang="ru-RU" sz="1200" dirty="0">
                          <a:effectLst/>
                          <a:latin typeface="Times New Roman" pitchFamily="18" charset="0"/>
                          <a:cs typeface="Times New Roman" pitchFamily="18" charset="0"/>
                        </a:rPr>
                        <a:t>Лидер</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Обладает высоким личным и профессиональным авторитетом, оказывает влияние на поведение группы в целом и отдельных ее членов</a:t>
                      </a:r>
                      <a:endParaRPr lang="ru-RU" sz="1200" dirty="0">
                        <a:effectLst/>
                        <a:latin typeface="Times New Roman" pitchFamily="18" charset="0"/>
                        <a:ea typeface="Times New Roman"/>
                        <a:cs typeface="Times New Roman" pitchFamily="18" charset="0"/>
                      </a:endParaRPr>
                    </a:p>
                  </a:txBody>
                  <a:tcPr marL="68580" marR="68580" marT="0" marB="0"/>
                </a:tc>
              </a:tr>
              <a:tr h="507183">
                <a:tc>
                  <a:txBody>
                    <a:bodyPr/>
                    <a:lstStyle/>
                    <a:p>
                      <a:pPr algn="just">
                        <a:spcAft>
                          <a:spcPts val="0"/>
                        </a:spcAft>
                      </a:pPr>
                      <a:r>
                        <a:rPr lang="ru-RU" sz="1200">
                          <a:effectLst/>
                          <a:latin typeface="Times New Roman" pitchFamily="18" charset="0"/>
                          <a:cs typeface="Times New Roman" pitchFamily="18" charset="0"/>
                        </a:rPr>
                        <a:t>Координатор</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Осуществляет увязку действий членов группы с точки зрения достижения цели в контакте с лидером</a:t>
                      </a:r>
                      <a:endParaRPr lang="ru-RU" sz="1200" dirty="0">
                        <a:effectLst/>
                        <a:latin typeface="Times New Roman" pitchFamily="18" charset="0"/>
                        <a:ea typeface="Times New Roman"/>
                        <a:cs typeface="Times New Roman" pitchFamily="18" charset="0"/>
                      </a:endParaRPr>
                    </a:p>
                  </a:txBody>
                  <a:tcPr marL="68580" marR="68580" marT="0" marB="0"/>
                </a:tc>
              </a:tr>
              <a:tr h="507183">
                <a:tc>
                  <a:txBody>
                    <a:bodyPr/>
                    <a:lstStyle/>
                    <a:p>
                      <a:pPr algn="just">
                        <a:spcAft>
                          <a:spcPts val="0"/>
                        </a:spcAft>
                      </a:pPr>
                      <a:r>
                        <a:rPr lang="ru-RU" sz="1200">
                          <a:effectLst/>
                          <a:latin typeface="Times New Roman" pitchFamily="18" charset="0"/>
                          <a:cs typeface="Times New Roman" pitchFamily="18" charset="0"/>
                        </a:rPr>
                        <a:t>Оптимист</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Всегда уверен в успехе дела, находит пути выхода из кризиса, заражает своим позитивным поведением членов группы</a:t>
                      </a:r>
                      <a:endParaRPr lang="ru-RU" sz="1200"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627482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sz="1400" b="1" dirty="0" smtClean="0">
                <a:solidFill>
                  <a:schemeClr val="tx2">
                    <a:lumMod val="60000"/>
                    <a:lumOff val="40000"/>
                  </a:schemeClr>
                </a:solidFill>
                <a:latin typeface="Times New Roman" pitchFamily="18" charset="0"/>
                <a:cs typeface="Times New Roman" pitchFamily="18" charset="0"/>
              </a:rPr>
              <a:t/>
            </a:r>
            <a:br>
              <a:rPr lang="ru-RU" sz="1400" b="1" dirty="0" smtClean="0">
                <a:solidFill>
                  <a:schemeClr val="tx2">
                    <a:lumMod val="60000"/>
                    <a:lumOff val="40000"/>
                  </a:schemeClr>
                </a:solidFill>
                <a:latin typeface="Times New Roman" pitchFamily="18" charset="0"/>
                <a:cs typeface="Times New Roman" pitchFamily="18" charset="0"/>
              </a:rPr>
            </a:br>
            <a:r>
              <a:rPr lang="ru-RU" sz="1400" b="1" dirty="0">
                <a:solidFill>
                  <a:schemeClr val="tx2">
                    <a:lumMod val="60000"/>
                    <a:lumOff val="40000"/>
                  </a:schemeClr>
                </a:solidFill>
                <a:latin typeface="Times New Roman" pitchFamily="18" charset="0"/>
                <a:cs typeface="Times New Roman" pitchFamily="18" charset="0"/>
              </a:rPr>
              <a:t/>
            </a:r>
            <a:br>
              <a:rPr lang="ru-RU" sz="1400" b="1" dirty="0">
                <a:solidFill>
                  <a:schemeClr val="tx2">
                    <a:lumMod val="60000"/>
                    <a:lumOff val="40000"/>
                  </a:schemeClr>
                </a:solidFill>
                <a:latin typeface="Times New Roman" pitchFamily="18" charset="0"/>
                <a:cs typeface="Times New Roman" pitchFamily="18" charset="0"/>
              </a:rPr>
            </a:br>
            <a:r>
              <a:rPr lang="ru-RU" sz="1700" b="1" dirty="0" smtClean="0">
                <a:solidFill>
                  <a:schemeClr val="tx2">
                    <a:lumMod val="60000"/>
                    <a:lumOff val="40000"/>
                  </a:schemeClr>
                </a:solidFill>
                <a:latin typeface="Times New Roman" pitchFamily="18" charset="0"/>
                <a:cs typeface="Times New Roman" pitchFamily="18" charset="0"/>
              </a:rPr>
              <a:t>Таблица 2 – </a:t>
            </a:r>
            <a:r>
              <a:rPr lang="ru-RU" sz="1700" b="1" dirty="0">
                <a:solidFill>
                  <a:schemeClr val="tx2">
                    <a:lumMod val="60000"/>
                    <a:lumOff val="40000"/>
                  </a:schemeClr>
                </a:solidFill>
                <a:latin typeface="Times New Roman" pitchFamily="18" charset="0"/>
                <a:cs typeface="Times New Roman" pitchFamily="18" charset="0"/>
              </a:rPr>
              <a:t>Роли работников, которые дестабилизируют работу организации и вводят ее </a:t>
            </a:r>
            <a:r>
              <a:rPr lang="ru-RU" sz="1700" b="1" dirty="0" smtClean="0">
                <a:solidFill>
                  <a:schemeClr val="tx2">
                    <a:lumMod val="60000"/>
                    <a:lumOff val="40000"/>
                  </a:schemeClr>
                </a:solidFill>
                <a:latin typeface="Times New Roman" pitchFamily="18" charset="0"/>
                <a:cs typeface="Times New Roman" pitchFamily="18" charset="0"/>
              </a:rPr>
              <a:t/>
            </a:r>
            <a:br>
              <a:rPr lang="ru-RU" sz="1700" b="1" dirty="0" smtClean="0">
                <a:solidFill>
                  <a:schemeClr val="tx2">
                    <a:lumMod val="60000"/>
                    <a:lumOff val="40000"/>
                  </a:schemeClr>
                </a:solidFill>
                <a:latin typeface="Times New Roman" pitchFamily="18" charset="0"/>
                <a:cs typeface="Times New Roman" pitchFamily="18" charset="0"/>
              </a:rPr>
            </a:br>
            <a:r>
              <a:rPr lang="ru-RU" sz="1700" b="1" dirty="0" smtClean="0">
                <a:solidFill>
                  <a:schemeClr val="tx2">
                    <a:lumMod val="60000"/>
                    <a:lumOff val="40000"/>
                  </a:schemeClr>
                </a:solidFill>
                <a:latin typeface="Times New Roman" pitchFamily="18" charset="0"/>
                <a:cs typeface="Times New Roman" pitchFamily="18" charset="0"/>
              </a:rPr>
              <a:t>в </a:t>
            </a:r>
            <a:r>
              <a:rPr lang="ru-RU" sz="1700" b="1" dirty="0">
                <a:solidFill>
                  <a:schemeClr val="tx2">
                    <a:lumMod val="60000"/>
                    <a:lumOff val="40000"/>
                  </a:schemeClr>
                </a:solidFill>
                <a:latin typeface="Times New Roman" pitchFamily="18" charset="0"/>
                <a:cs typeface="Times New Roman" pitchFamily="18" charset="0"/>
              </a:rPr>
              <a:t>кризисное состояние </a:t>
            </a:r>
            <a:br>
              <a:rPr lang="ru-RU" sz="1700" b="1" dirty="0">
                <a:solidFill>
                  <a:schemeClr val="tx2">
                    <a:lumMod val="60000"/>
                    <a:lumOff val="40000"/>
                  </a:schemeClr>
                </a:solidFill>
                <a:latin typeface="Times New Roman" pitchFamily="18" charset="0"/>
                <a:cs typeface="Times New Roman" pitchFamily="18" charset="0"/>
              </a:rPr>
            </a:br>
            <a:r>
              <a:rPr lang="ru-RU" sz="1400" dirty="0">
                <a:latin typeface="Times New Roman" pitchFamily="18" charset="0"/>
                <a:cs typeface="Times New Roman" pitchFamily="18" charset="0"/>
              </a:rPr>
              <a:t> </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461576763"/>
              </p:ext>
            </p:extLst>
          </p:nvPr>
        </p:nvGraphicFramePr>
        <p:xfrm>
          <a:off x="683568" y="1196752"/>
          <a:ext cx="7632848" cy="3816423"/>
        </p:xfrm>
        <a:graphic>
          <a:graphicData uri="http://schemas.openxmlformats.org/drawingml/2006/table">
            <a:tbl>
              <a:tblPr firstRow="1" firstCol="1" bandRow="1">
                <a:tableStyleId>{5C22544A-7EE6-4342-B048-85BDC9FD1C3A}</a:tableStyleId>
              </a:tblPr>
              <a:tblGrid>
                <a:gridCol w="1782407"/>
                <a:gridCol w="5850441"/>
              </a:tblGrid>
              <a:tr h="346948">
                <a:tc>
                  <a:txBody>
                    <a:bodyPr/>
                    <a:lstStyle/>
                    <a:p>
                      <a:pPr algn="ctr">
                        <a:spcAft>
                          <a:spcPts val="0"/>
                        </a:spcAft>
                      </a:pPr>
                      <a:r>
                        <a:rPr lang="ru-RU" sz="1200" dirty="0">
                          <a:effectLst/>
                          <a:latin typeface="Times New Roman" pitchFamily="18" charset="0"/>
                          <a:cs typeface="Times New Roman" pitchFamily="18" charset="0"/>
                        </a:rPr>
                        <a:t>Роль</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200" dirty="0">
                          <a:effectLst/>
                          <a:latin typeface="Times New Roman" pitchFamily="18" charset="0"/>
                          <a:cs typeface="Times New Roman" pitchFamily="18" charset="0"/>
                        </a:rPr>
                        <a:t>Характеристика роли</a:t>
                      </a:r>
                      <a:endParaRPr lang="ru-RU" sz="1200" dirty="0">
                        <a:effectLst/>
                        <a:latin typeface="Times New Roman" pitchFamily="18" charset="0"/>
                        <a:ea typeface="Times New Roman"/>
                        <a:cs typeface="Times New Roman" pitchFamily="18" charset="0"/>
                      </a:endParaRPr>
                    </a:p>
                  </a:txBody>
                  <a:tcPr marL="68580" marR="68580" marT="0" marB="0"/>
                </a:tc>
              </a:tr>
              <a:tr h="693895">
                <a:tc>
                  <a:txBody>
                    <a:bodyPr/>
                    <a:lstStyle/>
                    <a:p>
                      <a:pPr algn="just">
                        <a:spcAft>
                          <a:spcPts val="0"/>
                        </a:spcAft>
                      </a:pPr>
                      <a:r>
                        <a:rPr lang="ru-RU" sz="1200">
                          <a:effectLst/>
                          <a:latin typeface="Times New Roman" pitchFamily="18" charset="0"/>
                          <a:cs typeface="Times New Roman" pitchFamily="18" charset="0"/>
                        </a:rPr>
                        <a:t>Критик</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Подвергает критическому анализу работу коллектива, дает критическую и часто негативную оценку выдвигаемых идей</a:t>
                      </a:r>
                      <a:endParaRPr lang="ru-RU" sz="1200" dirty="0">
                        <a:effectLst/>
                        <a:latin typeface="Times New Roman" pitchFamily="18" charset="0"/>
                        <a:ea typeface="Times New Roman"/>
                        <a:cs typeface="Times New Roman" pitchFamily="18" charset="0"/>
                      </a:endParaRPr>
                    </a:p>
                  </a:txBody>
                  <a:tcPr marL="68580" marR="68580" marT="0" marB="0"/>
                </a:tc>
              </a:tr>
              <a:tr h="693895">
                <a:tc>
                  <a:txBody>
                    <a:bodyPr/>
                    <a:lstStyle/>
                    <a:p>
                      <a:pPr algn="just">
                        <a:spcAft>
                          <a:spcPts val="0"/>
                        </a:spcAft>
                      </a:pPr>
                      <a:r>
                        <a:rPr lang="ru-RU" sz="1200">
                          <a:effectLst/>
                          <a:latin typeface="Times New Roman" pitchFamily="18" charset="0"/>
                          <a:cs typeface="Times New Roman" pitchFamily="18" charset="0"/>
                        </a:rPr>
                        <a:t>«Сторож»</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Распределяет и контролирует потоки информации, оценивая важность или второстепенность сообщений и доводит их до лидера</a:t>
                      </a:r>
                      <a:endParaRPr lang="ru-RU" sz="1200" dirty="0">
                        <a:effectLst/>
                        <a:latin typeface="Times New Roman" pitchFamily="18" charset="0"/>
                        <a:ea typeface="Times New Roman"/>
                        <a:cs typeface="Times New Roman" pitchFamily="18" charset="0"/>
                      </a:endParaRPr>
                    </a:p>
                  </a:txBody>
                  <a:tcPr marL="68580" marR="68580" marT="0" marB="0"/>
                </a:tc>
              </a:tr>
              <a:tr h="693895">
                <a:tc>
                  <a:txBody>
                    <a:bodyPr/>
                    <a:lstStyle/>
                    <a:p>
                      <a:pPr algn="just">
                        <a:spcAft>
                          <a:spcPts val="0"/>
                        </a:spcAft>
                      </a:pPr>
                      <a:r>
                        <a:rPr lang="ru-RU" sz="1200">
                          <a:effectLst/>
                          <a:latin typeface="Times New Roman" pitchFamily="18" charset="0"/>
                          <a:cs typeface="Times New Roman" pitchFamily="18" charset="0"/>
                        </a:rPr>
                        <a:t>Нигилист</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Всегда не уверен в успехе общего дела, имеет критическую точку зрения, чаще всего отличную от общепринятой</a:t>
                      </a:r>
                      <a:endParaRPr lang="ru-RU" sz="1200" dirty="0">
                        <a:effectLst/>
                        <a:latin typeface="Times New Roman" pitchFamily="18" charset="0"/>
                        <a:ea typeface="Times New Roman"/>
                        <a:cs typeface="Times New Roman" pitchFamily="18" charset="0"/>
                      </a:endParaRPr>
                    </a:p>
                  </a:txBody>
                  <a:tcPr marL="68580" marR="68580" marT="0" marB="0"/>
                </a:tc>
              </a:tr>
              <a:tr h="693895">
                <a:tc>
                  <a:txBody>
                    <a:bodyPr/>
                    <a:lstStyle/>
                    <a:p>
                      <a:pPr algn="just">
                        <a:spcAft>
                          <a:spcPts val="0"/>
                        </a:spcAft>
                      </a:pPr>
                      <a:r>
                        <a:rPr lang="ru-RU" sz="1200">
                          <a:effectLst/>
                          <a:latin typeface="Times New Roman" pitchFamily="18" charset="0"/>
                          <a:cs typeface="Times New Roman" pitchFamily="18" charset="0"/>
                        </a:rPr>
                        <a:t>Конформист</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Следует общепринятым нормам поведения, пассивно соглашается с решением группы, представляя «молчаливое большинство»</a:t>
                      </a:r>
                      <a:endParaRPr lang="ru-RU" sz="1200" dirty="0">
                        <a:effectLst/>
                        <a:latin typeface="Times New Roman" pitchFamily="18" charset="0"/>
                        <a:ea typeface="Times New Roman"/>
                        <a:cs typeface="Times New Roman" pitchFamily="18" charset="0"/>
                      </a:endParaRPr>
                    </a:p>
                  </a:txBody>
                  <a:tcPr marL="68580" marR="68580" marT="0" marB="0"/>
                </a:tc>
              </a:tr>
              <a:tr h="693895">
                <a:tc>
                  <a:txBody>
                    <a:bodyPr/>
                    <a:lstStyle/>
                    <a:p>
                      <a:pPr algn="just">
                        <a:spcAft>
                          <a:spcPts val="0"/>
                        </a:spcAft>
                      </a:pPr>
                      <a:r>
                        <a:rPr lang="ru-RU" sz="1200">
                          <a:effectLst/>
                          <a:latin typeface="Times New Roman" pitchFamily="18" charset="0"/>
                          <a:cs typeface="Times New Roman" pitchFamily="18" charset="0"/>
                        </a:rPr>
                        <a:t>Догматик</a:t>
                      </a:r>
                      <a:endParaRPr lang="ru-RU" sz="1200">
                        <a:effectLst/>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200" dirty="0">
                          <a:effectLst/>
                          <a:latin typeface="Times New Roman" pitchFamily="18" charset="0"/>
                          <a:cs typeface="Times New Roman" pitchFamily="18" charset="0"/>
                        </a:rPr>
                        <a:t>Упорно придерживается известных норм, стоит до последнего в своем мнении, не соглашаясь с рациональным решением группы</a:t>
                      </a:r>
                      <a:endParaRPr lang="ru-RU" sz="1200"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4168244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5007E7837599704DBF97B7717FFF4AF4" ma:contentTypeVersion="0" ma:contentTypeDescription="Создание документа." ma:contentTypeScope="" ma:versionID="2f76a39a6c754335552cd44e337eabc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53E8DE0-3366-4FE7-859E-84F7CB838E7A}"/>
</file>

<file path=customXml/itemProps2.xml><?xml version="1.0" encoding="utf-8"?>
<ds:datastoreItem xmlns:ds="http://schemas.openxmlformats.org/officeDocument/2006/customXml" ds:itemID="{C1666A4B-B6BD-4EF1-8785-6FD960D9555B}"/>
</file>

<file path=customXml/itemProps3.xml><?xml version="1.0" encoding="utf-8"?>
<ds:datastoreItem xmlns:ds="http://schemas.openxmlformats.org/officeDocument/2006/customXml" ds:itemID="{497FC94F-7B97-4943-A257-E4A142D9AA2D}"/>
</file>

<file path=docProps/app.xml><?xml version="1.0" encoding="utf-8"?>
<Properties xmlns="http://schemas.openxmlformats.org/officeDocument/2006/extended-properties" xmlns:vt="http://schemas.openxmlformats.org/officeDocument/2006/docPropsVTypes">
  <TotalTime>196</TotalTime>
  <Words>2382</Words>
  <Application>Microsoft Office PowerPoint</Application>
  <PresentationFormat>Экран (4:3)</PresentationFormat>
  <Paragraphs>360</Paragraphs>
  <Slides>23</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Презентация PowerPoint</vt:lpstr>
      <vt:lpstr>1  Основные кризисные тенденции в сфере человеческих ресурсов организации.  2  Структура персонала организации в кризисных условиях.  3  Стресс персонала: понятие, виды, стрессоры и последствия для организации.  4  Тактика поведения персонала в условиях кризиса.</vt:lpstr>
      <vt:lpstr>Кризис персонала организации – это явление, которое необходимо рассматривать как результат взаимодействия совокупности социальных, психологических и организационно-экономических факторов трудовой жизни работников, выражающийся в снижении её качества, утрате уровня конкурентоспособности персонала и способствующий «оживлению» системы управления персоналом и повышению её эффективности или приводящий организацию к состоянию экономической несостоятельности (банкротства).  </vt:lpstr>
      <vt:lpstr>Презентация PowerPoint</vt:lpstr>
      <vt:lpstr>Презентация PowerPoint</vt:lpstr>
      <vt:lpstr>Презентация PowerPoint</vt:lpstr>
      <vt:lpstr>Презентация PowerPoint</vt:lpstr>
      <vt:lpstr> Таблица 1  – Роли работников, которые способствуют преодолению кризиса и развитию организации  </vt:lpstr>
      <vt:lpstr>  Таблица 2 – Роли работников, которые дестабилизируют работу организации и вводят ее  в кризисное состояние    </vt:lpstr>
      <vt:lpstr>Таблица 3 – Особенности поведения работников организации разных  возрастных групп </vt:lpstr>
      <vt:lpstr>Группы «проблемного» персонала, генерирующие кризис:  </vt:lpstr>
      <vt:lpstr>Группы «проблемного» персонала по признакам «эффективность работы» и  «способности и мотивы, определяющие отношение к труду»:   </vt:lpstr>
      <vt:lpstr>Презентация PowerPoint</vt:lpstr>
      <vt:lpstr>Презентация PowerPoint</vt:lpstr>
      <vt:lpstr>Презентация PowerPoint</vt:lpstr>
      <vt:lpstr>Презентация PowerPoint</vt:lpstr>
      <vt:lpstr>Презентация PowerPoint</vt:lpstr>
      <vt:lpstr>Таблица 4 – Положительные и отрицательные последствия стресса для трудовой деятельности персонала   </vt:lpstr>
      <vt:lpstr>Таблица 4 – Положительные и отрицательные последствия стресса для трудовой деятельности персонала</vt:lpstr>
      <vt:lpstr>Таблица 5 – Сравнительная характеристика тактик познавательного  поведения  персонала в условиях кризиса </vt:lpstr>
      <vt:lpstr>Таблица 5 – Сравнительная характеристика тактик познавательного  поведения персонала в условиях кризиса  </vt:lpstr>
      <vt:lpstr>Таблица 6 – Разновидности деструктивных форм поведения персонала организации </vt:lpstr>
      <vt:lpstr>Таблица 6 – Разновидности деструктивных форм поведения персонала организации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13</cp:revision>
  <dcterms:created xsi:type="dcterms:W3CDTF">2015-03-22T19:25:18Z</dcterms:created>
  <dcterms:modified xsi:type="dcterms:W3CDTF">2015-05-29T05:37:26Z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0x0101005007E7837599704DBF97B7717FFF4AF4</vt:lpwstr>
  </property>
</Properties>
</file>