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70" d="100"/>
          <a:sy n="70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E364FE-87D6-4080-AF1F-FF75286A8A88}" type="datetimeFigureOut">
              <a:rPr lang="ru-RU" smtClean="0"/>
              <a:t>02.05.2019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4B0617-8137-4778-A221-3E59B7F24E2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r"/>
            <a:r>
              <a:rPr lang="ru-RU" dirty="0" smtClean="0"/>
              <a:t>                             Выполнила студентка </a:t>
            </a:r>
            <a:r>
              <a:rPr lang="ru-RU" dirty="0" smtClean="0"/>
              <a:t>Р</a:t>
            </a:r>
            <a:r>
              <a:rPr lang="ru-RU" dirty="0" smtClean="0"/>
              <a:t>Ф-31 </a:t>
            </a:r>
            <a:endParaRPr lang="ru-RU" dirty="0" smtClean="0"/>
          </a:p>
          <a:p>
            <a:pPr algn="r"/>
            <a:r>
              <a:rPr lang="ru-RU" dirty="0" smtClean="0"/>
              <a:t>                        Печенькова Анастасия</a:t>
            </a:r>
          </a:p>
          <a:p>
            <a:r>
              <a:rPr lang="ru-RU" dirty="0" smtClean="0"/>
              <a:t>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effectLst/>
              </a:rPr>
              <a:t>Функции славянизмов в творчестве А.С.Пушкина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66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Славянизмы на протяжении всей творческой деятельности Пушкина являются неотъемлемой частью лирики поэта. Если в раннем творчестве для создания поэтического образа славянизмы привлекались чаще других слов, то в зрелых произведениях, как и в современной поэзии, художественный образ мог создаваться за счет особых поэтических слов, русских и старославянских по происхождению, и за счет нейтральной, общеупотребительной, разговорной лексики. В обоих случаях мы имеем дело с пушкинскими стихами, не имеющими себе равных в русской поэзии. Большой удельный вес имеют славянизмы в стихотворениях «Погасло дневное светило...», «Черная шаль», «Гречанка», «К морю», «Ненастный день потух...», «Под небом голубым...», «</a:t>
            </a:r>
            <a:r>
              <a:rPr lang="ru-RU" dirty="0" smtClean="0"/>
              <a:t>Талисман», что абсолютно не </a:t>
            </a:r>
            <a:r>
              <a:rPr lang="ru-RU" dirty="0"/>
              <a:t>лишает произведения силы эмоционального воздействия на </a:t>
            </a:r>
            <a:r>
              <a:rPr lang="ru-RU" dirty="0" smtClean="0"/>
              <a:t>читателя и в наши дни.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73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2528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/>
              <a:t>В</a:t>
            </a:r>
            <a:r>
              <a:rPr lang="ru-RU" sz="2000" dirty="0" smtClean="0"/>
              <a:t>ыбор </a:t>
            </a:r>
            <a:r>
              <a:rPr lang="ru-RU" sz="2000" dirty="0"/>
              <a:t>церковнославянского или русского выражения основывается у </a:t>
            </a:r>
            <a:r>
              <a:rPr lang="ru-RU" sz="2000" dirty="0" smtClean="0"/>
              <a:t>А. С. Пушкина </a:t>
            </a:r>
            <a:r>
              <a:rPr lang="ru-RU" sz="2000" dirty="0"/>
              <a:t>на принципиально иных принципах, чем у его предшественников. Как для «архаистов» (сторонников «старого слога»), так и для «новаторов» (сторонников «нового слога») важна ровность стиля в пределах текста; соответственно, отказ от галлицизмов или от славянизмов определяется стремлением к стилистической последовательности. Пушкин отвергает требование единства стиля и, напротив, идет по пути сочетания стилистически разнородных элементов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4473917"/>
            <a:ext cx="3048000" cy="203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48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200" dirty="0"/>
              <a:t>В произведениях </a:t>
            </a:r>
            <a:r>
              <a:rPr lang="ru-RU" sz="2200" dirty="0" smtClean="0"/>
              <a:t>А. С. Пушкина  </a:t>
            </a:r>
            <a:r>
              <a:rPr lang="ru-RU" sz="2200" dirty="0"/>
              <a:t>за  </a:t>
            </a:r>
            <a:r>
              <a:rPr lang="ru-RU" sz="2200" dirty="0" smtClean="0"/>
              <a:t>старославянизмами, </a:t>
            </a:r>
            <a:r>
              <a:rPr lang="ru-RU" sz="2200" dirty="0"/>
              <a:t>не ушедшими из литературного языка, не перешедшими в разряд нейтральных или общеупотребительных книжных слов, окончательно закрепляются стилистические функции, сохранившиеся за ними в языке художественной литературы до сих </a:t>
            </a:r>
            <a:r>
              <a:rPr lang="ru-RU" sz="2200" dirty="0" smtClean="0"/>
              <a:t>пор, а именно: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создание исторического </a:t>
            </a:r>
            <a:r>
              <a:rPr lang="ru-RU" sz="2000" dirty="0" smtClean="0"/>
              <a:t>колорита,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патетического слога,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воссоздание </a:t>
            </a:r>
            <a:r>
              <a:rPr lang="ru-RU" sz="2000" dirty="0"/>
              <a:t>библейского, античного, восточного </a:t>
            </a:r>
            <a:r>
              <a:rPr lang="ru-RU" sz="2000" dirty="0" smtClean="0"/>
              <a:t>колорита,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/>
              <a:t>пародирование</a:t>
            </a:r>
            <a:r>
              <a:rPr lang="ru-RU" sz="2000" dirty="0"/>
              <a:t>, создание комического эффекта, употребление в целях характерологии.</a:t>
            </a:r>
          </a:p>
        </p:txBody>
      </p:sp>
    </p:spTree>
    <p:extLst>
      <p:ext uri="{BB962C8B-B14F-4D97-AF65-F5344CB8AC3E}">
        <p14:creationId xmlns:p14="http://schemas.microsoft.com/office/powerpoint/2010/main" val="32996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Первая большая </a:t>
            </a:r>
            <a:r>
              <a:rPr lang="ru-RU" sz="2000" dirty="0"/>
              <a:t>стилистическая функция славянизмов в творчестве </a:t>
            </a:r>
            <a:r>
              <a:rPr lang="ru-RU" sz="2000" dirty="0" smtClean="0"/>
              <a:t>поэта – это </a:t>
            </a:r>
            <a:r>
              <a:rPr lang="ru-RU" sz="2000" dirty="0"/>
              <a:t>создание исторического и местного </a:t>
            </a:r>
            <a:r>
              <a:rPr lang="ru-RU" sz="2000" dirty="0" smtClean="0"/>
              <a:t>колорита («Песнь о вещем Олеге», «Бородинская годовщина», «Борис Годунов</a:t>
            </a:r>
            <a:r>
              <a:rPr lang="ru-RU" sz="2000" dirty="0" smtClean="0"/>
              <a:t>»). </a:t>
            </a:r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endParaRPr lang="ru-RU" sz="2000" dirty="0" smtClean="0"/>
          </a:p>
          <a:p>
            <a:pPr marL="0" indent="450850" algn="just" fontAlgn="base">
              <a:buNone/>
            </a:pPr>
            <a:r>
              <a:rPr lang="ru-RU" sz="2000" dirty="0"/>
              <a:t>В «Медном всаднике» </a:t>
            </a:r>
            <a:r>
              <a:rPr lang="ru-RU" sz="2000" dirty="0" smtClean="0"/>
              <a:t>находим: </a:t>
            </a:r>
          </a:p>
          <a:p>
            <a:pPr marL="0" indent="450850" algn="just" fontAlgn="base">
              <a:buNone/>
            </a:pPr>
            <a:r>
              <a:rPr lang="ru-RU" sz="1700" i="1" dirty="0" smtClean="0"/>
              <a:t>«</a:t>
            </a:r>
            <a:r>
              <a:rPr lang="ru-RU" sz="1800" i="1" dirty="0" smtClean="0"/>
              <a:t>Красуйся</a:t>
            </a:r>
            <a:r>
              <a:rPr lang="ru-RU" sz="1800" i="1" dirty="0"/>
              <a:t>, </a:t>
            </a:r>
            <a:r>
              <a:rPr lang="ru-RU" sz="1800" i="1" dirty="0">
                <a:solidFill>
                  <a:schemeClr val="bg1"/>
                </a:solidFill>
              </a:rPr>
              <a:t>град</a:t>
            </a:r>
            <a:r>
              <a:rPr lang="ru-RU" sz="1800" i="1" dirty="0"/>
              <a:t> Петров, и стой</a:t>
            </a:r>
          </a:p>
          <a:p>
            <a:pPr marL="0" indent="450850" algn="just" fontAlgn="base">
              <a:buNone/>
            </a:pPr>
            <a:r>
              <a:rPr lang="ru-RU" sz="1800" i="1" dirty="0"/>
              <a:t>Неколебимо, как Россия,</a:t>
            </a:r>
          </a:p>
          <a:p>
            <a:pPr marL="0" indent="450850" algn="just" fontAlgn="base">
              <a:buNone/>
            </a:pPr>
            <a:r>
              <a:rPr lang="ru-RU" sz="1800" i="1" dirty="0">
                <a:solidFill>
                  <a:schemeClr val="bg1"/>
                </a:solidFill>
              </a:rPr>
              <a:t>Да</a:t>
            </a:r>
            <a:r>
              <a:rPr lang="ru-RU" sz="1800" i="1" dirty="0"/>
              <a:t> </a:t>
            </a:r>
            <a:r>
              <a:rPr lang="ru-RU" sz="1800" i="1" dirty="0">
                <a:solidFill>
                  <a:schemeClr val="bg1"/>
                </a:solidFill>
              </a:rPr>
              <a:t>умирится</a:t>
            </a:r>
            <a:r>
              <a:rPr lang="ru-RU" sz="1800" i="1" dirty="0"/>
              <a:t> же с тобой</a:t>
            </a:r>
          </a:p>
          <a:p>
            <a:pPr marL="0" indent="450850" algn="just" fontAlgn="base">
              <a:buNone/>
            </a:pPr>
            <a:r>
              <a:rPr lang="ru-RU" sz="1800" i="1" dirty="0"/>
              <a:t>Непокорённая </a:t>
            </a:r>
            <a:r>
              <a:rPr lang="ru-RU" sz="1800" i="1" dirty="0" smtClean="0"/>
              <a:t>стихия».</a:t>
            </a:r>
          </a:p>
          <a:p>
            <a:pPr marL="0" indent="450850" algn="just" fontAlgn="base">
              <a:buNone/>
            </a:pPr>
            <a:endParaRPr lang="ru-RU" sz="1800" i="1" dirty="0"/>
          </a:p>
          <a:p>
            <a:pPr marL="0" indent="450850" algn="just" fontAlgn="base">
              <a:buNone/>
            </a:pPr>
            <a:r>
              <a:rPr lang="ru-RU" sz="2000" dirty="0" smtClean="0"/>
              <a:t>Торжественность</a:t>
            </a:r>
            <a:r>
              <a:rPr lang="ru-RU" sz="2000" dirty="0"/>
              <a:t>, связь с поэзией высокого стиля, историческую стилизацию характеризуют в “Медном всаднике” славянизмы.</a:t>
            </a:r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158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 Во-вторых</a:t>
            </a:r>
            <a:r>
              <a:rPr lang="ru-RU" sz="2000" dirty="0"/>
              <a:t>, это воссоздание стиля античной поэзии (что более характерно для ранних стихотворений Пушкина («</a:t>
            </a:r>
            <a:r>
              <a:rPr lang="ru-RU" sz="2000" dirty="0" err="1"/>
              <a:t>Лицинию</a:t>
            </a:r>
            <a:r>
              <a:rPr lang="ru-RU" sz="2000" dirty="0"/>
              <a:t>», «Моему Аристарху, «Гроб Анакреона», «Послание Лиде», «Торжество Вакха», «К Овидию»), но и в поздних сочинениях поэта славянизмы выполняют эту стилистическую функцию: «На перевод Илиады», «Мальчику», «</a:t>
            </a:r>
            <a:r>
              <a:rPr lang="ru-RU" sz="2000" dirty="0" err="1"/>
              <a:t>Гнедичу</a:t>
            </a:r>
            <a:r>
              <a:rPr lang="ru-RU" sz="2000" dirty="0"/>
              <a:t>», «Из </a:t>
            </a:r>
            <a:r>
              <a:rPr lang="ru-RU" sz="2000" dirty="0" err="1"/>
              <a:t>Афенея</a:t>
            </a:r>
            <a:r>
              <a:rPr lang="ru-RU" sz="2000" dirty="0"/>
              <a:t>», «Из Анакреона», «На выздоровление Лукулла»). Например</a:t>
            </a:r>
            <a:r>
              <a:rPr lang="ru-RU" sz="2000" dirty="0" smtClean="0"/>
              <a:t>:</a:t>
            </a:r>
          </a:p>
          <a:p>
            <a:endParaRPr lang="ru-RU" sz="2000" dirty="0"/>
          </a:p>
          <a:p>
            <a:pPr marL="0" indent="450850">
              <a:buNone/>
            </a:pPr>
            <a:r>
              <a:rPr lang="ru-RU" sz="2000" i="1" dirty="0" smtClean="0"/>
              <a:t>«</a:t>
            </a:r>
            <a:r>
              <a:rPr lang="ru-RU" sz="2000" i="1" dirty="0" smtClean="0">
                <a:solidFill>
                  <a:schemeClr val="bg1"/>
                </a:solidFill>
              </a:rPr>
              <a:t>Мудрый</a:t>
            </a:r>
            <a:r>
              <a:rPr lang="ru-RU" sz="2000" i="1" dirty="0" smtClean="0"/>
              <a:t> </a:t>
            </a:r>
            <a:r>
              <a:rPr lang="ru-RU" sz="2000" i="1" dirty="0"/>
              <a:t>после третьей чаши</a:t>
            </a:r>
          </a:p>
          <a:p>
            <a:pPr marL="0" indent="450850">
              <a:buNone/>
            </a:pPr>
            <a:r>
              <a:rPr lang="ru-RU" sz="2000" i="1" dirty="0"/>
              <a:t>Все венки с </a:t>
            </a:r>
            <a:r>
              <a:rPr lang="ru-RU" sz="2000" i="1" dirty="0">
                <a:solidFill>
                  <a:schemeClr val="bg1"/>
                </a:solidFill>
              </a:rPr>
              <a:t>главы</a:t>
            </a:r>
            <a:r>
              <a:rPr lang="ru-RU" sz="2000" i="1" dirty="0"/>
              <a:t> слагает</a:t>
            </a:r>
          </a:p>
          <a:p>
            <a:pPr marL="0" indent="450850">
              <a:buNone/>
            </a:pPr>
            <a:r>
              <a:rPr lang="ru-RU" sz="2000" i="1" dirty="0"/>
              <a:t>И творит </a:t>
            </a:r>
            <a:r>
              <a:rPr lang="ru-RU" sz="2000" i="1" dirty="0" smtClean="0"/>
              <a:t>уж </a:t>
            </a:r>
            <a:r>
              <a:rPr lang="ru-RU" sz="2000" i="1" dirty="0">
                <a:solidFill>
                  <a:schemeClr val="bg1"/>
                </a:solidFill>
              </a:rPr>
              <a:t>возлиянья</a:t>
            </a:r>
          </a:p>
          <a:p>
            <a:pPr marL="0" indent="450850">
              <a:buNone/>
            </a:pPr>
            <a:r>
              <a:rPr lang="ru-RU" sz="2000" i="1" dirty="0">
                <a:solidFill>
                  <a:schemeClr val="bg1"/>
                </a:solidFill>
              </a:rPr>
              <a:t>Благодатному </a:t>
            </a:r>
            <a:r>
              <a:rPr lang="ru-RU" sz="2000" i="1" dirty="0" smtClean="0"/>
              <a:t>Морфею».</a:t>
            </a:r>
            <a:endParaRPr lang="ru-RU" sz="2000" i="1" dirty="0"/>
          </a:p>
          <a:p>
            <a:pPr marL="0" indent="450850">
              <a:buNone/>
            </a:pPr>
            <a:r>
              <a:rPr lang="ru-RU" sz="1600" dirty="0"/>
              <a:t>(«Из </a:t>
            </a:r>
            <a:r>
              <a:rPr lang="ru-RU" sz="1600" dirty="0" err="1"/>
              <a:t>Афенея</a:t>
            </a:r>
            <a:r>
              <a:rPr lang="ru-RU" sz="1600" dirty="0" smtClean="0"/>
              <a:t>»)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0772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Также славянизмы </a:t>
            </a:r>
            <a:r>
              <a:rPr lang="ru-RU" sz="2400" dirty="0"/>
              <a:t>используются Пушкиным для более достоверной передачи библейских </a:t>
            </a:r>
            <a:r>
              <a:rPr lang="ru-RU" sz="2400" dirty="0" smtClean="0"/>
              <a:t>образов</a:t>
            </a:r>
            <a:r>
              <a:rPr lang="ru-RU" sz="2400" dirty="0"/>
              <a:t> </a:t>
            </a:r>
            <a:r>
              <a:rPr lang="ru-RU" sz="2400" dirty="0" smtClean="0"/>
              <a:t>(«Ст</a:t>
            </a:r>
            <a:r>
              <a:rPr lang="ru-RU" sz="2400" dirty="0"/>
              <a:t>р</a:t>
            </a:r>
            <a:r>
              <a:rPr lang="ru-RU" sz="2400" dirty="0" smtClean="0"/>
              <a:t>анник», «Феодор и Елена», «Пророк» и д.):</a:t>
            </a:r>
          </a:p>
          <a:p>
            <a:pPr marL="0" indent="450850" algn="just">
              <a:buNone/>
            </a:pPr>
            <a:endParaRPr lang="ru-RU" sz="2000" dirty="0" smtClean="0"/>
          </a:p>
          <a:p>
            <a:pPr marL="0" indent="450850" algn="just">
              <a:buNone/>
            </a:pPr>
            <a:r>
              <a:rPr lang="ru-RU" sz="2000" i="1" dirty="0" smtClean="0"/>
              <a:t>«В </a:t>
            </a:r>
            <a:r>
              <a:rPr lang="ru-RU" sz="2000" i="1" dirty="0"/>
              <a:t>крови горит огонь желанья,</a:t>
            </a:r>
          </a:p>
          <a:p>
            <a:pPr marL="0" indent="450850" algn="just">
              <a:buNone/>
            </a:pPr>
            <a:r>
              <a:rPr lang="ru-RU" sz="2000" i="1" dirty="0"/>
              <a:t>Душа тобой уязвлена,</a:t>
            </a:r>
          </a:p>
          <a:p>
            <a:pPr marL="0" indent="450850" algn="just">
              <a:buNone/>
            </a:pPr>
            <a:r>
              <a:rPr lang="ru-RU" sz="2000" i="1" dirty="0">
                <a:solidFill>
                  <a:schemeClr val="bg1"/>
                </a:solidFill>
              </a:rPr>
              <a:t>Лобзай</a:t>
            </a:r>
            <a:r>
              <a:rPr lang="ru-RU" sz="2000" i="1" dirty="0"/>
              <a:t> меня: твои лобзанья</a:t>
            </a:r>
          </a:p>
          <a:p>
            <a:pPr marL="0" indent="450850" algn="just">
              <a:buNone/>
            </a:pPr>
            <a:r>
              <a:rPr lang="ru-RU" sz="2000" i="1" dirty="0"/>
              <a:t>Мне слаще </a:t>
            </a:r>
            <a:r>
              <a:rPr lang="ru-RU" sz="2000" i="1" dirty="0">
                <a:solidFill>
                  <a:schemeClr val="bg1"/>
                </a:solidFill>
              </a:rPr>
              <a:t>мирра</a:t>
            </a:r>
            <a:r>
              <a:rPr lang="ru-RU" sz="2000" i="1" dirty="0"/>
              <a:t> и </a:t>
            </a:r>
            <a:r>
              <a:rPr lang="ru-RU" sz="2000" i="1" dirty="0" smtClean="0"/>
              <a:t>вина».</a:t>
            </a:r>
            <a:endParaRPr lang="ru-RU" sz="20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21088"/>
            <a:ext cx="3096344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8487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dirty="0"/>
              <a:t>В- </a:t>
            </a:r>
            <a:r>
              <a:rPr lang="ru-RU" sz="2400" dirty="0" smtClean="0"/>
              <a:t>четвёртых</a:t>
            </a:r>
            <a:r>
              <a:rPr lang="ru-RU" sz="2400" dirty="0"/>
              <a:t>, славянизмы используются Пушкиным для создания восточного слога («Подражание Корану», «Анчар</a:t>
            </a:r>
            <a:r>
              <a:rPr lang="ru-RU" sz="2400" dirty="0" smtClean="0"/>
              <a:t>»):</a:t>
            </a:r>
          </a:p>
          <a:p>
            <a:pPr marL="0" indent="0" algn="just">
              <a:buNone/>
            </a:pPr>
            <a:endParaRPr lang="ru-RU" sz="2400" dirty="0" smtClean="0"/>
          </a:p>
          <a:p>
            <a:pPr marL="0" indent="450850" algn="just">
              <a:buNone/>
            </a:pPr>
            <a:r>
              <a:rPr lang="ru-RU" sz="2000" i="1" dirty="0"/>
              <a:t>«К нему и птица не летит,</a:t>
            </a:r>
          </a:p>
          <a:p>
            <a:pPr marL="0" indent="450850" algn="just">
              <a:buNone/>
            </a:pPr>
            <a:r>
              <a:rPr lang="ru-RU" sz="2000" i="1" dirty="0"/>
              <a:t>И тигр нейдет: лишь </a:t>
            </a:r>
            <a:r>
              <a:rPr lang="ru-RU" sz="2000" i="1" dirty="0">
                <a:solidFill>
                  <a:schemeClr val="bg1"/>
                </a:solidFill>
              </a:rPr>
              <a:t>вихорь</a:t>
            </a:r>
            <a:r>
              <a:rPr lang="ru-RU" sz="2000" i="1" dirty="0"/>
              <a:t> черный</a:t>
            </a:r>
          </a:p>
          <a:p>
            <a:pPr marL="0" indent="450850" algn="just">
              <a:buNone/>
            </a:pPr>
            <a:r>
              <a:rPr lang="ru-RU" sz="2000" i="1" dirty="0"/>
              <a:t>На </a:t>
            </a:r>
            <a:r>
              <a:rPr lang="ru-RU" sz="2000" i="1" dirty="0">
                <a:solidFill>
                  <a:schemeClr val="bg1"/>
                </a:solidFill>
              </a:rPr>
              <a:t>древо </a:t>
            </a:r>
            <a:r>
              <a:rPr lang="ru-RU" sz="2000" i="1" dirty="0"/>
              <a:t>смерти набежит —</a:t>
            </a:r>
          </a:p>
          <a:p>
            <a:pPr marL="0" indent="450850" algn="just">
              <a:buNone/>
            </a:pPr>
            <a:r>
              <a:rPr lang="ru-RU" sz="2000" i="1" dirty="0"/>
              <a:t>И мчится прочь, уже </a:t>
            </a:r>
            <a:r>
              <a:rPr lang="ru-RU" sz="2000" i="1" dirty="0" smtClean="0">
                <a:solidFill>
                  <a:schemeClr val="bg1"/>
                </a:solidFill>
              </a:rPr>
              <a:t>тлетворный</a:t>
            </a:r>
            <a:r>
              <a:rPr lang="ru-RU" sz="2000" i="1" dirty="0" smtClean="0"/>
              <a:t>».</a:t>
            </a:r>
          </a:p>
          <a:p>
            <a:pPr marL="0" indent="450850" algn="just">
              <a:buNone/>
            </a:pPr>
            <a:endParaRPr lang="ru-RU" sz="20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509120"/>
            <a:ext cx="2695575" cy="1695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7706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Нередко ироническое и комическое употребление славянизмов и в художественной прозе Пушкина. Например, в «Станционном смотрителе»: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marL="0" indent="450850" algn="just">
              <a:buNone/>
            </a:pPr>
            <a:r>
              <a:rPr lang="ru-RU" sz="1800" i="1" dirty="0" smtClean="0"/>
              <a:t>«</a:t>
            </a:r>
            <a:r>
              <a:rPr lang="ru-RU" sz="2000" i="1" dirty="0"/>
              <a:t>Тут он принялся переписывать мою подорожную, а я занялся рассмотрением картинок, украшавших его смиренную, но опрятную </a:t>
            </a:r>
            <a:r>
              <a:rPr lang="ru-RU" sz="2000" b="1" i="1" dirty="0">
                <a:solidFill>
                  <a:schemeClr val="bg1"/>
                </a:solidFill>
              </a:rPr>
              <a:t>обитель</a:t>
            </a:r>
            <a:r>
              <a:rPr lang="ru-RU" sz="2000" i="1" dirty="0">
                <a:solidFill>
                  <a:schemeClr val="bg1"/>
                </a:solidFill>
              </a:rPr>
              <a:t>. </a:t>
            </a:r>
            <a:r>
              <a:rPr lang="ru-RU" sz="2000" i="1" dirty="0"/>
              <a:t>Они изображали историю </a:t>
            </a:r>
            <a:r>
              <a:rPr lang="ru-RU" sz="2000" b="1" i="1" dirty="0">
                <a:solidFill>
                  <a:schemeClr val="bg1"/>
                </a:solidFill>
              </a:rPr>
              <a:t>блудного сына</a:t>
            </a:r>
            <a:r>
              <a:rPr lang="ru-RU" sz="2000" i="1" dirty="0"/>
              <a:t>... Далее, промотавшийся </a:t>
            </a:r>
            <a:r>
              <a:rPr lang="ru-RU" sz="2000" b="1" i="1" dirty="0">
                <a:solidFill>
                  <a:schemeClr val="bg1"/>
                </a:solidFill>
              </a:rPr>
              <a:t>юноша</a:t>
            </a:r>
            <a:r>
              <a:rPr lang="ru-RU" sz="2000" i="1" dirty="0"/>
              <a:t>, в </a:t>
            </a:r>
            <a:r>
              <a:rPr lang="ru-RU" sz="2000" b="1" i="1" dirty="0">
                <a:solidFill>
                  <a:schemeClr val="bg1"/>
                </a:solidFill>
              </a:rPr>
              <a:t>рубище</a:t>
            </a:r>
            <a:r>
              <a:rPr lang="ru-RU" sz="2000" i="1" dirty="0"/>
              <a:t> и в треугольной шляпе, пасет свиней и </a:t>
            </a:r>
            <a:r>
              <a:rPr lang="ru-RU" sz="2000" b="1" i="1" dirty="0">
                <a:solidFill>
                  <a:schemeClr val="bg1"/>
                </a:solidFill>
              </a:rPr>
              <a:t>разделяет</a:t>
            </a:r>
            <a:r>
              <a:rPr lang="ru-RU" sz="2000" i="1" dirty="0"/>
              <a:t> с ними </a:t>
            </a:r>
            <a:r>
              <a:rPr lang="ru-RU" sz="2000" b="1" i="1" dirty="0">
                <a:solidFill>
                  <a:schemeClr val="bg1"/>
                </a:solidFill>
              </a:rPr>
              <a:t>трапезу</a:t>
            </a:r>
            <a:r>
              <a:rPr lang="ru-RU" sz="2000" i="1" dirty="0"/>
              <a:t>... </a:t>
            </a:r>
            <a:r>
              <a:rPr lang="ru-RU" sz="2000" b="1" i="1" dirty="0">
                <a:solidFill>
                  <a:schemeClr val="bg1"/>
                </a:solidFill>
              </a:rPr>
              <a:t>блудный</a:t>
            </a:r>
            <a:r>
              <a:rPr lang="ru-RU" sz="2000" i="1" dirty="0"/>
              <a:t> сын стоит на коленах; в перспективе повар убивает упитанного </a:t>
            </a:r>
            <a:r>
              <a:rPr lang="ru-RU" sz="2000" b="1" i="1" dirty="0">
                <a:solidFill>
                  <a:schemeClr val="bg1"/>
                </a:solidFill>
              </a:rPr>
              <a:t>тельца</a:t>
            </a:r>
            <a:r>
              <a:rPr lang="ru-RU" sz="2000" i="1" dirty="0"/>
              <a:t>, и старший брат </a:t>
            </a:r>
            <a:r>
              <a:rPr lang="ru-RU" sz="2000" b="1" i="1" dirty="0">
                <a:solidFill>
                  <a:schemeClr val="bg1"/>
                </a:solidFill>
              </a:rPr>
              <a:t>вопрошает</a:t>
            </a:r>
            <a:r>
              <a:rPr lang="ru-RU" sz="2000" i="1" dirty="0"/>
              <a:t> слуг о причине таковой </a:t>
            </a:r>
            <a:r>
              <a:rPr lang="ru-RU" sz="2000" b="1" i="1" dirty="0">
                <a:solidFill>
                  <a:schemeClr val="bg1"/>
                </a:solidFill>
              </a:rPr>
              <a:t>радости</a:t>
            </a:r>
            <a:r>
              <a:rPr lang="ru-RU" sz="2000" i="1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4505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850" algn="just"/>
            <a:r>
              <a:rPr lang="ru-RU" sz="2400" dirty="0" smtClean="0"/>
              <a:t>Также славянизмы могут использоваться как традиционное средство передачи высшего гражданского содержания («Вольность», «Памятник»,  «Деревня», «Медный всадник»).</a:t>
            </a:r>
          </a:p>
          <a:p>
            <a:pPr marL="0" indent="450850" algn="just">
              <a:buNone/>
            </a:pPr>
            <a:endParaRPr lang="ru-RU" sz="2000" dirty="0"/>
          </a:p>
          <a:p>
            <a:pPr marL="0" indent="450850" algn="just" fontAlgn="base">
              <a:buNone/>
            </a:pPr>
            <a:r>
              <a:rPr lang="ru-RU" sz="2000" i="1" dirty="0" smtClean="0"/>
              <a:t>«Нет</a:t>
            </a:r>
            <a:r>
              <a:rPr lang="ru-RU" sz="2000" i="1" dirty="0"/>
              <a:t>, весь я не умру – душа в заветной </a:t>
            </a:r>
            <a:r>
              <a:rPr lang="ru-RU" sz="2000" i="1" dirty="0">
                <a:solidFill>
                  <a:schemeClr val="bg1"/>
                </a:solidFill>
              </a:rPr>
              <a:t>лире</a:t>
            </a:r>
          </a:p>
          <a:p>
            <a:pPr marL="0" indent="450850" algn="just" fontAlgn="base">
              <a:buNone/>
            </a:pPr>
            <a:r>
              <a:rPr lang="ru-RU" sz="2000" i="1" dirty="0"/>
              <a:t>Мой </a:t>
            </a:r>
            <a:r>
              <a:rPr lang="ru-RU" sz="2000" i="1" dirty="0">
                <a:solidFill>
                  <a:schemeClr val="bg1"/>
                </a:solidFill>
              </a:rPr>
              <a:t>прах</a:t>
            </a:r>
            <a:r>
              <a:rPr lang="ru-RU" sz="2000" i="1" dirty="0"/>
              <a:t> переживет и </a:t>
            </a:r>
            <a:r>
              <a:rPr lang="ru-RU" sz="2000" i="1" dirty="0">
                <a:solidFill>
                  <a:schemeClr val="bg1"/>
                </a:solidFill>
              </a:rPr>
              <a:t>тленья</a:t>
            </a:r>
            <a:r>
              <a:rPr lang="ru-RU" sz="2000" i="1" dirty="0"/>
              <a:t> убежит –</a:t>
            </a:r>
          </a:p>
          <a:p>
            <a:pPr marL="0" indent="450850" algn="just" fontAlgn="base">
              <a:buNone/>
            </a:pPr>
            <a:r>
              <a:rPr lang="ru-RU" sz="2000" i="1" dirty="0"/>
              <a:t>И славен буду я, </a:t>
            </a:r>
            <a:r>
              <a:rPr lang="ru-RU" sz="2000" i="1" dirty="0">
                <a:solidFill>
                  <a:schemeClr val="bg1"/>
                </a:solidFill>
              </a:rPr>
              <a:t>доколь</a:t>
            </a:r>
            <a:r>
              <a:rPr lang="ru-RU" sz="2000" i="1" dirty="0"/>
              <a:t> в </a:t>
            </a:r>
            <a:r>
              <a:rPr lang="ru-RU" sz="2000" i="1" dirty="0">
                <a:solidFill>
                  <a:schemeClr val="bg1"/>
                </a:solidFill>
              </a:rPr>
              <a:t>подлунном</a:t>
            </a:r>
            <a:r>
              <a:rPr lang="ru-RU" sz="2000" i="1" dirty="0"/>
              <a:t> мире</a:t>
            </a:r>
          </a:p>
          <a:p>
            <a:pPr marL="0" indent="450850" algn="just" fontAlgn="base">
              <a:buNone/>
            </a:pPr>
            <a:r>
              <a:rPr lang="ru-RU" sz="2000" i="1" dirty="0"/>
              <a:t>Жив будет хоть один </a:t>
            </a:r>
            <a:r>
              <a:rPr lang="ru-RU" sz="2000" i="1" dirty="0" smtClean="0">
                <a:solidFill>
                  <a:schemeClr val="bg1"/>
                </a:solidFill>
              </a:rPr>
              <a:t>пиит</a:t>
            </a:r>
            <a:r>
              <a:rPr lang="ru-RU" sz="2000" i="1" dirty="0" smtClean="0"/>
              <a:t>».</a:t>
            </a:r>
            <a:endParaRPr lang="ru-RU" sz="2000" i="1" dirty="0"/>
          </a:p>
          <a:p>
            <a:pPr marL="0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9565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8EB855-8FDE-4AE3-B84A-576B1A3F0F3A}"/>
</file>

<file path=customXml/itemProps2.xml><?xml version="1.0" encoding="utf-8"?>
<ds:datastoreItem xmlns:ds="http://schemas.openxmlformats.org/officeDocument/2006/customXml" ds:itemID="{B7D74A4C-5814-47A8-9849-C706F5B3440A}"/>
</file>

<file path=customXml/itemProps3.xml><?xml version="1.0" encoding="utf-8"?>
<ds:datastoreItem xmlns:ds="http://schemas.openxmlformats.org/officeDocument/2006/customXml" ds:itemID="{D289BCB6-2DC3-42C5-9540-3446EEA5F73C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151</TotalTime>
  <Words>653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Функции славянизмов в творчестве А.С.Пушкина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Функции славянизмов в творчестве А.С.Пушкина</dc:title>
  <dc:creator>admin</dc:creator>
  <cp:lastModifiedBy>admin</cp:lastModifiedBy>
  <cp:revision>14</cp:revision>
  <dcterms:created xsi:type="dcterms:W3CDTF">2019-04-29T17:29:26Z</dcterms:created>
  <dcterms:modified xsi:type="dcterms:W3CDTF">2019-05-02T19:45:22Z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