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DDB9CF-0FBA-4D3C-A375-9A7E4B73FD83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96BC89-C470-4CC7-A3BB-C01B4B545F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Русский литературный язык Петровской </a:t>
            </a:r>
            <a:r>
              <a:rPr lang="ru-RU" dirty="0" smtClean="0"/>
              <a:t>эпохи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304856" cy="158417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dirty="0" smtClean="0"/>
              <a:t>Выполнила студентка  </a:t>
            </a:r>
            <a:r>
              <a:rPr lang="ru-RU" dirty="0">
                <a:effectLst/>
              </a:rPr>
              <a:t>Р</a:t>
            </a:r>
            <a:r>
              <a:rPr lang="ru-RU" dirty="0" smtClean="0"/>
              <a:t>Ф-31</a:t>
            </a:r>
          </a:p>
          <a:p>
            <a:pPr algn="r"/>
            <a:r>
              <a:rPr lang="ru-RU" dirty="0" smtClean="0"/>
              <a:t>Печенькова Анастасия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5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0850" algn="just"/>
            <a:r>
              <a:rPr lang="ru-RU" dirty="0"/>
              <a:t>Возродилось образование отвлеченных слов посредством аффиксов старославянского происхождения, которые в Петровскую эпоху оказались наиболее востребованными для перевода иностранных слов в научных и деловых текстах. Продуктивными становятся образования на -</a:t>
            </a:r>
            <a:r>
              <a:rPr lang="ru-RU" dirty="0" err="1"/>
              <a:t>ение</a:t>
            </a:r>
            <a:r>
              <a:rPr lang="ru-RU" dirty="0"/>
              <a:t>, -</a:t>
            </a:r>
            <a:r>
              <a:rPr lang="ru-RU" dirty="0" err="1"/>
              <a:t>ание</a:t>
            </a:r>
            <a:r>
              <a:rPr lang="ru-RU" dirty="0"/>
              <a:t>, -</a:t>
            </a:r>
            <a:r>
              <a:rPr lang="ru-RU" dirty="0" err="1"/>
              <a:t>ние</a:t>
            </a:r>
            <a:r>
              <a:rPr lang="ru-RU" dirty="0"/>
              <a:t>, -</a:t>
            </a:r>
            <a:r>
              <a:rPr lang="ru-RU" dirty="0" err="1"/>
              <a:t>ие</a:t>
            </a:r>
            <a:r>
              <a:rPr lang="ru-RU" dirty="0"/>
              <a:t>, -</a:t>
            </a:r>
            <a:r>
              <a:rPr lang="ru-RU" dirty="0" err="1"/>
              <a:t>ство</a:t>
            </a:r>
            <a:r>
              <a:rPr lang="ru-RU" dirty="0"/>
              <a:t>, -ость</a:t>
            </a:r>
            <a:r>
              <a:rPr lang="ru-RU" dirty="0" smtClean="0"/>
              <a:t>, -</a:t>
            </a:r>
            <a:r>
              <a:rPr lang="ru-RU" dirty="0" err="1"/>
              <a:t>тель</a:t>
            </a:r>
            <a:r>
              <a:rPr lang="ru-RU" dirty="0"/>
              <a:t>, -</a:t>
            </a:r>
            <a:r>
              <a:rPr lang="ru-RU" dirty="0" err="1"/>
              <a:t>тельство</a:t>
            </a:r>
            <a:r>
              <a:rPr lang="ru-RU" dirty="0"/>
              <a:t> (</a:t>
            </a:r>
            <a:r>
              <a:rPr lang="ru-RU" i="1" dirty="0"/>
              <a:t>соединение, собрание, строение, взятие, </a:t>
            </a:r>
            <a:r>
              <a:rPr lang="ru-RU" i="1" dirty="0" err="1"/>
              <a:t>учтивство</a:t>
            </a:r>
            <a:r>
              <a:rPr lang="ru-RU" i="1" dirty="0"/>
              <a:t>, потребность, исследователь, домогательство и др</a:t>
            </a:r>
            <a:r>
              <a:rPr lang="ru-RU" dirty="0"/>
              <a:t>.). Собирательные существительные образуются с помощью суффиксов -</a:t>
            </a:r>
            <a:r>
              <a:rPr lang="ru-RU" dirty="0" err="1"/>
              <a:t>ств</a:t>
            </a:r>
            <a:r>
              <a:rPr lang="ru-RU" dirty="0"/>
              <a:t>-, -</a:t>
            </a:r>
            <a:r>
              <a:rPr lang="ru-RU" dirty="0" err="1"/>
              <a:t>еств</a:t>
            </a:r>
            <a:r>
              <a:rPr lang="ru-RU" dirty="0"/>
              <a:t>- (</a:t>
            </a:r>
            <a:r>
              <a:rPr lang="ru-RU" i="1" dirty="0"/>
              <a:t>руководство, художество</a:t>
            </a:r>
            <a:r>
              <a:rPr lang="ru-RU" dirty="0"/>
              <a:t>). По книжной словообразовательной модели создаются новые сложные слова, </a:t>
            </a:r>
            <a:r>
              <a:rPr lang="ru-RU" i="1" dirty="0" err="1"/>
              <a:t>глубокоумие</a:t>
            </a:r>
            <a:r>
              <a:rPr lang="ru-RU" dirty="0"/>
              <a:t> (И. Посошков); </a:t>
            </a:r>
            <a:r>
              <a:rPr lang="ru-RU" i="1" dirty="0" err="1"/>
              <a:t>древодел</a:t>
            </a:r>
            <a:r>
              <a:rPr lang="ru-RU" i="1" dirty="0"/>
              <a:t>, </a:t>
            </a:r>
            <a:r>
              <a:rPr lang="ru-RU" i="1" dirty="0" err="1"/>
              <a:t>градолюбиц</a:t>
            </a:r>
            <a:r>
              <a:rPr lang="ru-RU" i="1" dirty="0"/>
              <a:t>, </a:t>
            </a:r>
            <a:r>
              <a:rPr lang="ru-RU" i="1" dirty="0" err="1"/>
              <a:t>винолюбиц</a:t>
            </a:r>
            <a:r>
              <a:rPr lang="ru-RU" i="1" dirty="0"/>
              <a:t> </a:t>
            </a:r>
            <a:r>
              <a:rPr lang="ru-RU" dirty="0"/>
              <a:t>(А. Кантемир) и др.</a:t>
            </a:r>
          </a:p>
        </p:txBody>
      </p:sp>
    </p:spTree>
    <p:extLst>
      <p:ext uri="{BB962C8B-B14F-4D97-AF65-F5344CB8AC3E}">
        <p14:creationId xmlns:p14="http://schemas.microsoft.com/office/powerpoint/2010/main" val="24998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0850" algn="just"/>
            <a:r>
              <a:rPr lang="ru-RU" dirty="0"/>
              <a:t>Итак, состояние литературного языка в Петровскую эпоху можно охарактеризовать как сосуществование в границах единой системы генетически и стилистически разнородных языковых единиц. Эта система отражала «“амплитуду колебаний” в литературном языке — от самых архаичных славянизмов до бытового просторечия. То, что раньше было сосредоточено на разных полюсах языка, что представляло разные языковые системы, отражая феодальное двуязычие, могло оказаться бессистемно смешанным в пределах одного произведения. К этому добавился и мощный иноязычный элемент, что привело к еще большей пестроте письменного языка».</a:t>
            </a:r>
          </a:p>
        </p:txBody>
      </p:sp>
    </p:spTree>
    <p:extLst>
      <p:ext uri="{BB962C8B-B14F-4D97-AF65-F5344CB8AC3E}">
        <p14:creationId xmlns:p14="http://schemas.microsoft.com/office/powerpoint/2010/main" val="24972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850" algn="just"/>
            <a:r>
              <a:rPr lang="ru-RU" sz="2200" dirty="0"/>
              <a:t>Петровская эпоха (первые три десятилетия </a:t>
            </a:r>
            <a:r>
              <a:rPr lang="ru-RU" sz="2200" dirty="0" smtClean="0"/>
              <a:t>XVII </a:t>
            </a:r>
            <a:r>
              <a:rPr lang="ru-RU" sz="2200" dirty="0"/>
              <a:t>в.) занимает особое место в истории государства Российского, в истории русской культуры, в истории русского литературного языка. </a:t>
            </a:r>
            <a:endParaRPr lang="ru-RU" sz="2200" dirty="0" smtClean="0"/>
          </a:p>
          <a:p>
            <a:pPr marL="0" indent="450850" algn="just"/>
            <a:r>
              <a:rPr lang="ru-RU" sz="2200" dirty="0"/>
              <a:t>Это время величайших преобразований в области политики, экономики, науки, культуры, социальной и общественной жизни (появление новых </a:t>
            </a:r>
            <a:r>
              <a:rPr lang="ru-RU" sz="2200" dirty="0" smtClean="0"/>
              <a:t>городов, </a:t>
            </a:r>
            <a:r>
              <a:rPr lang="ru-RU" sz="2200" dirty="0"/>
              <a:t>развитие мануфактурного производства, строительство фабрик и заводов, реформа армии и флота, </a:t>
            </a:r>
            <a:r>
              <a:rPr lang="ru-RU" sz="2200" dirty="0" smtClean="0"/>
              <a:t>расширение </a:t>
            </a:r>
            <a:r>
              <a:rPr lang="ru-RU" sz="2200" dirty="0"/>
              <a:t>культурных связей с Западной Европой</a:t>
            </a:r>
            <a:r>
              <a:rPr lang="ru-RU" sz="2200" dirty="0" smtClean="0"/>
              <a:t>, ограничение </a:t>
            </a:r>
            <a:r>
              <a:rPr lang="ru-RU" sz="2200" dirty="0"/>
              <a:t>власти </a:t>
            </a:r>
            <a:r>
              <a:rPr lang="ru-RU" sz="2200" dirty="0" smtClean="0"/>
              <a:t>Церкви).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857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850" algn="just"/>
            <a:r>
              <a:rPr lang="ru-RU" sz="2200" dirty="0"/>
              <a:t>В 1710 г. выходит царский указ «О введении новой гражданской азбуки</a:t>
            </a:r>
            <a:r>
              <a:rPr lang="ru-RU" sz="2200" dirty="0" smtClean="0"/>
              <a:t>», </a:t>
            </a:r>
            <a:r>
              <a:rPr lang="ru-RU" sz="2200" dirty="0"/>
              <a:t>которая предназначается для светской литературы. </a:t>
            </a: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200" dirty="0"/>
              <a:t>очертания букв округлые, более легкие для письма и чтения;</a:t>
            </a:r>
            <a:endParaRPr lang="ru-RU" sz="2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изымаются </a:t>
            </a:r>
            <a:r>
              <a:rPr lang="ru-RU" sz="2000" dirty="0"/>
              <a:t>буквы Ѯ, ѯ (кси), Ѱ, ѱ (пси</a:t>
            </a:r>
            <a:r>
              <a:rPr lang="ru-RU" sz="2000" dirty="0" smtClean="0"/>
              <a:t>), W</a:t>
            </a:r>
            <a:r>
              <a:rPr lang="ru-RU" sz="2000" dirty="0"/>
              <a:t>, </a:t>
            </a:r>
            <a:r>
              <a:rPr lang="vi-VN" sz="2000" dirty="0"/>
              <a:t>Ѵ, ѵ (и́жица</a:t>
            </a:r>
            <a:r>
              <a:rPr lang="vi-VN" sz="2000" dirty="0" smtClean="0"/>
              <a:t>)</a:t>
            </a:r>
            <a:r>
              <a:rPr lang="ru-RU" sz="2000" dirty="0" smtClean="0"/>
              <a:t>,Ѳ</a:t>
            </a:r>
            <a:r>
              <a:rPr lang="ru-RU" sz="2000" dirty="0"/>
              <a:t>, ѳ</a:t>
            </a:r>
            <a:r>
              <a:rPr lang="ru-RU" sz="2000" dirty="0" smtClean="0"/>
              <a:t>, упразднили </a:t>
            </a:r>
            <a:r>
              <a:rPr lang="ru-RU" sz="2000" dirty="0"/>
              <a:t>титла и другие надстрочные и подстрочные графические </a:t>
            </a:r>
            <a:r>
              <a:rPr lang="ru-RU" sz="2000" dirty="0" smtClean="0"/>
              <a:t>знаки;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/>
              <a:t>была введена новая буква — Э</a:t>
            </a:r>
            <a:r>
              <a:rPr lang="ru-RU" sz="20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Новая азбука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0850" algn="just"/>
            <a:r>
              <a:rPr lang="ru-RU" dirty="0"/>
              <a:t>Гражданским шрифтом </a:t>
            </a:r>
            <a:r>
              <a:rPr lang="ru-RU" dirty="0" smtClean="0"/>
              <a:t>печатается </a:t>
            </a:r>
            <a:r>
              <a:rPr lang="ru-RU" dirty="0"/>
              <a:t>газета «Ведомости» (с 1710 г</a:t>
            </a:r>
            <a:r>
              <a:rPr lang="ru-RU" dirty="0" smtClean="0"/>
              <a:t>.)</a:t>
            </a:r>
          </a:p>
          <a:p>
            <a:pPr marL="0" indent="450850" algn="just"/>
            <a:r>
              <a:rPr lang="ru-RU" dirty="0" smtClean="0"/>
              <a:t>В </a:t>
            </a:r>
            <a:r>
              <a:rPr lang="ru-RU" dirty="0"/>
              <a:t>новых жанрах светской литературы используются языковые средства национального русского языка, а элементы старого </a:t>
            </a:r>
            <a:r>
              <a:rPr lang="ru-RU" dirty="0" err="1"/>
              <a:t>книжно</a:t>
            </a:r>
            <a:r>
              <a:rPr lang="ru-RU" dirty="0"/>
              <a:t>-славянского типа литературного языка — лишь в качестве стилистически маркированных единиц. В публицистике господствует русская речь, ориентированная на нормы делового языка</a:t>
            </a:r>
            <a:r>
              <a:rPr lang="ru-RU" dirty="0" smtClean="0"/>
              <a:t>:</a:t>
            </a:r>
          </a:p>
          <a:p>
            <a:pPr marL="0" indent="450850" algn="just">
              <a:buNone/>
            </a:pPr>
            <a:r>
              <a:rPr lang="ru-RU" i="1" dirty="0" smtClean="0"/>
              <a:t>«В </a:t>
            </a:r>
            <a:r>
              <a:rPr lang="ru-RU" i="1" dirty="0"/>
              <a:t>нынешнем же </a:t>
            </a:r>
            <a:r>
              <a:rPr lang="ru-RU" i="1" dirty="0" err="1"/>
              <a:t>генваре</a:t>
            </a:r>
            <a:r>
              <a:rPr lang="ru-RU" i="1" dirty="0"/>
              <a:t> </a:t>
            </a:r>
            <a:r>
              <a:rPr lang="ru-RU" i="1" dirty="0" err="1"/>
              <a:t>мсце</a:t>
            </a:r>
            <a:r>
              <a:rPr lang="ru-RU" i="1" dirty="0"/>
              <a:t> против 25 </a:t>
            </a:r>
            <a:r>
              <a:rPr lang="ru-RU" i="1" dirty="0" err="1"/>
              <a:t>го</a:t>
            </a:r>
            <a:r>
              <a:rPr lang="ru-RU" i="1" dirty="0"/>
              <a:t> числа. На </a:t>
            </a:r>
            <a:r>
              <a:rPr lang="ru-RU" i="1" dirty="0" err="1"/>
              <a:t>москве</a:t>
            </a:r>
            <a:r>
              <a:rPr lang="ru-RU" i="1" dirty="0"/>
              <a:t> солдатская жена родила </a:t>
            </a:r>
            <a:r>
              <a:rPr lang="ru-RU" i="1" dirty="0" err="1"/>
              <a:t>женска</a:t>
            </a:r>
            <a:r>
              <a:rPr lang="ru-RU" i="1" dirty="0"/>
              <a:t> полу младенца мертва о </a:t>
            </a:r>
            <a:r>
              <a:rPr lang="ru-RU" i="1" dirty="0" err="1"/>
              <a:t>дву</a:t>
            </a:r>
            <a:r>
              <a:rPr lang="ru-RU" i="1" dirty="0"/>
              <a:t> главах, и те главы </a:t>
            </a:r>
            <a:r>
              <a:rPr lang="ru-RU" i="1" dirty="0" err="1"/>
              <a:t>am</a:t>
            </a:r>
            <a:r>
              <a:rPr lang="ru-RU" i="1" dirty="0"/>
              <a:t> друг друга отделены особь и со всеми своими составы и </a:t>
            </a:r>
            <a:r>
              <a:rPr lang="ru-RU" i="1" dirty="0" err="1"/>
              <a:t>чувствы</a:t>
            </a:r>
            <a:r>
              <a:rPr lang="ru-RU" i="1" dirty="0"/>
              <a:t> </a:t>
            </a:r>
            <a:r>
              <a:rPr lang="ru-RU" i="1" dirty="0" smtClean="0"/>
              <a:t>совершенны…»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840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50850" algn="just"/>
            <a:r>
              <a:rPr lang="ru-RU" sz="2600" dirty="0"/>
              <a:t>Зарождающийся жанр эпистолярной литературы обслуживается также единицами русского национального языка, в котором преобладают формы русской речи, а единицы </a:t>
            </a:r>
            <a:r>
              <a:rPr lang="ru-RU" sz="2600" dirty="0" err="1"/>
              <a:t>книжно</a:t>
            </a:r>
            <a:r>
              <a:rPr lang="ru-RU" sz="2600" dirty="0"/>
              <a:t>-славянские используются в контекстах высокого </a:t>
            </a:r>
            <a:r>
              <a:rPr lang="ru-RU" sz="2600" dirty="0" smtClean="0"/>
              <a:t>стиля, например</a:t>
            </a:r>
            <a:r>
              <a:rPr lang="ru-RU" sz="2600" dirty="0" smtClean="0"/>
              <a:t>:</a:t>
            </a:r>
          </a:p>
          <a:p>
            <a:pPr marL="0" indent="450850" algn="just">
              <a:buNone/>
            </a:pPr>
            <a:r>
              <a:rPr lang="ru-RU" i="1" dirty="0" smtClean="0"/>
              <a:t>«Господин </a:t>
            </a:r>
            <a:r>
              <a:rPr lang="ru-RU" i="1" dirty="0" err="1"/>
              <a:t>адмиралитейц</a:t>
            </a:r>
            <a:r>
              <a:rPr lang="ru-RU" i="1" dirty="0"/>
              <a:t>. Уже вам то подлинно известно, что сия война над </a:t>
            </a:r>
            <a:r>
              <a:rPr lang="ru-RU" i="1" dirty="0" err="1"/>
              <a:t>однеми</a:t>
            </a:r>
            <a:r>
              <a:rPr lang="ru-RU" i="1" dirty="0"/>
              <a:t> нами осталась; того для ничто так надлежит хранить, яко границы, дабы н</a:t>
            </a:r>
            <a:r>
              <a:rPr lang="ru-RU" i="1" dirty="0" smtClean="0"/>
              <a:t>еприятель </a:t>
            </a:r>
            <a:r>
              <a:rPr lang="ru-RU" i="1" dirty="0"/>
              <a:t>или силою, а паче лукавым обманом не впал [и хотя еще и не думает из Саксонии идти, </a:t>
            </a:r>
            <a:r>
              <a:rPr lang="ru-RU" i="1" dirty="0" err="1"/>
              <a:t>однакож</a:t>
            </a:r>
            <a:r>
              <a:rPr lang="ru-RU" i="1" dirty="0"/>
              <a:t> все </a:t>
            </a:r>
            <a:r>
              <a:rPr lang="ru-RU" i="1" dirty="0" err="1"/>
              <a:t>лутче</a:t>
            </a:r>
            <a:r>
              <a:rPr lang="ru-RU" i="1" dirty="0"/>
              <a:t> заранее </a:t>
            </a:r>
            <a:r>
              <a:rPr lang="ru-RU" i="1" dirty="0" err="1"/>
              <a:t>управить</a:t>
            </a:r>
            <a:r>
              <a:rPr lang="ru-RU" i="1" dirty="0"/>
              <a:t>] и внутреннего разорения не </a:t>
            </a:r>
            <a:r>
              <a:rPr lang="ru-RU" i="1" dirty="0" smtClean="0"/>
              <a:t>принес».</a:t>
            </a:r>
            <a:endParaRPr lang="ru-RU" i="1" dirty="0"/>
          </a:p>
          <a:p>
            <a:pPr marL="0" indent="450850">
              <a:buNone/>
            </a:pPr>
            <a:endParaRPr lang="ru-RU" dirty="0"/>
          </a:p>
          <a:p>
            <a:pPr marL="0" indent="450850" algn="r">
              <a:buNone/>
            </a:pPr>
            <a:r>
              <a:rPr lang="ru-RU" dirty="0"/>
              <a:t>(Из письма Петра I, 1707)</a:t>
            </a:r>
          </a:p>
        </p:txBody>
      </p:sp>
    </p:spTree>
    <p:extLst>
      <p:ext uri="{BB962C8B-B14F-4D97-AF65-F5344CB8AC3E}">
        <p14:creationId xmlns:p14="http://schemas.microsoft.com/office/powerpoint/2010/main" val="11746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0850" algn="just"/>
            <a:r>
              <a:rPr lang="ru-RU" dirty="0" smtClean="0"/>
              <a:t> В </a:t>
            </a:r>
            <a:r>
              <a:rPr lang="ru-RU" dirty="0"/>
              <a:t>жанре галантной повести наблюдается полное смешение генетически и стилистически разнородных элементов русского национального языка</a:t>
            </a:r>
            <a:r>
              <a:rPr lang="ru-RU" dirty="0" smtClean="0"/>
              <a:t>:</a:t>
            </a:r>
          </a:p>
          <a:p>
            <a:pPr marL="0" indent="450850" algn="just">
              <a:buNone/>
            </a:pPr>
            <a:r>
              <a:rPr lang="ru-RU" sz="2200" i="1" dirty="0" smtClean="0"/>
              <a:t>«И </a:t>
            </a:r>
            <a:r>
              <a:rPr lang="ru-RU" sz="2200" i="1" dirty="0"/>
              <a:t>ходя по берегу на многие часы, усмотрел как бы ему куда </a:t>
            </a:r>
            <a:r>
              <a:rPr lang="ru-RU" sz="2200" i="1" dirty="0" err="1"/>
              <a:t>проитить</a:t>
            </a:r>
            <a:r>
              <a:rPr lang="ru-RU" sz="2200" i="1" dirty="0"/>
              <a:t> к жилищу и ходя нашел </a:t>
            </a:r>
            <a:r>
              <a:rPr lang="ru-RU" sz="2200" i="1" dirty="0" err="1"/>
              <a:t>малинкую</a:t>
            </a:r>
            <a:r>
              <a:rPr lang="ru-RU" sz="2200" i="1" dirty="0"/>
              <a:t> тропку в лес, яко хождение человеческое, а не зверское. И о том размышлял, какая та стежка: ежели </a:t>
            </a:r>
            <a:r>
              <a:rPr lang="ru-RU" sz="2200" i="1" dirty="0" err="1"/>
              <a:t>поидти</a:t>
            </a:r>
            <a:r>
              <a:rPr lang="ru-RU" sz="2200" i="1" dirty="0"/>
              <a:t>, то </a:t>
            </a:r>
            <a:r>
              <a:rPr lang="ru-RU" sz="2200" i="1" dirty="0" err="1"/>
              <a:t>даидти</a:t>
            </a:r>
            <a:r>
              <a:rPr lang="ru-RU" sz="2200" i="1" dirty="0"/>
              <a:t> неведомо куда; и потом размышлял на долг час, и </a:t>
            </a:r>
            <a:r>
              <a:rPr lang="ru-RU" sz="2200" i="1" dirty="0" err="1"/>
              <a:t>положась</a:t>
            </a:r>
            <a:r>
              <a:rPr lang="ru-RU" sz="2200" i="1" dirty="0"/>
              <a:t> на волю божию, пошел тою стежкою в темный лес тридцать верст к великому </a:t>
            </a:r>
            <a:r>
              <a:rPr lang="ru-RU" sz="2200" i="1" dirty="0" smtClean="0"/>
              <a:t>буераку».</a:t>
            </a:r>
            <a:endParaRPr lang="ru-RU" sz="2200" i="1" dirty="0"/>
          </a:p>
          <a:p>
            <a:pPr algn="just"/>
            <a:endParaRPr lang="ru-RU" sz="2200" dirty="0"/>
          </a:p>
          <a:p>
            <a:pPr marL="0" indent="0" algn="r">
              <a:buNone/>
            </a:pPr>
            <a:r>
              <a:rPr lang="ru-RU" sz="1900" dirty="0"/>
              <a:t>(«</a:t>
            </a:r>
            <a:r>
              <a:rPr lang="ru-RU" sz="1900" dirty="0" err="1"/>
              <a:t>Гистория</a:t>
            </a:r>
            <a:r>
              <a:rPr lang="ru-RU" sz="1900" dirty="0"/>
              <a:t> о российском матросе Василии </a:t>
            </a:r>
            <a:r>
              <a:rPr lang="ru-RU" sz="1900" dirty="0" err="1"/>
              <a:t>Кориотском</a:t>
            </a:r>
            <a:r>
              <a:rPr lang="ru-RU" sz="1900" dirty="0"/>
              <a:t> и о прекрасной королевне Ираклии Флоренской земли»)</a:t>
            </a:r>
          </a:p>
        </p:txBody>
      </p:sp>
    </p:spTree>
    <p:extLst>
      <p:ext uri="{BB962C8B-B14F-4D97-AF65-F5344CB8AC3E}">
        <p14:creationId xmlns:p14="http://schemas.microsoft.com/office/powerpoint/2010/main" val="37155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50850" algn="just"/>
            <a:r>
              <a:rPr lang="ru-RU" sz="2200" dirty="0"/>
              <a:t>Анализ языка литературы Петровской эпохи свидетельствует о том, что «в петровское время не просто изменялся состав литературного языка, а разрушались старые системные связи языковых единиц в пределах текста, создавались новые словесные ряды, которые пока еще не получали четкого композиционного оформления в сложном единстве целого</a:t>
            </a:r>
            <a:r>
              <a:rPr lang="ru-RU" sz="2200" dirty="0" smtClean="0"/>
              <a:t>».</a:t>
            </a:r>
          </a:p>
          <a:p>
            <a:pPr marL="0" indent="450850" algn="just"/>
            <a:r>
              <a:rPr lang="ru-RU" sz="2200" dirty="0"/>
              <a:t>Пестрота языковых средств и неупорядоченность их использования в русской литературе были связаны в том числе с изменением словарного состава русского языка. </a:t>
            </a:r>
            <a:r>
              <a:rPr lang="ru-RU" sz="2200" dirty="0" smtClean="0"/>
              <a:t>Экстралингвистические </a:t>
            </a:r>
            <a:r>
              <a:rPr lang="ru-RU" sz="2200" dirty="0"/>
              <a:t>факторы способствовали тому, что лексика русского языка подверглась серьезному пересмотру.</a:t>
            </a:r>
          </a:p>
        </p:txBody>
      </p:sp>
    </p:spTree>
    <p:extLst>
      <p:ext uri="{BB962C8B-B14F-4D97-AF65-F5344CB8AC3E}">
        <p14:creationId xmlns:p14="http://schemas.microsoft.com/office/powerpoint/2010/main" val="2479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850" algn="just"/>
            <a:r>
              <a:rPr lang="ru-RU" sz="2000" dirty="0" smtClean="0"/>
              <a:t> В </a:t>
            </a:r>
            <a:r>
              <a:rPr lang="ru-RU" sz="2000" dirty="0"/>
              <a:t>русском литературном языке Петровской эпохи резко возросло количество заимствований из немецкого, голландского, английского, французского и других западноевропейских языков. Это</a:t>
            </a:r>
            <a:r>
              <a:rPr lang="ru-RU" sz="2000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b="1" dirty="0" smtClean="0"/>
              <a:t>административная </a:t>
            </a:r>
            <a:r>
              <a:rPr lang="ru-RU" sz="1800" b="1" dirty="0"/>
              <a:t>терминология, </a:t>
            </a:r>
            <a:r>
              <a:rPr lang="ru-RU" sz="1800" dirty="0"/>
              <a:t>преимущественно германского </a:t>
            </a:r>
            <a:r>
              <a:rPr lang="ru-RU" sz="1800" dirty="0" smtClean="0"/>
              <a:t>происхождения: </a:t>
            </a:r>
            <a:r>
              <a:rPr lang="ru-RU" sz="1800" dirty="0" smtClean="0"/>
              <a:t>бухгалтер</a:t>
            </a:r>
            <a:r>
              <a:rPr lang="ru-RU" sz="1800" dirty="0"/>
              <a:t>, губернатор, инспектор, </a:t>
            </a:r>
            <a:r>
              <a:rPr lang="ru-RU" sz="1800" dirty="0" smtClean="0"/>
              <a:t>канцлер и </a:t>
            </a:r>
            <a:r>
              <a:rPr lang="ru-RU" sz="1800" dirty="0" err="1" smtClean="0"/>
              <a:t>др</a:t>
            </a:r>
            <a:r>
              <a:rPr lang="ru-RU" sz="1800" dirty="0" smtClean="0"/>
              <a:t>;</a:t>
            </a:r>
            <a:endParaRPr lang="ru-RU" sz="1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800" b="1" dirty="0"/>
              <a:t>военная терминология: </a:t>
            </a:r>
            <a:r>
              <a:rPr lang="ru-RU" sz="1800" dirty="0"/>
              <a:t>нем. вахтер, </a:t>
            </a:r>
            <a:r>
              <a:rPr lang="ru-RU" sz="1800" dirty="0" smtClean="0"/>
              <a:t>лагерь</a:t>
            </a:r>
            <a:r>
              <a:rPr lang="ru-RU" sz="1800" dirty="0"/>
              <a:t>, штурм; франц. барьер, батальон, брешь, </a:t>
            </a:r>
            <a:r>
              <a:rPr lang="ru-RU" sz="1800" dirty="0" smtClean="0"/>
              <a:t>галоп;</a:t>
            </a:r>
            <a:endParaRPr lang="ru-RU" sz="1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800" b="1" dirty="0"/>
              <a:t>морская терминология: </a:t>
            </a:r>
            <a:r>
              <a:rPr lang="ru-RU" sz="1800" dirty="0"/>
              <a:t>голл. </a:t>
            </a:r>
            <a:r>
              <a:rPr lang="ru-RU" sz="1800" dirty="0" smtClean="0"/>
              <a:t>гавань, трап</a:t>
            </a:r>
            <a:r>
              <a:rPr lang="ru-RU" sz="1800" dirty="0"/>
              <a:t>, шлюпка; нем. бухта, лавировать; </a:t>
            </a:r>
            <a:r>
              <a:rPr lang="ru-RU" sz="1800" dirty="0" err="1"/>
              <a:t>англ</a:t>
            </a:r>
            <a:r>
              <a:rPr lang="ru-RU" sz="1800" dirty="0"/>
              <a:t>, бот, бриг, мичман, шхуна; франц. </a:t>
            </a:r>
            <a:r>
              <a:rPr lang="ru-RU" sz="1800" dirty="0" smtClean="0"/>
              <a:t>десант</a:t>
            </a:r>
            <a:r>
              <a:rPr lang="ru-RU" sz="1800" dirty="0"/>
              <a:t>, </a:t>
            </a:r>
            <a:r>
              <a:rPr lang="ru-RU" sz="1800" dirty="0" smtClean="0"/>
              <a:t>флот и </a:t>
            </a:r>
            <a:r>
              <a:rPr lang="ru-RU" sz="1800" dirty="0" err="1" smtClean="0"/>
              <a:t>др</a:t>
            </a:r>
            <a:r>
              <a:rPr lang="ru-RU" sz="1800" dirty="0" smtClean="0"/>
              <a:t>;</a:t>
            </a:r>
            <a:endParaRPr lang="ru-RU" sz="1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800" b="1" dirty="0"/>
              <a:t>термины, обозначающие названия наук: </a:t>
            </a:r>
            <a:r>
              <a:rPr lang="ru-RU" sz="1800" dirty="0"/>
              <a:t>алгебра, анатомия, оптика, физика, химия и учебных пособий: глобус, </a:t>
            </a:r>
            <a:r>
              <a:rPr lang="ru-RU" sz="1800" dirty="0" err="1" smtClean="0"/>
              <a:t>ландкарта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071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450850" algn="just"/>
            <a:r>
              <a:rPr lang="ru-RU" dirty="0"/>
              <a:t>Новая организация жизни русского человека требовала новых обозначений. Например, из французского языка пришли слова </a:t>
            </a:r>
            <a:r>
              <a:rPr lang="ru-RU" i="1" dirty="0"/>
              <a:t>ассамблея, галантерея, кавалер, квартира, лакей, марьяж, маскарад, пармезан, политес, презент, </a:t>
            </a:r>
            <a:r>
              <a:rPr lang="ru-RU" dirty="0"/>
              <a:t>из немецкого — </a:t>
            </a:r>
            <a:r>
              <a:rPr lang="ru-RU" i="1" dirty="0"/>
              <a:t>шлафрок, </a:t>
            </a:r>
            <a:r>
              <a:rPr lang="ru-RU" i="1" dirty="0" err="1"/>
              <a:t>штиб</a:t>
            </a:r>
            <a:r>
              <a:rPr lang="ru-RU" i="1" dirty="0"/>
              <a:t> </a:t>
            </a:r>
            <a:r>
              <a:rPr lang="ru-RU" i="1" dirty="0" err="1"/>
              <a:t>леты</a:t>
            </a:r>
            <a:r>
              <a:rPr lang="ru-RU" i="1" dirty="0"/>
              <a:t>, </a:t>
            </a:r>
            <a:r>
              <a:rPr lang="ru-RU" dirty="0"/>
              <a:t>из польского — </a:t>
            </a:r>
            <a:r>
              <a:rPr lang="ru-RU" i="1" dirty="0"/>
              <a:t>байка, провизия, табакерка, шпалеры,</a:t>
            </a:r>
            <a:r>
              <a:rPr lang="ru-RU" dirty="0"/>
              <a:t> из английского — </a:t>
            </a:r>
            <a:r>
              <a:rPr lang="ru-RU" i="1" dirty="0"/>
              <a:t>анчоусы, каперсы, клавикорды и др</a:t>
            </a:r>
            <a:r>
              <a:rPr lang="ru-RU" i="1" dirty="0" smtClean="0"/>
              <a:t>.</a:t>
            </a:r>
          </a:p>
          <a:p>
            <a:pPr marL="0" indent="450850" algn="just"/>
            <a:r>
              <a:rPr lang="ru-RU" dirty="0"/>
              <a:t>В новых контекстах старые лексические единицы столкнулись с новыми, заимствованными. Это обстоятельство породило вариантность и </a:t>
            </a:r>
            <a:r>
              <a:rPr lang="ru-RU" dirty="0" err="1"/>
              <a:t>дублетность</a:t>
            </a:r>
            <a:r>
              <a:rPr lang="ru-RU" dirty="0"/>
              <a:t> слов, форм и выражений литературного языка (</a:t>
            </a:r>
            <a:r>
              <a:rPr lang="ru-RU" i="1" dirty="0"/>
              <a:t>ср.: </a:t>
            </a:r>
            <a:r>
              <a:rPr lang="ru-RU" i="1" dirty="0" smtClean="0"/>
              <a:t>победа –</a:t>
            </a:r>
            <a:r>
              <a:rPr lang="ru-RU" i="1" dirty="0"/>
              <a:t> </a:t>
            </a:r>
            <a:r>
              <a:rPr lang="ru-RU" i="1" dirty="0" smtClean="0"/>
              <a:t>виктория</a:t>
            </a:r>
            <a:r>
              <a:rPr lang="ru-RU" i="1" dirty="0"/>
              <a:t>; </a:t>
            </a:r>
            <a:r>
              <a:rPr lang="ru-RU" i="1" dirty="0" smtClean="0"/>
              <a:t>закон – декрет</a:t>
            </a:r>
            <a:r>
              <a:rPr lang="ru-RU" i="1" dirty="0"/>
              <a:t>', </a:t>
            </a:r>
            <a:r>
              <a:rPr lang="ru-RU" i="1" dirty="0" smtClean="0"/>
              <a:t>устав –</a:t>
            </a:r>
            <a:r>
              <a:rPr lang="ru-RU" i="1" dirty="0"/>
              <a:t> </a:t>
            </a:r>
            <a:r>
              <a:rPr lang="ru-RU" i="1" dirty="0" err="1" smtClean="0"/>
              <a:t>регула</a:t>
            </a:r>
            <a:r>
              <a:rPr lang="ru-RU" i="1" dirty="0"/>
              <a:t>', </a:t>
            </a:r>
            <a:r>
              <a:rPr lang="ru-RU" i="1" dirty="0" smtClean="0"/>
              <a:t>собрание –</a:t>
            </a:r>
            <a:r>
              <a:rPr lang="ru-RU" i="1" dirty="0"/>
              <a:t> </a:t>
            </a:r>
            <a:r>
              <a:rPr lang="ru-RU" i="1" dirty="0" smtClean="0"/>
              <a:t>синклит</a:t>
            </a:r>
            <a:r>
              <a:rPr lang="ru-RU" i="1" dirty="0"/>
              <a:t>, сенат, </a:t>
            </a:r>
            <a:r>
              <a:rPr lang="ru-RU" i="1" dirty="0" smtClean="0"/>
              <a:t>пир – </a:t>
            </a:r>
            <a:r>
              <a:rPr lang="ru-RU" i="1" dirty="0" err="1"/>
              <a:t>трактамент</a:t>
            </a:r>
            <a:r>
              <a:rPr lang="ru-RU" i="1" dirty="0"/>
              <a:t>, </a:t>
            </a:r>
            <a:r>
              <a:rPr lang="ru-RU" i="1" dirty="0" smtClean="0"/>
              <a:t>шишка –</a:t>
            </a:r>
            <a:r>
              <a:rPr lang="ru-RU" i="1" dirty="0"/>
              <a:t> </a:t>
            </a:r>
            <a:r>
              <a:rPr lang="ru-RU" i="1" dirty="0" smtClean="0"/>
              <a:t>конус</a:t>
            </a:r>
            <a:r>
              <a:rPr lang="ru-RU" dirty="0"/>
              <a:t>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6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091584-0031-4FA9-8AE6-5A7990662B70}"/>
</file>

<file path=customXml/itemProps2.xml><?xml version="1.0" encoding="utf-8"?>
<ds:datastoreItem xmlns:ds="http://schemas.openxmlformats.org/officeDocument/2006/customXml" ds:itemID="{DB8001E6-E9B1-4F8C-A7C3-090D9B469CCA}"/>
</file>

<file path=customXml/itemProps3.xml><?xml version="1.0" encoding="utf-8"?>
<ds:datastoreItem xmlns:ds="http://schemas.openxmlformats.org/officeDocument/2006/customXml" ds:itemID="{A1C9FFE2-07E8-4370-BA15-5FB683CC2AA2}"/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56</TotalTime>
  <Words>993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Русский литературный язык Петровской эпохи</vt:lpstr>
      <vt:lpstr>Презентация PowerPoint</vt:lpstr>
      <vt:lpstr>Новая азбука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литературный язык Петровской эпохи.</dc:title>
  <dc:creator>admin</dc:creator>
  <cp:lastModifiedBy>admin</cp:lastModifiedBy>
  <cp:revision>7</cp:revision>
  <dcterms:created xsi:type="dcterms:W3CDTF">2019-05-01T18:45:35Z</dcterms:created>
  <dcterms:modified xsi:type="dcterms:W3CDTF">2019-05-02T19:51:07Z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