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Default Extension="jpg" ContentType="image/jpe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7" r:id="rId4"/>
    <p:sldId id="258" r:id="rId5"/>
    <p:sldId id="260" r:id="rId6"/>
    <p:sldId id="261" r:id="rId7"/>
    <p:sldId id="322" r:id="rId8"/>
    <p:sldId id="365" r:id="rId9"/>
    <p:sldId id="367" r:id="rId10"/>
    <p:sldId id="368" r:id="rId11"/>
    <p:sldId id="262" r:id="rId12"/>
    <p:sldId id="366" r:id="rId13"/>
    <p:sldId id="263" r:id="rId14"/>
    <p:sldId id="264" r:id="rId15"/>
    <p:sldId id="370" r:id="rId16"/>
    <p:sldId id="369" r:id="rId17"/>
    <p:sldId id="265" r:id="rId18"/>
    <p:sldId id="266" r:id="rId19"/>
    <p:sldId id="324" r:id="rId20"/>
    <p:sldId id="323" r:id="rId21"/>
    <p:sldId id="325" r:id="rId22"/>
    <p:sldId id="331" r:id="rId23"/>
    <p:sldId id="332" r:id="rId24"/>
    <p:sldId id="334" r:id="rId25"/>
    <p:sldId id="335" r:id="rId26"/>
    <p:sldId id="267" r:id="rId27"/>
    <p:sldId id="336" r:id="rId28"/>
    <p:sldId id="326" r:id="rId29"/>
    <p:sldId id="338" r:id="rId30"/>
    <p:sldId id="389" r:id="rId31"/>
    <p:sldId id="328" r:id="rId32"/>
    <p:sldId id="339" r:id="rId33"/>
    <p:sldId id="329" r:id="rId34"/>
    <p:sldId id="350" r:id="rId35"/>
    <p:sldId id="330" r:id="rId36"/>
    <p:sldId id="327" r:id="rId37"/>
    <p:sldId id="349" r:id="rId38"/>
    <p:sldId id="340" r:id="rId39"/>
    <p:sldId id="341" r:id="rId40"/>
    <p:sldId id="342" r:id="rId41"/>
    <p:sldId id="351" r:id="rId42"/>
    <p:sldId id="343" r:id="rId43"/>
    <p:sldId id="344" r:id="rId44"/>
    <p:sldId id="345" r:id="rId45"/>
    <p:sldId id="390" r:id="rId46"/>
    <p:sldId id="393" r:id="rId47"/>
    <p:sldId id="394" r:id="rId48"/>
    <p:sldId id="395" r:id="rId49"/>
    <p:sldId id="392" r:id="rId50"/>
    <p:sldId id="346" r:id="rId51"/>
    <p:sldId id="371" r:id="rId52"/>
    <p:sldId id="348" r:id="rId53"/>
    <p:sldId id="383" r:id="rId54"/>
    <p:sldId id="396" r:id="rId55"/>
    <p:sldId id="271" r:id="rId56"/>
    <p:sldId id="352" r:id="rId57"/>
    <p:sldId id="397" r:id="rId58"/>
    <p:sldId id="353" r:id="rId59"/>
    <p:sldId id="354" r:id="rId60"/>
    <p:sldId id="386" r:id="rId61"/>
    <p:sldId id="398" r:id="rId62"/>
    <p:sldId id="355" r:id="rId63"/>
    <p:sldId id="356" r:id="rId64"/>
    <p:sldId id="357" r:id="rId65"/>
    <p:sldId id="374" r:id="rId66"/>
    <p:sldId id="399" r:id="rId67"/>
    <p:sldId id="373" r:id="rId68"/>
    <p:sldId id="375" r:id="rId69"/>
    <p:sldId id="381" r:id="rId70"/>
    <p:sldId id="427" r:id="rId71"/>
    <p:sldId id="428" r:id="rId72"/>
    <p:sldId id="378" r:id="rId73"/>
    <p:sldId id="387" r:id="rId74"/>
    <p:sldId id="430" r:id="rId75"/>
    <p:sldId id="431" r:id="rId76"/>
    <p:sldId id="358" r:id="rId77"/>
    <p:sldId id="359" r:id="rId78"/>
    <p:sldId id="400" r:id="rId79"/>
    <p:sldId id="403" r:id="rId80"/>
    <p:sldId id="422" r:id="rId81"/>
    <p:sldId id="414" r:id="rId82"/>
    <p:sldId id="420" r:id="rId83"/>
    <p:sldId id="421" r:id="rId84"/>
    <p:sldId id="429" r:id="rId85"/>
    <p:sldId id="432" r:id="rId86"/>
    <p:sldId id="433" r:id="rId87"/>
    <p:sldId id="409" r:id="rId88"/>
    <p:sldId id="410" r:id="rId89"/>
    <p:sldId id="434" r:id="rId90"/>
    <p:sldId id="435" r:id="rId91"/>
    <p:sldId id="412" r:id="rId92"/>
    <p:sldId id="425" r:id="rId93"/>
    <p:sldId id="426" r:id="rId9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D7C3E4-DB42-4534-B829-3F2C074DA65C}">
          <p14:sldIdLst>
            <p14:sldId id="256"/>
            <p14:sldId id="257"/>
            <p14:sldId id="337"/>
            <p14:sldId id="258"/>
            <p14:sldId id="260"/>
            <p14:sldId id="261"/>
            <p14:sldId id="322"/>
            <p14:sldId id="365"/>
            <p14:sldId id="367"/>
            <p14:sldId id="368"/>
            <p14:sldId id="262"/>
            <p14:sldId id="366"/>
            <p14:sldId id="263"/>
            <p14:sldId id="264"/>
            <p14:sldId id="370"/>
            <p14:sldId id="369"/>
            <p14:sldId id="265"/>
            <p14:sldId id="266"/>
            <p14:sldId id="324"/>
            <p14:sldId id="323"/>
            <p14:sldId id="325"/>
            <p14:sldId id="331"/>
            <p14:sldId id="332"/>
            <p14:sldId id="334"/>
            <p14:sldId id="335"/>
            <p14:sldId id="267"/>
            <p14:sldId id="336"/>
            <p14:sldId id="326"/>
            <p14:sldId id="338"/>
            <p14:sldId id="389"/>
            <p14:sldId id="328"/>
            <p14:sldId id="339"/>
            <p14:sldId id="329"/>
            <p14:sldId id="350"/>
            <p14:sldId id="330"/>
            <p14:sldId id="327"/>
            <p14:sldId id="349"/>
            <p14:sldId id="340"/>
            <p14:sldId id="341"/>
            <p14:sldId id="342"/>
            <p14:sldId id="351"/>
            <p14:sldId id="343"/>
            <p14:sldId id="344"/>
            <p14:sldId id="345"/>
            <p14:sldId id="390"/>
            <p14:sldId id="393"/>
            <p14:sldId id="394"/>
            <p14:sldId id="395"/>
            <p14:sldId id="392"/>
            <p14:sldId id="346"/>
            <p14:sldId id="371"/>
            <p14:sldId id="348"/>
            <p14:sldId id="383"/>
            <p14:sldId id="396"/>
            <p14:sldId id="271"/>
            <p14:sldId id="352"/>
            <p14:sldId id="397"/>
            <p14:sldId id="353"/>
            <p14:sldId id="354"/>
            <p14:sldId id="386"/>
            <p14:sldId id="398"/>
            <p14:sldId id="355"/>
            <p14:sldId id="356"/>
            <p14:sldId id="357"/>
            <p14:sldId id="374"/>
            <p14:sldId id="399"/>
            <p14:sldId id="373"/>
            <p14:sldId id="375"/>
            <p14:sldId id="381"/>
            <p14:sldId id="427"/>
            <p14:sldId id="428"/>
            <p14:sldId id="378"/>
            <p14:sldId id="387"/>
            <p14:sldId id="430"/>
            <p14:sldId id="431"/>
            <p14:sldId id="358"/>
            <p14:sldId id="359"/>
            <p14:sldId id="400"/>
            <p14:sldId id="403"/>
            <p14:sldId id="422"/>
            <p14:sldId id="414"/>
            <p14:sldId id="420"/>
            <p14:sldId id="421"/>
            <p14:sldId id="429"/>
            <p14:sldId id="432"/>
            <p14:sldId id="433"/>
            <p14:sldId id="409"/>
            <p14:sldId id="410"/>
            <p14:sldId id="434"/>
            <p14:sldId id="435"/>
            <p14:sldId id="412"/>
            <p14:sldId id="425"/>
            <p14:sldId id="4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336600"/>
    <a:srgbClr val="2D1341"/>
    <a:srgbClr val="383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customXml" Target="../customXml/item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customXml" Target="../customXml/item1.xml"/><Relationship Id="rId10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u/encyclopedia/%EA%F3%EB%FC%F2%F3%F0%FB/" TargetMode="External"/><Relationship Id="rId2" Type="http://schemas.openxmlformats.org/officeDocument/2006/relationships/hyperlink" Target="http://wiki.ru/encyclopedia/%F0%E5%F8%E5%ED%E8%E5/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u/encyclopedia/%EC%E5%F2%EE%E4/" TargetMode="External"/><Relationship Id="rId2" Type="http://schemas.openxmlformats.org/officeDocument/2006/relationships/hyperlink" Target="http://wiki.ru/encyclopedia/%E0%ED%E0%EB%E8%E7/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243" y="865414"/>
            <a:ext cx="9906000" cy="3073400"/>
          </a:xfrm>
        </p:spPr>
        <p:txBody>
          <a:bodyPr anchor="ctr"/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Лингвистика</a:t>
            </a:r>
            <a:r>
              <a:rPr lang="ru-RU" sz="6000" b="1" dirty="0" smtClean="0"/>
              <a:t>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60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самостоятельная научная дисциплина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8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934" y="649289"/>
            <a:ext cx="8596668" cy="54975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Может ли текст состоять из одного предложения?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Текст </a:t>
            </a: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‒ явление письменной речи или устной тоже?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Диалог </a:t>
            </a: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‒ это текст или не текст?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Если текст непонятен, можно его назвать текстом? 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0" y="1778000"/>
            <a:ext cx="8216900" cy="33528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>
                <a:solidFill>
                  <a:schemeClr val="tx1"/>
                </a:solidFill>
              </a:rPr>
              <a:t>П</a:t>
            </a:r>
            <a:r>
              <a:rPr lang="ru-RU" sz="4800" dirty="0" smtClean="0">
                <a:solidFill>
                  <a:schemeClr val="tx1"/>
                </a:solidFill>
              </a:rPr>
              <a:t>ризнаваемой всеми исследователями научной </a:t>
            </a:r>
            <a:r>
              <a:rPr lang="ru-RU" sz="4800" dirty="0">
                <a:solidFill>
                  <a:schemeClr val="tx1"/>
                </a:solidFill>
              </a:rPr>
              <a:t>дефиниции текста </a:t>
            </a:r>
            <a:r>
              <a:rPr lang="ru-RU" sz="4800" dirty="0" smtClean="0">
                <a:solidFill>
                  <a:schemeClr val="tx1"/>
                </a:solidFill>
              </a:rPr>
              <a:t>в настоящее время нет.</a:t>
            </a:r>
          </a:p>
        </p:txBody>
      </p:sp>
    </p:spTree>
    <p:extLst>
      <p:ext uri="{BB962C8B-B14F-4D97-AF65-F5344CB8AC3E}">
        <p14:creationId xmlns:p14="http://schemas.microsoft.com/office/powerpoint/2010/main" val="16651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629" y="788989"/>
            <a:ext cx="8657771" cy="5004025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По данным авторитетных германистов с конца 60-х годов </a:t>
            </a:r>
            <a:r>
              <a:rPr lang="en-US" sz="4400" dirty="0">
                <a:solidFill>
                  <a:schemeClr val="tx1"/>
                </a:solidFill>
              </a:rPr>
              <a:t>XX </a:t>
            </a:r>
            <a:r>
              <a:rPr lang="ru-RU" sz="4400" dirty="0">
                <a:solidFill>
                  <a:schemeClr val="tx1"/>
                </a:solidFill>
              </a:rPr>
              <a:t>столетия было выработано более </a:t>
            </a:r>
            <a:r>
              <a:rPr lang="ru-RU" sz="4400" b="1" dirty="0">
                <a:solidFill>
                  <a:schemeClr val="tx1"/>
                </a:solidFill>
              </a:rPr>
              <a:t>300 </a:t>
            </a:r>
            <a:r>
              <a:rPr lang="ru-RU" sz="4400" dirty="0">
                <a:solidFill>
                  <a:schemeClr val="tx1"/>
                </a:solidFill>
              </a:rPr>
              <a:t>научных определений текста.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tx1"/>
                </a:solidFill>
              </a:rPr>
              <a:t>Сложилась парадоксальная ситуация: 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>
                <a:solidFill>
                  <a:srgbClr val="00B050"/>
                </a:solidFill>
              </a:rPr>
              <a:t>«</a:t>
            </a:r>
            <a:r>
              <a:rPr lang="ru-RU" sz="4400" b="1" dirty="0">
                <a:solidFill>
                  <a:srgbClr val="00B050"/>
                </a:solidFill>
              </a:rPr>
              <a:t>сколько исследователей,     столько и определений текста</a:t>
            </a:r>
            <a:r>
              <a:rPr lang="ru-RU" sz="4400" dirty="0">
                <a:solidFill>
                  <a:srgbClr val="00B050"/>
                </a:solidFill>
              </a:rPr>
              <a:t>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379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734" y="711200"/>
            <a:ext cx="8596668" cy="42291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Что является причиной отсутствия единства во мнениях исследователей относительно дефиниции термина «текст»?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634" y="1193800"/>
            <a:ext cx="9482666" cy="4102099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5200" dirty="0" smtClean="0">
                <a:solidFill>
                  <a:srgbClr val="0070C0"/>
                </a:solidFill>
              </a:rPr>
              <a:t>Причин несколько</a:t>
            </a:r>
            <a:r>
              <a:rPr lang="ru-RU" sz="5200" dirty="0" smtClean="0"/>
              <a:t>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1</a:t>
            </a:r>
            <a:r>
              <a:rPr lang="ru-RU" sz="4400" dirty="0" smtClean="0"/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Разные подходы к изучению текста, обусловленные поступательным развитием лингвистики в целом</a:t>
            </a:r>
            <a:r>
              <a:rPr lang="ru-RU" sz="4000" dirty="0" smtClean="0"/>
              <a:t>.</a:t>
            </a:r>
            <a:endParaRPr lang="ru-RU" sz="4000" dirty="0"/>
          </a:p>
          <a:p>
            <a:pPr marL="533400" indent="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121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4430711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Подходы к изучению текста:</a:t>
            </a:r>
            <a:endParaRPr lang="ru-RU" sz="4400" dirty="0">
              <a:solidFill>
                <a:schemeClr val="tx1"/>
              </a:solidFill>
            </a:endParaRPr>
          </a:p>
          <a:p>
            <a:pPr algn="just"/>
            <a:r>
              <a:rPr lang="ru-RU" sz="4400" dirty="0">
                <a:solidFill>
                  <a:schemeClr val="tx1"/>
                </a:solidFill>
              </a:rPr>
              <a:t> грамматический;</a:t>
            </a:r>
          </a:p>
          <a:p>
            <a:pPr marL="533400" indent="0" algn="just"/>
            <a:r>
              <a:rPr lang="ru-RU" sz="4400" dirty="0">
                <a:solidFill>
                  <a:schemeClr val="tx1"/>
                </a:solidFill>
              </a:rPr>
              <a:t> семантический;</a:t>
            </a:r>
          </a:p>
          <a:p>
            <a:pPr marL="990600" indent="0" algn="just"/>
            <a:r>
              <a:rPr lang="ru-RU" sz="4400" dirty="0">
                <a:solidFill>
                  <a:schemeClr val="tx1"/>
                </a:solidFill>
              </a:rPr>
              <a:t> прагматический;</a:t>
            </a:r>
          </a:p>
          <a:p>
            <a:pPr marL="1524000" indent="0" algn="just"/>
            <a:r>
              <a:rPr lang="ru-RU" sz="4400" dirty="0">
                <a:solidFill>
                  <a:schemeClr val="tx1"/>
                </a:solidFill>
              </a:rPr>
              <a:t> коммуникативный;</a:t>
            </a:r>
          </a:p>
          <a:p>
            <a:pPr marL="2159000" indent="355600" algn="just"/>
            <a:r>
              <a:rPr lang="ru-RU" sz="4400" dirty="0">
                <a:solidFill>
                  <a:schemeClr val="tx1"/>
                </a:solidFill>
              </a:rPr>
              <a:t> когнитивный.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662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106489"/>
            <a:ext cx="9525000" cy="36306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70C0"/>
                </a:solidFill>
              </a:rPr>
              <a:t>2 </a:t>
            </a:r>
            <a:r>
              <a:rPr lang="ru-RU" sz="4400" dirty="0">
                <a:solidFill>
                  <a:schemeClr val="tx1"/>
                </a:solidFill>
              </a:rPr>
              <a:t>Разные задачи изучения текста, продиктованные актуальными потребностями развивающейся лингвистической науки.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264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431800"/>
            <a:ext cx="9182100" cy="59309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 </a:t>
            </a:r>
          </a:p>
          <a:p>
            <a:pPr marL="0" indent="711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На разных этапах научного осмысления феномена текста изучение его сущностных характеристик  строилось в зависимости от того, каким единицам противопоставлялся текст.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533400"/>
            <a:ext cx="9222014" cy="5816599"/>
          </a:xfrm>
        </p:spPr>
        <p:txBody>
          <a:bodyPr>
            <a:normAutofit lnSpcReduction="10000"/>
          </a:bodyPr>
          <a:lstStyle/>
          <a:p>
            <a:pPr marL="0" indent="623888" algn="jus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По мнению В.Е. Чернявской, </a:t>
            </a:r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ервоначально такими оппозициями были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текст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предложение</a:t>
            </a:r>
            <a:r>
              <a:rPr lang="ru-RU" sz="4000" b="1" dirty="0" smtClean="0">
                <a:solidFill>
                  <a:schemeClr val="tx1"/>
                </a:solidFill>
              </a:rPr>
              <a:t>;</a:t>
            </a:r>
          </a:p>
          <a:p>
            <a:pPr marL="533400" indent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текст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высказывание; </a:t>
            </a:r>
            <a:endParaRPr lang="ru-RU" sz="4000" b="1" dirty="0" smtClean="0">
              <a:solidFill>
                <a:schemeClr val="tx1"/>
              </a:solidFill>
            </a:endParaRPr>
          </a:p>
          <a:p>
            <a:pPr marL="1524000" indent="-4445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письменный текст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chemeClr val="tx1"/>
                </a:solidFill>
              </a:rPr>
              <a:t> устный текст; </a:t>
            </a:r>
          </a:p>
          <a:p>
            <a:pPr marL="1701800" indent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текст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chemeClr val="tx1"/>
                </a:solidFill>
              </a:rPr>
              <a:t> нетекст</a:t>
            </a:r>
            <a:r>
              <a:rPr lang="ru-RU" sz="4000" b="1" dirty="0">
                <a:solidFill>
                  <a:schemeClr val="tx1"/>
                </a:solidFill>
              </a:rPr>
              <a:t>.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  <a:p>
            <a:pPr marL="0" indent="623888" algn="just">
              <a:spcBef>
                <a:spcPts val="0"/>
              </a:spcBef>
              <a:buNone/>
            </a:pPr>
            <a:r>
              <a:rPr lang="ru-RU" sz="4000" dirty="0">
                <a:solidFill>
                  <a:schemeClr val="tx1"/>
                </a:solidFill>
              </a:rPr>
              <a:t>С</a:t>
            </a:r>
            <a:r>
              <a:rPr lang="ru-RU" sz="4000" dirty="0" smtClean="0">
                <a:solidFill>
                  <a:schemeClr val="tx1"/>
                </a:solidFill>
              </a:rPr>
              <a:t>егодня </a:t>
            </a:r>
            <a:r>
              <a:rPr lang="ru-RU" sz="4000" dirty="0">
                <a:solidFill>
                  <a:schemeClr val="tx1"/>
                </a:solidFill>
              </a:rPr>
              <a:t>это оппозиция </a:t>
            </a:r>
            <a:endParaRPr lang="ru-RU" sz="4000" dirty="0" smtClean="0">
              <a:solidFill>
                <a:schemeClr val="tx1"/>
              </a:solidFill>
            </a:endParaRPr>
          </a:p>
          <a:p>
            <a:pPr marL="2235200" indent="127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b="1" dirty="0" smtClean="0">
                <a:solidFill>
                  <a:schemeClr val="tx1"/>
                </a:solidFill>
              </a:rPr>
              <a:t> текст 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000" b="1" dirty="0" smtClean="0">
                <a:solidFill>
                  <a:schemeClr val="tx1"/>
                </a:solidFill>
              </a:rPr>
              <a:t> дискурс</a:t>
            </a:r>
            <a:r>
              <a:rPr lang="ru-RU" sz="4000" b="1" dirty="0">
                <a:solidFill>
                  <a:schemeClr val="tx1"/>
                </a:solidFill>
              </a:rPr>
              <a:t>.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78514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составляло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изучения лингвистики текста в ходе смены парадигм исследования?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39700"/>
            <a:ext cx="9347200" cy="64389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1 Объект, предмет и задачи изучения лингвистики текста</a:t>
            </a:r>
          </a:p>
          <a:p>
            <a:pPr marL="0" indent="0" algn="just">
              <a:buNone/>
            </a:pPr>
            <a:r>
              <a:rPr lang="ru-RU" sz="4000" dirty="0" smtClean="0"/>
              <a:t>2 История формирования лингвистики текста как самостоятельной отрасли научного знания</a:t>
            </a:r>
          </a:p>
          <a:p>
            <a:pPr marL="0" indent="0" algn="just">
              <a:buNone/>
            </a:pPr>
            <a:r>
              <a:rPr lang="ru-RU" sz="4000" dirty="0"/>
              <a:t> </a:t>
            </a:r>
            <a:r>
              <a:rPr lang="ru-RU" sz="4000" dirty="0" smtClean="0"/>
              <a:t> 2.1 У истоков формирования теории текста</a:t>
            </a:r>
          </a:p>
          <a:p>
            <a:pPr marL="0" indent="0" algn="just">
              <a:buNone/>
            </a:pPr>
            <a:r>
              <a:rPr lang="ru-RU" sz="4000" dirty="0"/>
              <a:t> </a:t>
            </a:r>
            <a:r>
              <a:rPr lang="ru-RU" sz="4000" dirty="0" smtClean="0"/>
              <a:t> 2.2 Становление и развитие теории текста в лингвистике </a:t>
            </a:r>
          </a:p>
          <a:p>
            <a:pPr marL="0" indent="0" algn="just">
              <a:buNone/>
            </a:pPr>
            <a:r>
              <a:rPr lang="ru-RU" sz="4000" dirty="0" smtClean="0"/>
              <a:t>3 Междисциплинарный характер лингвистики текста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935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2171"/>
            <a:ext cx="8596668" cy="5733143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B0F0"/>
                </a:solidFill>
              </a:rPr>
              <a:t>На первом этапе</a:t>
            </a:r>
            <a:r>
              <a:rPr lang="ru-RU" sz="4400" dirty="0" smtClean="0"/>
              <a:t> </a:t>
            </a:r>
            <a:r>
              <a:rPr lang="ru-RU" sz="4400" dirty="0"/>
              <a:t>развития лингвистики текста </a:t>
            </a:r>
            <a:r>
              <a:rPr lang="ru-RU" sz="4400" dirty="0" smtClean="0"/>
              <a:t>предмет исследования составляли </a:t>
            </a:r>
            <a:r>
              <a:rPr lang="ru-RU" sz="4400" b="1" dirty="0" smtClean="0">
                <a:solidFill>
                  <a:srgbClr val="FF0000"/>
                </a:solidFill>
              </a:rPr>
              <a:t>правила </a:t>
            </a:r>
            <a:r>
              <a:rPr lang="ru-RU" sz="4400" b="1" dirty="0">
                <a:solidFill>
                  <a:srgbClr val="FF0000"/>
                </a:solidFill>
              </a:rPr>
              <a:t>соединения </a:t>
            </a:r>
            <a:r>
              <a:rPr lang="ru-RU" sz="4400" dirty="0" smtClean="0"/>
              <a:t>цепочек </a:t>
            </a:r>
            <a:r>
              <a:rPr lang="ru-RU" sz="4400" dirty="0"/>
              <a:t>предложений/высказываний в</a:t>
            </a:r>
            <a:br>
              <a:rPr lang="ru-RU" sz="4400" dirty="0"/>
            </a:br>
            <a:r>
              <a:rPr lang="ru-RU" sz="4400" dirty="0"/>
              <a:t>более крупные единицы: над- (сверх)фразовые единства, сложные синтаксические целые, абзацы и т.д. </a:t>
            </a:r>
          </a:p>
        </p:txBody>
      </p:sp>
    </p:spTree>
    <p:extLst>
      <p:ext uri="{BB962C8B-B14F-4D97-AF65-F5344CB8AC3E}">
        <p14:creationId xmlns:p14="http://schemas.microsoft.com/office/powerpoint/2010/main" val="41689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444500"/>
            <a:ext cx="9321800" cy="61468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Лингвистика </a:t>
            </a:r>
            <a:r>
              <a:rPr lang="ru-RU" sz="4400" dirty="0" smtClean="0"/>
              <a:t>текста  </a:t>
            </a:r>
            <a:r>
              <a:rPr lang="ru-RU" sz="4400" dirty="0"/>
              <a:t>развивалась как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«</a:t>
            </a:r>
            <a:r>
              <a:rPr lang="ru-RU" sz="4400" dirty="0"/>
              <a:t>грамматика текста»,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«синтаксис текста».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Феномен </a:t>
            </a:r>
            <a:r>
              <a:rPr lang="ru-RU" sz="4400" dirty="0"/>
              <a:t>«текст</a:t>
            </a:r>
            <a:r>
              <a:rPr lang="ru-RU" sz="4400" dirty="0" smtClean="0"/>
              <a:t>» </a:t>
            </a:r>
            <a:r>
              <a:rPr lang="ru-RU" sz="4400" dirty="0"/>
              <a:t>связывался преимущественно с организацией </a:t>
            </a:r>
            <a:r>
              <a:rPr lang="ru-RU" sz="4400" dirty="0">
                <a:solidFill>
                  <a:srgbClr val="00B0F0"/>
                </a:solidFill>
              </a:rPr>
              <a:t>поверхностной структуры </a:t>
            </a:r>
            <a:r>
              <a:rPr lang="ru-RU" sz="4400" dirty="0" smtClean="0">
                <a:solidFill>
                  <a:srgbClr val="00B0F0"/>
                </a:solidFill>
              </a:rPr>
              <a:t>текста</a:t>
            </a:r>
            <a:r>
              <a:rPr lang="ru-RU" sz="4400" dirty="0" smtClean="0"/>
              <a:t> как средства экспликации </a:t>
            </a:r>
            <a:r>
              <a:rPr lang="ru-RU" sz="4400" dirty="0" smtClean="0">
                <a:solidFill>
                  <a:srgbClr val="00B0F0"/>
                </a:solidFill>
              </a:rPr>
              <a:t>его глубинной структуры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699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016001"/>
            <a:ext cx="9588500" cy="46609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На втором этапе </a:t>
            </a:r>
            <a:r>
              <a:rPr lang="ru-RU" sz="4400" dirty="0" smtClean="0"/>
              <a:t>развития лингвистики текста предмет изучения </a:t>
            </a:r>
            <a:r>
              <a:rPr lang="ru-RU" sz="4400" dirty="0" smtClean="0"/>
              <a:t>составляли </a:t>
            </a:r>
            <a:r>
              <a:rPr lang="ru-RU" sz="4400" dirty="0" smtClean="0">
                <a:solidFill>
                  <a:srgbClr val="FF0000"/>
                </a:solidFill>
              </a:rPr>
              <a:t>коммуни- кативно-прагматические функции </a:t>
            </a:r>
            <a:r>
              <a:rPr lang="ru-RU" sz="4400" dirty="0" smtClean="0">
                <a:solidFill>
                  <a:srgbClr val="FF0000"/>
                </a:solidFill>
              </a:rPr>
              <a:t>текстов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709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358901"/>
            <a:ext cx="9410700" cy="45338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фокусе изучения оказались </a:t>
            </a:r>
            <a:r>
              <a:rPr lang="ru-RU" sz="4400" dirty="0" smtClean="0">
                <a:solidFill>
                  <a:srgbClr val="00B0F0"/>
                </a:solidFill>
              </a:rPr>
              <a:t>качественные показатели текста как коммуникативного единства </a:t>
            </a:r>
            <a:r>
              <a:rPr lang="ru-RU" sz="4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(к числу таковых относятся </a:t>
            </a:r>
            <a:r>
              <a:rPr lang="ru-RU" sz="4400" dirty="0" smtClean="0">
                <a:solidFill>
                  <a:schemeClr val="tx1"/>
                </a:solidFill>
              </a:rPr>
              <a:t>связность и цельность).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812801"/>
            <a:ext cx="8804102" cy="49403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00B0F0"/>
                </a:solidFill>
              </a:rPr>
              <a:t>На </a:t>
            </a:r>
            <a:r>
              <a:rPr lang="ru-RU" sz="4400" b="1" dirty="0" smtClean="0">
                <a:solidFill>
                  <a:srgbClr val="00B0F0"/>
                </a:solidFill>
              </a:rPr>
              <a:t>третьем </a:t>
            </a:r>
            <a:r>
              <a:rPr lang="ru-RU" sz="4400" b="1" dirty="0">
                <a:solidFill>
                  <a:srgbClr val="00B0F0"/>
                </a:solidFill>
              </a:rPr>
              <a:t>этапе</a:t>
            </a:r>
            <a:r>
              <a:rPr lang="ru-RU" sz="4400" dirty="0"/>
              <a:t> развития лингвистики текста предмет исследования </a:t>
            </a:r>
            <a:r>
              <a:rPr lang="ru-RU" sz="4400" dirty="0" smtClean="0"/>
              <a:t>составляют </a:t>
            </a:r>
            <a:r>
              <a:rPr lang="ru-RU" sz="4400" dirty="0" smtClean="0">
                <a:solidFill>
                  <a:srgbClr val="FF0000"/>
                </a:solidFill>
              </a:rPr>
              <a:t>процессы </a:t>
            </a:r>
            <a:r>
              <a:rPr lang="ru-RU" sz="4400" dirty="0">
                <a:solidFill>
                  <a:srgbClr val="FF0000"/>
                </a:solidFill>
              </a:rPr>
              <a:t>производства и</a:t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>восприятия </a:t>
            </a:r>
            <a:r>
              <a:rPr lang="ru-RU" sz="4400" dirty="0" smtClean="0">
                <a:solidFill>
                  <a:srgbClr val="FF0000"/>
                </a:solidFill>
              </a:rPr>
              <a:t>текста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773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1295401"/>
            <a:ext cx="8804102" cy="45593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фокусе научного интереса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>
                <a:solidFill>
                  <a:srgbClr val="00B0F0"/>
                </a:solidFill>
              </a:rPr>
              <a:t>ментальные процедуры </a:t>
            </a:r>
            <a:r>
              <a:rPr lang="ru-RU" sz="4400" dirty="0"/>
              <a:t>по получению, обработке, репрезентации и </a:t>
            </a:r>
            <a:r>
              <a:rPr lang="ru-RU" sz="4400" dirty="0" smtClean="0"/>
              <a:t>хранению </a:t>
            </a:r>
            <a:r>
              <a:rPr lang="ru-RU" sz="4400" dirty="0"/>
              <a:t>человеческого </a:t>
            </a:r>
            <a:r>
              <a:rPr lang="ru-RU" sz="4400" dirty="0" smtClean="0"/>
              <a:t>знания.</a:t>
            </a:r>
            <a:endParaRPr lang="ru-RU" sz="4400" dirty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14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368300"/>
            <a:ext cx="8496300" cy="629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Генезис предмета лингвистики</a:t>
            </a:r>
          </a:p>
          <a:p>
            <a:pPr marL="0" indent="0" algn="ctr">
              <a:buNone/>
            </a:pPr>
            <a:r>
              <a:rPr lang="ru-RU" sz="4400" dirty="0" smtClean="0"/>
              <a:t>текста</a:t>
            </a:r>
          </a:p>
          <a:p>
            <a:pPr marL="0" indent="0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endParaRPr lang="ru-RU" sz="4400" dirty="0" smtClean="0"/>
          </a:p>
          <a:p>
            <a:pPr marL="0" indent="0" algn="just">
              <a:buNone/>
            </a:pPr>
            <a:r>
              <a:rPr lang="ru-RU" sz="4400" dirty="0" smtClean="0"/>
              <a:t>                    </a:t>
            </a:r>
          </a:p>
          <a:p>
            <a:pPr marL="0" indent="0" algn="just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962149"/>
            <a:ext cx="4686300" cy="1562100"/>
          </a:xfrm>
          <a:prstGeom prst="rect">
            <a:avLst/>
          </a:prstGeom>
          <a:solidFill>
            <a:srgbClr val="FFFF00"/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/>
              <a:t>Внутриязыковая структура </a:t>
            </a:r>
            <a:r>
              <a:rPr lang="ru-RU" sz="4000" dirty="0"/>
              <a:t>текста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41500" y="4178300"/>
            <a:ext cx="9906000" cy="2489200"/>
          </a:xfrm>
          <a:prstGeom prst="rect">
            <a:avLst/>
          </a:prstGeom>
          <a:solidFill>
            <a:srgbClr val="FFC000"/>
          </a:solidFill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Динамические процессы </a:t>
            </a:r>
          </a:p>
          <a:p>
            <a:pPr algn="ctr"/>
            <a:r>
              <a:rPr lang="ru-RU" sz="4000" dirty="0" smtClean="0"/>
              <a:t>психического </a:t>
            </a:r>
            <a:r>
              <a:rPr lang="ru-RU" sz="4000" dirty="0"/>
              <a:t>(ментального) отражения </a:t>
            </a:r>
            <a:r>
              <a:rPr lang="ru-RU" sz="4000" dirty="0" smtClean="0"/>
              <a:t>действительности </a:t>
            </a:r>
          </a:p>
          <a:p>
            <a:pPr algn="ctr"/>
            <a:r>
              <a:rPr lang="ru-RU" sz="4000" dirty="0" smtClean="0"/>
              <a:t>и переработки знания в тексте</a:t>
            </a:r>
            <a:endParaRPr lang="ru-RU" sz="4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073400" y="3594099"/>
            <a:ext cx="2794000" cy="51435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9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927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Каковы задачи изучения лингвистики текста сегодня?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444500"/>
            <a:ext cx="9042400" cy="5918199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cs typeface="Times New Roman" panose="02020603050405020304" pitchFamily="18" charset="0"/>
              </a:rPr>
              <a:t>Создание </a:t>
            </a:r>
            <a:r>
              <a:rPr lang="ru-RU" sz="4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единой теории текста</a:t>
            </a:r>
            <a:r>
              <a:rPr lang="ru-RU" sz="4400" dirty="0" smtClean="0">
                <a:cs typeface="Times New Roman" panose="02020603050405020304" pitchFamily="18" charset="0"/>
              </a:rPr>
              <a:t>, определяющей текст в совокупности всех его свойств, то есть свойств текста как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cs typeface="Times New Roman" panose="02020603050405020304" pitchFamily="18" charset="0"/>
              </a:rPr>
              <a:t>структурно-семантического образования;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cs typeface="Times New Roman" panose="02020603050405020304" pitchFamily="18" charset="0"/>
              </a:rPr>
              <a:t> информационно-функциональной сущности;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cs typeface="Times New Roman" panose="02020603050405020304" pitchFamily="18" charset="0"/>
              </a:rPr>
              <a:t>когнитивной модели;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>
                <a:cs typeface="Times New Roman" panose="02020603050405020304" pitchFamily="18" charset="0"/>
              </a:rPr>
              <a:t> явления культуры и др.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258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98600"/>
            <a:ext cx="8847666" cy="34925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/>
              <a:t>2 История формирования </a:t>
            </a:r>
            <a:r>
              <a:rPr lang="ru-RU" sz="5400" b="1" dirty="0"/>
              <a:t>лингвистики текста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как </a:t>
            </a:r>
            <a:r>
              <a:rPr lang="ru-RU" sz="5400" dirty="0"/>
              <a:t>отдельной отрасли научного </a:t>
            </a:r>
            <a:r>
              <a:rPr lang="ru-RU" sz="5400" dirty="0" smtClean="0"/>
              <a:t>знания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668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/>
          </a:bodyPr>
          <a:lstStyle/>
          <a:p>
            <a:pPr algn="ctr"/>
            <a:r>
              <a:rPr lang="ru-RU" dirty="0"/>
              <a:t>1 Объект, предмет и задачи изучения лингвистики </a:t>
            </a:r>
            <a:r>
              <a:rPr lang="ru-RU" dirty="0" smtClean="0"/>
              <a:t>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300" dirty="0"/>
              <a:t>2.1 У истоков формирования теории 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65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82701"/>
            <a:ext cx="9715500" cy="41148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Возникновение </a:t>
            </a:r>
            <a:r>
              <a:rPr lang="ru-RU" sz="4400" dirty="0" smtClean="0"/>
              <a:t>лингвистической </a:t>
            </a:r>
            <a:r>
              <a:rPr lang="ru-RU" sz="4400" dirty="0"/>
              <a:t>теории текста обычно датируется </a:t>
            </a:r>
            <a:r>
              <a:rPr lang="ru-RU" sz="4400" b="1" dirty="0">
                <a:solidFill>
                  <a:srgbClr val="0070C0"/>
                </a:solidFill>
              </a:rPr>
              <a:t>5</a:t>
            </a:r>
            <a:r>
              <a:rPr lang="ru-RU" sz="4400" b="1" dirty="0" smtClean="0">
                <a:solidFill>
                  <a:srgbClr val="0070C0"/>
                </a:solidFill>
              </a:rPr>
              <a:t>0–70 </a:t>
            </a:r>
            <a:r>
              <a:rPr lang="ru-RU" sz="4400" b="1" dirty="0">
                <a:solidFill>
                  <a:srgbClr val="0070C0"/>
                </a:solidFill>
              </a:rPr>
              <a:t>гг. </a:t>
            </a:r>
            <a:r>
              <a:rPr lang="ru-RU" sz="4400" b="1" dirty="0">
                <a:solidFill>
                  <a:srgbClr val="FF0000"/>
                </a:solidFill>
              </a:rPr>
              <a:t>XX в</a:t>
            </a:r>
            <a:r>
              <a:rPr lang="ru-RU" sz="4400" b="1" dirty="0" smtClean="0">
                <a:solidFill>
                  <a:srgbClr val="FF0000"/>
                </a:solidFill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Однако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chemeClr val="tx1"/>
                </a:solidFill>
              </a:rPr>
              <a:t>учение о тексте восходит к двум древним областям знания.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719" y="674914"/>
            <a:ext cx="8596668" cy="51054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 каким древним областям научного знания восходит учение о тексте?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66901"/>
            <a:ext cx="8804102" cy="29463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Л</a:t>
            </a:r>
            <a:r>
              <a:rPr lang="ru-RU" sz="4400" dirty="0" smtClean="0"/>
              <a:t>ингвистическая </a:t>
            </a:r>
            <a:r>
              <a:rPr lang="ru-RU" sz="4400" dirty="0"/>
              <a:t>теория текста своими корнями уходит в </a:t>
            </a:r>
            <a:r>
              <a:rPr lang="ru-RU" sz="4400" b="1" dirty="0">
                <a:solidFill>
                  <a:srgbClr val="00B0F0"/>
                </a:solidFill>
              </a:rPr>
              <a:t>риторику и филологию</a:t>
            </a:r>
            <a:r>
              <a:rPr lang="ru-RU" sz="44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361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791" y="1407886"/>
            <a:ext cx="8596668" cy="246561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Какие знания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о тексте даёт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классическая риторика?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7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701801"/>
            <a:ext cx="9372600" cy="25907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А</a:t>
            </a:r>
            <a:r>
              <a:rPr lang="ru-RU" sz="4400" dirty="0" smtClean="0"/>
              <a:t>нтичная риторика изучала </a:t>
            </a:r>
            <a:r>
              <a:rPr lang="ru-RU" sz="4400" dirty="0" smtClean="0">
                <a:solidFill>
                  <a:srgbClr val="00B0F0"/>
                </a:solidFill>
              </a:rPr>
              <a:t>закономерности порождения речи</a:t>
            </a:r>
            <a:r>
              <a:rPr lang="ru-RU" sz="4400" dirty="0" smtClean="0"/>
              <a:t> (на </a:t>
            </a:r>
            <a:r>
              <a:rPr lang="ru-RU" sz="4400" dirty="0"/>
              <a:t>первых порах </a:t>
            </a:r>
            <a:r>
              <a:rPr lang="ru-RU" sz="4400" b="1" dirty="0"/>
              <a:t>только </a:t>
            </a:r>
            <a:r>
              <a:rPr lang="ru-RU" sz="4400" b="1" dirty="0" smtClean="0"/>
              <a:t>устной)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056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44500"/>
            <a:ext cx="9156700" cy="6235700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Главным достижением античной риторики явилось определение структуры деятельности оратора, осмысленной как </a:t>
            </a:r>
            <a:r>
              <a:rPr lang="ru-RU" sz="4400" b="1" dirty="0"/>
              <a:t>риторический </a:t>
            </a:r>
            <a:r>
              <a:rPr lang="ru-RU" sz="4400" b="1" dirty="0" smtClean="0"/>
              <a:t>канон</a:t>
            </a:r>
            <a:r>
              <a:rPr lang="ru-RU" sz="4400" dirty="0" smtClean="0"/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изобретение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расположение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B050"/>
                </a:solidFill>
              </a:rPr>
              <a:t>с</a:t>
            </a:r>
            <a:r>
              <a:rPr lang="ru-RU" sz="4400" dirty="0" smtClean="0">
                <a:solidFill>
                  <a:srgbClr val="00B050"/>
                </a:solidFill>
              </a:rPr>
              <a:t>ловесное выражение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память</a:t>
            </a:r>
            <a:r>
              <a:rPr lang="ru-RU" sz="4400" dirty="0">
                <a:solidFill>
                  <a:srgbClr val="00B050"/>
                </a:solidFill>
              </a:rPr>
              <a:t>, </a:t>
            </a:r>
            <a:endParaRPr lang="ru-RU" sz="4400" dirty="0" smtClean="0">
              <a:solidFill>
                <a:srgbClr val="00B050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произнесение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862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73100"/>
            <a:ext cx="9893300" cy="5689599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Текст (а точнее, речь) </a:t>
            </a:r>
            <a:r>
              <a:rPr lang="ru-RU" sz="4400" dirty="0"/>
              <a:t>здесь </a:t>
            </a:r>
            <a:r>
              <a:rPr lang="ru-RU" sz="4400" dirty="0" smtClean="0"/>
              <a:t>описывается </a:t>
            </a:r>
            <a:r>
              <a:rPr lang="ru-RU" sz="4400" dirty="0"/>
              <a:t>прежде всего в процессе своего движения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400" dirty="0" smtClean="0"/>
              <a:t> </a:t>
            </a:r>
            <a:r>
              <a:rPr lang="ru-RU" sz="4400" dirty="0"/>
              <a:t>от </a:t>
            </a:r>
            <a:r>
              <a:rPr lang="ru-RU" sz="4400" dirty="0">
                <a:solidFill>
                  <a:srgbClr val="FF0000"/>
                </a:solidFill>
              </a:rPr>
              <a:t>замысла </a:t>
            </a:r>
            <a:r>
              <a:rPr lang="ru-RU" sz="4400" dirty="0"/>
              <a:t>к </a:t>
            </a:r>
            <a:r>
              <a:rPr lang="ru-RU" sz="4400" dirty="0">
                <a:solidFill>
                  <a:srgbClr val="92D050"/>
                </a:solidFill>
              </a:rPr>
              <a:t>произнесению</a:t>
            </a:r>
            <a:r>
              <a:rPr lang="ru-RU" sz="4400" dirty="0"/>
              <a:t>, движения, которое осуществляется в коммуникативной ситуации </a:t>
            </a:r>
            <a:r>
              <a:rPr lang="ru-RU" sz="4400" dirty="0">
                <a:solidFill>
                  <a:srgbClr val="00B0F0"/>
                </a:solidFill>
              </a:rPr>
              <a:t>во имя слушающего</a:t>
            </a:r>
            <a:r>
              <a:rPr lang="ru-RU" sz="4400" dirty="0" smtClean="0"/>
              <a:t>. Типы и жанры текста осмысляются с ориентацией на тип слушателя, цели говорящего и др.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949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7101"/>
            <a:ext cx="8804102" cy="42544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классических риторических учениях (с </a:t>
            </a:r>
            <a:r>
              <a:rPr lang="ru-RU" sz="4400" dirty="0"/>
              <a:t>I</a:t>
            </a:r>
            <a:r>
              <a:rPr lang="ru-RU" sz="4400" dirty="0" smtClean="0"/>
              <a:t>V тысячелетия </a:t>
            </a:r>
            <a:r>
              <a:rPr lang="ru-RU" sz="4400" dirty="0"/>
              <a:t>до </a:t>
            </a:r>
            <a:r>
              <a:rPr lang="ru-RU" sz="4400" dirty="0" smtClean="0"/>
              <a:t>н.э</a:t>
            </a:r>
            <a:r>
              <a:rPr lang="ru-RU" sz="4400" dirty="0"/>
              <a:t>.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</a:t>
            </a:r>
            <a:r>
              <a:rPr lang="ru-RU" sz="4400" dirty="0" smtClean="0"/>
              <a:t>  </a:t>
            </a:r>
            <a:r>
              <a:rPr lang="ru-RU" sz="4400" dirty="0"/>
              <a:t>XVIII–XIX в. н. э.) </a:t>
            </a:r>
            <a:r>
              <a:rPr lang="ru-RU" sz="4400" dirty="0" smtClean="0">
                <a:solidFill>
                  <a:schemeClr val="tx1"/>
                </a:solidFill>
              </a:rPr>
              <a:t>текст, тем не менее,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>
                <a:solidFill>
                  <a:srgbClr val="FF0000"/>
                </a:solidFill>
              </a:rPr>
              <a:t>не </a:t>
            </a:r>
            <a:r>
              <a:rPr lang="ru-RU" sz="4400" dirty="0" smtClean="0">
                <a:solidFill>
                  <a:srgbClr val="FF0000"/>
                </a:solidFill>
              </a:rPr>
              <a:t>выделился в </a:t>
            </a:r>
            <a:r>
              <a:rPr lang="ru-RU" sz="4400" dirty="0">
                <a:solidFill>
                  <a:srgbClr val="FF0000"/>
                </a:solidFill>
              </a:rPr>
              <a:t>самостоятельный </a:t>
            </a:r>
            <a:r>
              <a:rPr lang="ru-RU" sz="4400" dirty="0" smtClean="0">
                <a:solidFill>
                  <a:srgbClr val="FF0000"/>
                </a:solidFill>
              </a:rPr>
              <a:t>объект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267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231900"/>
            <a:ext cx="8942614" cy="43815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Примечательно то, что классическая риторика явилась, по сути, </a:t>
            </a:r>
            <a:r>
              <a:rPr lang="ru-RU" sz="4400" b="1" dirty="0" smtClean="0">
                <a:solidFill>
                  <a:srgbClr val="00B0F0"/>
                </a:solidFill>
              </a:rPr>
              <a:t>синтетической наукой</a:t>
            </a:r>
            <a:r>
              <a:rPr lang="ru-RU" sz="4400" dirty="0" smtClean="0"/>
              <a:t>, предвосхитившей парадигму современных подходов к изучению текста.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813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529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изучает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лингвистика текста?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899" y="355600"/>
            <a:ext cx="8848271" cy="63500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Риторика изучала</a:t>
            </a:r>
            <a:endParaRPr lang="ru-RU" sz="44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/>
              <a:t>мыслительные процедуры, предшествующие порождению текста;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/>
              <a:t> лингвистические структуры, </a:t>
            </a:r>
            <a:r>
              <a:rPr lang="ru-RU" sz="4400" dirty="0" smtClean="0"/>
              <a:t>ориентированные на верное истолкование сказанного;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/>
              <a:t> </a:t>
            </a:r>
            <a:r>
              <a:rPr lang="ru-RU" sz="4400" dirty="0" smtClean="0"/>
              <a:t>факторы воздействия на сознание слушателя.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769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65943"/>
            <a:ext cx="8596668" cy="214811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В каких аспектах </a:t>
            </a:r>
            <a:r>
              <a:rPr lang="ru-RU" sz="5400" dirty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FF0000"/>
                </a:solidFill>
              </a:rPr>
              <a:t>зучался текст в филологии?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763815"/>
            <a:ext cx="8804102" cy="523058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Филология, возникшая в эпоху поздней античности как деятельность по собиранию и установлению письменных памятников, всегда имела дело с текстом, точнее письменным текстом.</a:t>
            </a:r>
          </a:p>
        </p:txBody>
      </p:sp>
    </p:spTree>
    <p:extLst>
      <p:ext uri="{BB962C8B-B14F-4D97-AF65-F5344CB8AC3E}">
        <p14:creationId xmlns:p14="http://schemas.microsoft.com/office/powerpoint/2010/main" val="3965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327" y="923472"/>
            <a:ext cx="8935357" cy="5404757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Задачи филологии в ее </a:t>
            </a:r>
            <a:r>
              <a:rPr lang="ru-RU" sz="4400" dirty="0"/>
              <a:t>донаучный </a:t>
            </a:r>
            <a:r>
              <a:rPr lang="ru-RU" sz="4400" dirty="0" smtClean="0"/>
              <a:t>период состояли в изучении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условий </a:t>
            </a:r>
            <a:r>
              <a:rPr lang="ru-RU" sz="4400" dirty="0"/>
              <a:t>возникновения текста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его </a:t>
            </a:r>
            <a:r>
              <a:rPr lang="ru-RU" sz="4400" dirty="0"/>
              <a:t>вхождения в культуру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/>
              <a:t> </a:t>
            </a:r>
            <a:r>
              <a:rPr lang="ru-RU" sz="4400" dirty="0" smtClean="0"/>
              <a:t>закономерностей </a:t>
            </a:r>
            <a:r>
              <a:rPr lang="ru-RU" sz="4400" dirty="0"/>
              <a:t>понимания и истолкования </a:t>
            </a:r>
            <a:r>
              <a:rPr lang="ru-RU" sz="4400" dirty="0" smtClean="0"/>
              <a:t>текста.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842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18343"/>
            <a:ext cx="9398000" cy="2572657"/>
          </a:xfrm>
        </p:spPr>
        <p:txBody>
          <a:bodyPr anchor="ctr"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Какими науками изучался текст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в</a:t>
            </a:r>
            <a:r>
              <a:rPr lang="ru-RU" sz="4400" b="1" dirty="0" smtClean="0">
                <a:solidFill>
                  <a:srgbClr val="FF0000"/>
                </a:solidFill>
              </a:rPr>
              <a:t> XIX веке?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734" y="992189"/>
            <a:ext cx="9457266" cy="4062411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/>
              <a:t>«Именно риторике и филологии было суждено сыграть едва ли не ключевую роль в складывании теории текста </a:t>
            </a:r>
            <a:r>
              <a:rPr lang="ru-RU" sz="4800" dirty="0" smtClean="0"/>
              <a:t>…»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800" dirty="0" smtClean="0"/>
              <a:t>(</a:t>
            </a:r>
            <a:r>
              <a:rPr lang="ru-RU" sz="4800" dirty="0"/>
              <a:t>Н.В. Панченко, И.Ю. Качесова</a:t>
            </a:r>
            <a:r>
              <a:rPr lang="ru-RU" sz="4800" dirty="0" smtClean="0"/>
              <a:t>).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756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203200"/>
            <a:ext cx="8851900" cy="635000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200" dirty="0" smtClean="0"/>
              <a:t>Необычайный рост исследовательского интереса к разным функциональным типам устной и письменной речи в </a:t>
            </a:r>
            <a:r>
              <a:rPr lang="en-US" sz="3200" dirty="0" smtClean="0"/>
              <a:t>XIX </a:t>
            </a:r>
            <a:r>
              <a:rPr lang="ru-RU" sz="3200" dirty="0" smtClean="0"/>
              <a:t>веке был подготовлен формированием отечественных традиций изучения риторики в </a:t>
            </a:r>
            <a:r>
              <a:rPr lang="en-US" sz="3200" dirty="0" smtClean="0"/>
              <a:t>XVIII </a:t>
            </a:r>
            <a:r>
              <a:rPr lang="ru-RU" sz="3200" dirty="0" smtClean="0"/>
              <a:t>в. </a:t>
            </a:r>
            <a:endParaRPr lang="ru-RU" sz="3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19100" y="3022599"/>
            <a:ext cx="9372600" cy="35306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3600" dirty="0" smtClean="0">
                <a:solidFill>
                  <a:srgbClr val="FF0000"/>
                </a:solidFill>
              </a:rPr>
              <a:t>«Краткое руководство к красноречию» М.В. Ломоносова, «</a:t>
            </a:r>
            <a:r>
              <a:rPr lang="ru-RU" sz="3600" dirty="0">
                <a:solidFill>
                  <a:srgbClr val="FF0000"/>
                </a:solidFill>
              </a:rPr>
              <a:t>О</a:t>
            </a:r>
            <a:r>
              <a:rPr lang="ru-RU" sz="3600" dirty="0" smtClean="0">
                <a:solidFill>
                  <a:srgbClr val="FF0000"/>
                </a:solidFill>
              </a:rPr>
              <a:t> сходстве слога с родом сочинений» А.С. Никольского, «Опыт риторики» </a:t>
            </a:r>
            <a:r>
              <a:rPr lang="ru-RU" sz="3600" dirty="0">
                <a:solidFill>
                  <a:srgbClr val="FF0000"/>
                </a:solidFill>
              </a:rPr>
              <a:t>И.С. Рижского</a:t>
            </a:r>
            <a:r>
              <a:rPr lang="ru-RU" sz="3600" dirty="0" smtClean="0">
                <a:solidFill>
                  <a:srgbClr val="FF0000"/>
                </a:solidFill>
              </a:rPr>
              <a:t>, «Правила высшего красноречия» </a:t>
            </a:r>
            <a:r>
              <a:rPr lang="ru-RU" sz="3600" dirty="0">
                <a:solidFill>
                  <a:srgbClr val="FF0000"/>
                </a:solidFill>
              </a:rPr>
              <a:t>М.М. </a:t>
            </a:r>
            <a:r>
              <a:rPr lang="ru-RU" sz="3600" dirty="0" smtClean="0">
                <a:solidFill>
                  <a:srgbClr val="FF0000"/>
                </a:solidFill>
              </a:rPr>
              <a:t>Сперанского.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834" y="509589"/>
            <a:ext cx="8949266" cy="59166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 smtClean="0"/>
              <a:t>Первая половина </a:t>
            </a:r>
            <a:r>
              <a:rPr lang="en-US" sz="4000" dirty="0"/>
              <a:t>XIX </a:t>
            </a:r>
            <a:r>
              <a:rPr lang="ru-RU" sz="4000" dirty="0" smtClean="0"/>
              <a:t>века (золотой век русской риторики) отмечена </a:t>
            </a:r>
            <a:r>
              <a:rPr lang="ru-RU" sz="4000" dirty="0"/>
              <a:t>появлением </a:t>
            </a:r>
            <a:r>
              <a:rPr lang="ru-RU" sz="4000" dirty="0">
                <a:solidFill>
                  <a:srgbClr val="00B0F0"/>
                </a:solidFill>
              </a:rPr>
              <a:t>16 риторик </a:t>
            </a:r>
            <a:r>
              <a:rPr lang="ru-RU" sz="4000" dirty="0"/>
              <a:t>широкой теоретической и практической </a:t>
            </a:r>
            <a:r>
              <a:rPr lang="ru-RU" sz="4000" dirty="0" smtClean="0"/>
              <a:t>ориентации.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86834" y="3670300"/>
            <a:ext cx="9101666" cy="2870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3600" dirty="0" smtClean="0">
                <a:solidFill>
                  <a:srgbClr val="FF0000"/>
                </a:solidFill>
              </a:rPr>
              <a:t>риторики А.Ф. Мерзлякова,</a:t>
            </a:r>
            <a:r>
              <a:rPr lang="ru-RU" sz="3600" dirty="0">
                <a:solidFill>
                  <a:srgbClr val="FF0000"/>
                </a:solidFill>
              </a:rPr>
              <a:t> А.И </a:t>
            </a:r>
            <a:r>
              <a:rPr lang="ru-RU" sz="3600" dirty="0" smtClean="0">
                <a:solidFill>
                  <a:srgbClr val="FF0000"/>
                </a:solidFill>
              </a:rPr>
              <a:t>Галича, </a:t>
            </a:r>
          </a:p>
          <a:p>
            <a:pPr algn="just"/>
            <a:r>
              <a:rPr lang="ru-RU" sz="3600" dirty="0" smtClean="0">
                <a:solidFill>
                  <a:srgbClr val="FF0000"/>
                </a:solidFill>
              </a:rPr>
              <a:t>Н.Ф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err="1">
                <a:solidFill>
                  <a:srgbClr val="FF0000"/>
                </a:solidFill>
              </a:rPr>
              <a:t>Кошанского</a:t>
            </a:r>
            <a:r>
              <a:rPr lang="ru-RU" sz="3600" dirty="0" smtClean="0">
                <a:solidFill>
                  <a:srgbClr val="FF0000"/>
                </a:solidFill>
              </a:rPr>
              <a:t>, Я.В. Толмачева, И.И. Давыдова, К.П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err="1">
                <a:solidFill>
                  <a:srgbClr val="FF0000"/>
                </a:solidFill>
              </a:rPr>
              <a:t>Зеленецкого</a:t>
            </a:r>
            <a:r>
              <a:rPr lang="ru-RU" sz="3600" dirty="0" smtClean="0">
                <a:solidFill>
                  <a:srgbClr val="FF0000"/>
                </a:solidFill>
              </a:rPr>
              <a:t>, В.Т. Плаксина, А.Г. Глаголева и </a:t>
            </a:r>
            <a:r>
              <a:rPr lang="ru-RU" sz="3600" dirty="0">
                <a:solidFill>
                  <a:srgbClr val="FF0000"/>
                </a:solidFill>
              </a:rPr>
              <a:t>др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360489"/>
            <a:ext cx="8596668" cy="28051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Чем была вызвана дифференциация риторики в </a:t>
            </a:r>
            <a:r>
              <a:rPr lang="en-US" sz="4400" dirty="0" smtClean="0">
                <a:solidFill>
                  <a:srgbClr val="FF0000"/>
                </a:solidFill>
              </a:rPr>
              <a:t>XIX </a:t>
            </a:r>
            <a:r>
              <a:rPr lang="ru-RU" sz="4400" dirty="0" smtClean="0">
                <a:solidFill>
                  <a:srgbClr val="FF0000"/>
                </a:solidFill>
              </a:rPr>
              <a:t>в. на общую и частную?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357228"/>
              </p:ext>
            </p:extLst>
          </p:nvPr>
        </p:nvGraphicFramePr>
        <p:xfrm>
          <a:off x="639763" y="1106488"/>
          <a:ext cx="8596312" cy="479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77641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Общая риторика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Частные риторики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9000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общие правила построения текстов</a:t>
                      </a:r>
                      <a:endParaRPr lang="ru-RU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правила построения отдельных функциональных типов и жанров прозаических произведений</a:t>
                      </a:r>
                      <a:endParaRPr lang="ru-RU" sz="3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2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200" y="1550989"/>
            <a:ext cx="8943802" cy="3046411"/>
          </a:xfrm>
        </p:spPr>
        <p:txBody>
          <a:bodyPr>
            <a:normAutofit fontScale="92500"/>
          </a:bodyPr>
          <a:lstStyle/>
          <a:p>
            <a:pPr marL="0" indent="432000" algn="ctr">
              <a:buNone/>
            </a:pPr>
            <a:r>
              <a:rPr lang="ru-RU" sz="4800" b="1" dirty="0" smtClean="0">
                <a:latin typeface="+mj-lt"/>
              </a:rPr>
              <a:t>Объектом изучения </a:t>
            </a:r>
          </a:p>
          <a:p>
            <a:pPr marL="0" indent="432000" algn="just">
              <a:buNone/>
            </a:pPr>
            <a:r>
              <a:rPr lang="ru-RU" sz="4800" b="1" dirty="0" smtClean="0">
                <a:latin typeface="+mj-lt"/>
              </a:rPr>
              <a:t>лингвистики  текста является</a:t>
            </a:r>
          </a:p>
          <a:p>
            <a:pPr marL="0" indent="432000" algn="ctr">
              <a:buNone/>
            </a:pPr>
            <a:r>
              <a:rPr lang="ru-RU" sz="5400" b="1" dirty="0">
                <a:solidFill>
                  <a:srgbClr val="00B0F0"/>
                </a:solidFill>
              </a:rPr>
              <a:t>т</a:t>
            </a:r>
            <a:r>
              <a:rPr lang="ru-RU" sz="5400" b="1" dirty="0" smtClean="0">
                <a:solidFill>
                  <a:srgbClr val="00B0F0"/>
                </a:solidFill>
              </a:rPr>
              <a:t>екст</a:t>
            </a:r>
            <a:r>
              <a:rPr lang="ru-RU" sz="5400" b="1" dirty="0" smtClean="0"/>
              <a:t>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0353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444500"/>
            <a:ext cx="8804102" cy="5491843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Упадок риторики и процесс диф- ференциации филологического знания и филологических наук, исторически совпавшие по времени </a:t>
            </a:r>
            <a:r>
              <a:rPr lang="ru-RU" sz="4400" dirty="0" smtClean="0"/>
              <a:t>(середина </a:t>
            </a:r>
            <a:r>
              <a:rPr lang="ru-RU" sz="4400" dirty="0"/>
              <a:t>XIX в.), затормозили становление теории текста как </a:t>
            </a:r>
            <a:r>
              <a:rPr lang="ru-RU" sz="4400" dirty="0" smtClean="0"/>
              <a:t>самостоятельной </a:t>
            </a:r>
            <a:r>
              <a:rPr lang="ru-RU" sz="4400" dirty="0"/>
              <a:t>области </a:t>
            </a:r>
            <a:r>
              <a:rPr lang="ru-RU" sz="4400" dirty="0" smtClean="0"/>
              <a:t>филологии.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9426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9088966" cy="48752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00B0F0"/>
                </a:solidFill>
              </a:rPr>
              <a:t>Русское языкознание </a:t>
            </a:r>
            <a:r>
              <a:rPr lang="ru-RU" sz="4400" dirty="0" smtClean="0"/>
              <a:t>в </a:t>
            </a:r>
            <a:r>
              <a:rPr lang="ru-RU" sz="4400" dirty="0"/>
              <a:t>XIX </a:t>
            </a:r>
            <a:r>
              <a:rPr lang="ru-RU" sz="4400" dirty="0" smtClean="0"/>
              <a:t>в.  </a:t>
            </a:r>
            <a:r>
              <a:rPr lang="ru-RU" sz="4400" dirty="0"/>
              <a:t>не выделяет текст как особую </a:t>
            </a:r>
            <a:r>
              <a:rPr lang="ru-RU" sz="4400" dirty="0" smtClean="0"/>
              <a:t>единицу </a:t>
            </a:r>
            <a:r>
              <a:rPr lang="ru-RU" sz="4400" dirty="0"/>
              <a:t>языка, но постоянно обращается к </a:t>
            </a:r>
            <a:r>
              <a:rPr lang="ru-RU" sz="4400" dirty="0" smtClean="0"/>
              <a:t>тексту </a:t>
            </a:r>
            <a:r>
              <a:rPr lang="ru-RU" sz="4400" dirty="0"/>
              <a:t>в разных познавательных </a:t>
            </a:r>
            <a:r>
              <a:rPr lang="ru-RU" sz="4400" dirty="0" smtClean="0"/>
              <a:t>ситуациях. </a:t>
            </a:r>
            <a:endParaRPr lang="ru-RU" sz="4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9234" y="4876800"/>
            <a:ext cx="8974666" cy="1422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3600" dirty="0">
                <a:solidFill>
                  <a:srgbClr val="FF0000"/>
                </a:solidFill>
              </a:rPr>
              <a:t>Т</a:t>
            </a:r>
            <a:r>
              <a:rPr lang="ru-RU" sz="3600" dirty="0" smtClean="0">
                <a:solidFill>
                  <a:srgbClr val="FF0000"/>
                </a:solidFill>
              </a:rPr>
              <a:t>руды </a:t>
            </a:r>
            <a:r>
              <a:rPr lang="ru-RU" sz="3600" dirty="0">
                <a:solidFill>
                  <a:srgbClr val="FF0000"/>
                </a:solidFill>
              </a:rPr>
              <a:t>Н.И. Греча, А.Х. Востокова, Ф.И. </a:t>
            </a:r>
            <a:r>
              <a:rPr lang="ru-RU" sz="3600" dirty="0" smtClean="0">
                <a:solidFill>
                  <a:srgbClr val="FF0000"/>
                </a:solidFill>
              </a:rPr>
              <a:t>Буслаева.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22401"/>
            <a:ext cx="9118600" cy="32511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русской филологии во </a:t>
            </a:r>
            <a:r>
              <a:rPr lang="ru-RU" sz="4400" dirty="0"/>
              <a:t>второй половине </a:t>
            </a:r>
            <a:r>
              <a:rPr lang="ru-RU" sz="4400" dirty="0" smtClean="0"/>
              <a:t>XIX века ключевые позиции принадлежат </a:t>
            </a:r>
            <a:r>
              <a:rPr lang="ru-RU" sz="4400" b="1" dirty="0" smtClean="0">
                <a:solidFill>
                  <a:srgbClr val="00B0F0"/>
                </a:solidFill>
              </a:rPr>
              <a:t>теории словесности</a:t>
            </a:r>
            <a:r>
              <a:rPr lang="ru-RU" sz="4400" dirty="0"/>
              <a:t>.</a:t>
            </a:r>
            <a:r>
              <a:rPr lang="ru-RU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3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106489"/>
            <a:ext cx="9448800" cy="46593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Эта дисциплина изучала преимущественно </a:t>
            </a:r>
            <a:r>
              <a:rPr lang="ru-RU" sz="4400" dirty="0">
                <a:solidFill>
                  <a:srgbClr val="00B0F0"/>
                </a:solidFill>
              </a:rPr>
              <a:t>художественные тексты и фольклор </a:t>
            </a:r>
            <a:r>
              <a:rPr lang="ru-RU" sz="4400" dirty="0" smtClean="0"/>
              <a:t>в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/>
              <a:t>композиционном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/>
              <a:t>стилистическом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поэтическом аспектах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8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81201"/>
            <a:ext cx="8596668" cy="201929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5300" dirty="0" smtClean="0"/>
              <a:t>2.2 Становление и развитие </a:t>
            </a:r>
            <a:r>
              <a:rPr lang="ru-RU" sz="5300" dirty="0"/>
              <a:t>теории </a:t>
            </a:r>
            <a:r>
              <a:rPr lang="ru-RU" sz="5300" dirty="0" smtClean="0"/>
              <a:t>текста в лингвистике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0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434" y="1220789"/>
            <a:ext cx="8596668" cy="38973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Начало </a:t>
            </a:r>
            <a:r>
              <a:rPr lang="en-US" sz="4400" dirty="0" smtClean="0"/>
              <a:t>XX </a:t>
            </a:r>
            <a:r>
              <a:rPr lang="ru-RU" sz="4400" dirty="0" smtClean="0"/>
              <a:t>века знаменуется развитием структурного направления в лингвистике, дифференциацией понятий «язык» и «речь». </a:t>
            </a:r>
          </a:p>
        </p:txBody>
      </p:sp>
    </p:spTree>
    <p:extLst>
      <p:ext uri="{BB962C8B-B14F-4D97-AF65-F5344CB8AC3E}">
        <p14:creationId xmlns:p14="http://schemas.microsoft.com/office/powerpoint/2010/main" val="31229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93900" y="4699000"/>
            <a:ext cx="5118100" cy="939800"/>
          </a:xfrm>
        </p:spPr>
        <p:txBody>
          <a:bodyPr/>
          <a:lstStyle/>
          <a:p>
            <a:r>
              <a:rPr lang="ru-RU" dirty="0"/>
              <a:t>Фердинанд де Соссюр</a:t>
            </a:r>
          </a:p>
        </p:txBody>
      </p:sp>
      <p:pic>
        <p:nvPicPr>
          <p:cNvPr id="1026" name="Picture 2" descr="File:Ferdinand de Saussu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5626" y="509588"/>
            <a:ext cx="3206785" cy="3881437"/>
          </a:xfrm>
        </p:spPr>
      </p:pic>
    </p:spTree>
    <p:extLst>
      <p:ext uri="{BB962C8B-B14F-4D97-AF65-F5344CB8AC3E}">
        <p14:creationId xmlns:p14="http://schemas.microsoft.com/office/powerpoint/2010/main" val="1455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734" y="1398589"/>
            <a:ext cx="8596668" cy="25892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/>
              <a:t>Фердинанда де </a:t>
            </a:r>
            <a:r>
              <a:rPr lang="ru-RU" sz="4400" dirty="0"/>
              <a:t>Соссюра, </a:t>
            </a:r>
            <a:endParaRPr lang="ru-RU" sz="4400" dirty="0" smtClean="0"/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/>
              <a:t>по </a:t>
            </a:r>
            <a:r>
              <a:rPr lang="ru-RU" sz="4400" dirty="0"/>
              <a:t>праву, считают </a:t>
            </a:r>
            <a:endParaRPr lang="ru-RU" sz="4400" dirty="0" smtClean="0"/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«</a:t>
            </a:r>
            <a:r>
              <a:rPr lang="ru-RU" sz="4400" dirty="0">
                <a:solidFill>
                  <a:srgbClr val="00B0F0"/>
                </a:solidFill>
              </a:rPr>
              <a:t>отцом лингвистики» </a:t>
            </a:r>
            <a:r>
              <a:rPr lang="en-US" sz="4400" dirty="0">
                <a:solidFill>
                  <a:srgbClr val="00B0F0"/>
                </a:solidFill>
              </a:rPr>
              <a:t>XX </a:t>
            </a:r>
            <a:r>
              <a:rPr lang="ru-RU" sz="4400" dirty="0">
                <a:solidFill>
                  <a:srgbClr val="00B0F0"/>
                </a:solidFill>
              </a:rPr>
              <a:t>века.</a:t>
            </a:r>
          </a:p>
        </p:txBody>
      </p:sp>
    </p:spTree>
    <p:extLst>
      <p:ext uri="{BB962C8B-B14F-4D97-AF65-F5344CB8AC3E}">
        <p14:creationId xmlns:p14="http://schemas.microsoft.com/office/powerpoint/2010/main" val="38094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106489"/>
            <a:ext cx="9372600" cy="540861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000" dirty="0"/>
              <a:t>П</a:t>
            </a:r>
            <a:r>
              <a:rPr lang="ru-RU" sz="4000" dirty="0" smtClean="0"/>
              <a:t>ервые </a:t>
            </a:r>
            <a:r>
              <a:rPr lang="ru-RU" sz="4000" dirty="0"/>
              <a:t>попытки теоретического</a:t>
            </a:r>
            <a:br>
              <a:rPr lang="ru-RU" sz="4000" dirty="0"/>
            </a:br>
            <a:r>
              <a:rPr lang="ru-RU" sz="4000" dirty="0"/>
              <a:t>осмысления языковых явлений, выходящих за рамки </a:t>
            </a:r>
            <a:r>
              <a:rPr lang="ru-RU" sz="4000" dirty="0" smtClean="0"/>
              <a:t>предложения</a:t>
            </a:r>
            <a:r>
              <a:rPr lang="ru-RU" sz="4000" dirty="0"/>
              <a:t>.</a:t>
            </a:r>
            <a:r>
              <a:rPr lang="ru-RU" sz="4000" dirty="0" smtClean="0"/>
              <a:t>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" y="3416300"/>
            <a:ext cx="9283700" cy="2946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Диссертация американского исследователя </a:t>
            </a:r>
            <a:endParaRPr lang="ru-RU" sz="3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  <a:r>
              <a:rPr lang="ru-RU" sz="3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</a:t>
            </a:r>
            <a:r>
              <a:rPr lang="ru-RU" sz="32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Най</a:t>
            </a:r>
            <a:r>
              <a:rPr lang="ru-RU" sz="3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3200" dirty="0">
                <a:ln w="0"/>
                <a:solidFill>
                  <a:srgbClr val="00B0F0"/>
                </a:solidFill>
              </a:rPr>
              <a:t>«Сочинительные связи предложений </a:t>
            </a:r>
            <a:r>
              <a:rPr lang="ru-RU" sz="3200" dirty="0" smtClean="0">
                <a:ln w="0"/>
                <a:solidFill>
                  <a:srgbClr val="00B0F0"/>
                </a:solidFill>
              </a:rPr>
              <a:t>(на примере текстов Ливия)» 1912 г.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534" y="992189"/>
            <a:ext cx="9469966" cy="40878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И. </a:t>
            </a:r>
            <a:r>
              <a:rPr lang="ru-RU" sz="4400" dirty="0" err="1" smtClean="0"/>
              <a:t>Най</a:t>
            </a:r>
            <a:r>
              <a:rPr lang="ru-RU" sz="4400" dirty="0" smtClean="0"/>
              <a:t> </a:t>
            </a:r>
            <a:r>
              <a:rPr lang="ru-RU" sz="4400" dirty="0"/>
              <a:t>обратила внимание на два основных структурных признака текста: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повторяемость</a:t>
            </a:r>
            <a:r>
              <a:rPr lang="ru-RU" sz="4400" dirty="0" smtClean="0"/>
              <a:t> и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незавершенность</a:t>
            </a:r>
            <a:r>
              <a:rPr lang="ru-RU" sz="4400" dirty="0" smtClean="0"/>
              <a:t> </a:t>
            </a:r>
            <a:r>
              <a:rPr lang="ru-RU" sz="4400" dirty="0"/>
              <a:t>его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37851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87500"/>
            <a:ext cx="9906000" cy="27051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Что вы понимаете под термином </a:t>
            </a:r>
            <a:r>
              <a:rPr lang="ru-RU" sz="5400" b="1" dirty="0" smtClean="0">
                <a:solidFill>
                  <a:srgbClr val="FF0000"/>
                </a:solidFill>
              </a:rPr>
              <a:t>«текст»</a:t>
            </a:r>
            <a:r>
              <a:rPr lang="ru-RU" sz="5400" dirty="0" smtClean="0">
                <a:solidFill>
                  <a:srgbClr val="FF0000"/>
                </a:solidFill>
              </a:rPr>
              <a:t>?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596900"/>
            <a:ext cx="9029700" cy="61594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Выдвинутый </a:t>
            </a:r>
            <a:r>
              <a:rPr lang="ru-RU" sz="4400" dirty="0" smtClean="0"/>
              <a:t>И. </a:t>
            </a:r>
            <a:r>
              <a:rPr lang="ru-RU" sz="4400" dirty="0" err="1" smtClean="0"/>
              <a:t>Най</a:t>
            </a:r>
            <a:r>
              <a:rPr lang="ru-RU" sz="4400" dirty="0" smtClean="0"/>
              <a:t> </a:t>
            </a:r>
            <a:r>
              <a:rPr lang="ru-RU" sz="4400" dirty="0"/>
              <a:t>принцип </a:t>
            </a:r>
            <a:r>
              <a:rPr lang="ru-RU" sz="4400" dirty="0">
                <a:solidFill>
                  <a:srgbClr val="00B0F0"/>
                </a:solidFill>
              </a:rPr>
              <a:t>незавершенности</a:t>
            </a:r>
            <a:r>
              <a:rPr lang="ru-RU" sz="4400" dirty="0"/>
              <a:t> обращен к тому факту, что отдельные предложения сами по себе не являются законченными и независимыми единицами речевого </a:t>
            </a:r>
            <a:r>
              <a:rPr lang="ru-RU" sz="4400" dirty="0" smtClean="0"/>
              <a:t>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5509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3880773"/>
          </a:xfrm>
        </p:spPr>
        <p:txBody>
          <a:bodyPr>
            <a:normAutofit fontScale="925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Именно это утверждение стало одним из главных аргументов в пользу выделения лингвистики текста в самостоятельную лингвистическую дисциплину, однако, значительно позже.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457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131889"/>
            <a:ext cx="9096202" cy="49133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Другая работа, оказавшая </a:t>
            </a:r>
            <a:r>
              <a:rPr lang="ru-RU" sz="4400" dirty="0"/>
              <a:t>впоследствии заметное </a:t>
            </a:r>
            <a:r>
              <a:rPr lang="ru-RU" sz="4400" dirty="0" smtClean="0"/>
              <a:t>влияние </a:t>
            </a:r>
            <a:r>
              <a:rPr lang="ru-RU" sz="4400" dirty="0"/>
              <a:t>на развитие </a:t>
            </a:r>
            <a:r>
              <a:rPr lang="ru-RU" sz="4400" dirty="0" smtClean="0"/>
              <a:t>новых взглядов на</a:t>
            </a:r>
            <a:r>
              <a:rPr lang="ru-RU" sz="4400" b="1" dirty="0" smtClean="0"/>
              <a:t> «означаемое»</a:t>
            </a:r>
            <a:r>
              <a:rPr lang="ru-RU" sz="4400" dirty="0" smtClean="0"/>
              <a:t> текстом,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―</a:t>
            </a:r>
            <a:endParaRPr lang="ru-RU" sz="44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5600" y="4051300"/>
            <a:ext cx="9194800" cy="24003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«</a:t>
            </a:r>
            <a:r>
              <a:rPr lang="ru-RU" sz="3200" dirty="0">
                <a:solidFill>
                  <a:srgbClr val="00B0F0"/>
                </a:solidFill>
              </a:rPr>
              <a:t>Морфология сказки» (1928 г.)</a:t>
            </a:r>
            <a:r>
              <a:rPr lang="ru-RU" sz="3200" dirty="0"/>
              <a:t> </a:t>
            </a:r>
            <a:endParaRPr lang="ru-RU" sz="3200" dirty="0" smtClean="0"/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Владимира Яковлевича </a:t>
            </a:r>
            <a:r>
              <a:rPr lang="ru-RU" sz="3200" b="1" dirty="0" err="1" smtClean="0">
                <a:solidFill>
                  <a:srgbClr val="FF0000"/>
                </a:solidFill>
              </a:rPr>
              <a:t>Проппа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92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d/d8/Vladimir_Propp_%281928_year%29.jpg?uselang=r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56" y="1166019"/>
            <a:ext cx="5267325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78868" y="5245100"/>
            <a:ext cx="5118100" cy="11303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Владимир Яковлевич Пропп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1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104901"/>
            <a:ext cx="8854902" cy="377189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/>
              <a:t>Еще одним русским ученым, обратившимся к </a:t>
            </a:r>
            <a:r>
              <a:rPr lang="ru-RU" sz="4000" dirty="0" smtClean="0"/>
              <a:t>анализу языковых </a:t>
            </a:r>
            <a:r>
              <a:rPr lang="ru-RU" sz="4000" dirty="0"/>
              <a:t>явлений, выходящих за рамки отдельного </a:t>
            </a:r>
            <a:r>
              <a:rPr lang="ru-RU" sz="4000" dirty="0" smtClean="0"/>
              <a:t>предложения</a:t>
            </a:r>
            <a:r>
              <a:rPr lang="ru-RU" sz="4000" dirty="0"/>
              <a:t>, </a:t>
            </a:r>
            <a:r>
              <a:rPr lang="ru-RU" sz="4000" dirty="0" smtClean="0"/>
              <a:t>был </a:t>
            </a:r>
            <a:r>
              <a:rPr lang="ru-RU" sz="4000" dirty="0" smtClean="0">
                <a:solidFill>
                  <a:srgbClr val="FF0000"/>
                </a:solidFill>
              </a:rPr>
              <a:t>Александр Матвеевич Пешковский</a:t>
            </a:r>
            <a:r>
              <a:rPr lang="ru-RU" sz="4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69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lvPderpEUKY7J7QPPhl5YKXOzAJIs6u9XZWhgY-B6TK4SbOS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8800"/>
            <a:ext cx="3390900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714500" y="5727700"/>
            <a:ext cx="7010400" cy="939800"/>
          </a:xfrm>
        </p:spPr>
        <p:txBody>
          <a:bodyPr>
            <a:normAutofit fontScale="90000"/>
          </a:bodyPr>
          <a:lstStyle/>
          <a:p>
            <a:r>
              <a:rPr lang="ru-RU" dirty="0"/>
              <a:t>Александр Матвеевич Пешковский</a:t>
            </a:r>
          </a:p>
        </p:txBody>
      </p:sp>
    </p:spTree>
    <p:extLst>
      <p:ext uri="{BB962C8B-B14F-4D97-AF65-F5344CB8AC3E}">
        <p14:creationId xmlns:p14="http://schemas.microsoft.com/office/powerpoint/2010/main" val="24399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106489"/>
            <a:ext cx="8596668" cy="4379911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Наблюдения А. М. </a:t>
            </a:r>
            <a:r>
              <a:rPr lang="ru-RU" sz="4400" dirty="0" err="1"/>
              <a:t>Пешковского</a:t>
            </a:r>
            <a:r>
              <a:rPr lang="ru-RU" sz="4400" dirty="0"/>
              <a:t> расширили круг фактов, относимых к грамматике</a:t>
            </a:r>
            <a:r>
              <a:rPr lang="ru-RU" sz="4400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r>
              <a:rPr lang="ru-RU" sz="4400" dirty="0"/>
              <a:t>А. М. </a:t>
            </a:r>
            <a:r>
              <a:rPr lang="ru-RU" sz="4400" dirty="0" err="1" smtClean="0"/>
              <a:t>Пешковский</a:t>
            </a:r>
            <a:r>
              <a:rPr lang="ru-RU" sz="4400" dirty="0" smtClean="0"/>
              <a:t> первым </a:t>
            </a:r>
            <a:r>
              <a:rPr lang="ru-RU" sz="4400" dirty="0"/>
              <a:t>показал, что интонация может быть грамматическим средством, ввел в лингвистический обиход понятие </a:t>
            </a:r>
            <a:r>
              <a:rPr lang="ru-RU" sz="4400" b="1" dirty="0"/>
              <a:t>сложного целого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85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639889"/>
            <a:ext cx="9502602" cy="3262312"/>
          </a:xfrm>
        </p:spPr>
        <p:txBody>
          <a:bodyPr>
            <a:normAutofit lnSpcReduction="10000"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/>
              <a:t>Г</a:t>
            </a:r>
            <a:r>
              <a:rPr lang="ru-RU" sz="4400" dirty="0" smtClean="0"/>
              <a:t>лавный </a:t>
            </a:r>
            <a:r>
              <a:rPr lang="ru-RU" sz="4400" dirty="0"/>
              <a:t>труд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B0F0"/>
                </a:solidFill>
              </a:rPr>
              <a:t>«</a:t>
            </a:r>
            <a:r>
              <a:rPr lang="ru-RU" sz="4400" dirty="0">
                <a:solidFill>
                  <a:srgbClr val="00B0F0"/>
                </a:solidFill>
              </a:rPr>
              <a:t>Русский синтаксис в научном </a:t>
            </a:r>
            <a:r>
              <a:rPr lang="ru-RU" sz="4400" dirty="0" smtClean="0">
                <a:solidFill>
                  <a:srgbClr val="00B0F0"/>
                </a:solidFill>
              </a:rPr>
              <a:t>освещении»</a:t>
            </a:r>
            <a:r>
              <a:rPr lang="ru-RU" sz="4400" dirty="0" smtClean="0"/>
              <a:t> (1914 год) </a:t>
            </a:r>
            <a:r>
              <a:rPr lang="ru-RU" sz="4400" dirty="0"/>
              <a:t>переиздавался несколько раз</a:t>
            </a:r>
            <a:r>
              <a:rPr lang="ru-RU" sz="44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393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1081089"/>
            <a:ext cx="9575800" cy="5180011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Особая роль в формировании лингвистического учения о тексте принадлежит </a:t>
            </a:r>
            <a:r>
              <a:rPr lang="ru-RU" sz="4400" dirty="0" smtClean="0">
                <a:solidFill>
                  <a:srgbClr val="0070C0"/>
                </a:solidFill>
              </a:rPr>
              <a:t>стилистике</a:t>
            </a:r>
            <a:r>
              <a:rPr lang="ru-RU" sz="4400" dirty="0"/>
              <a:t> </a:t>
            </a:r>
            <a:r>
              <a:rPr lang="ru-RU" sz="4400" dirty="0" smtClean="0"/>
              <a:t>(работы Г.О. Винокура, В.В. Виноградова).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845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inoku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96901"/>
            <a:ext cx="2438400" cy="334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Файл:Viktor Vinograd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96901"/>
            <a:ext cx="2438400" cy="334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65100" y="4114800"/>
            <a:ext cx="4216400" cy="1079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Григорий Осипович</a:t>
            </a:r>
            <a:br>
              <a:rPr lang="ru-RU" dirty="0" smtClean="0"/>
            </a:br>
            <a:r>
              <a:rPr lang="ru-RU" dirty="0" smtClean="0"/>
              <a:t>Винокур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130800" y="4114800"/>
            <a:ext cx="4978400" cy="107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/>
              <a:t>Виктор Владимирович</a:t>
            </a:r>
          </a:p>
          <a:p>
            <a:pPr algn="ctr"/>
            <a:r>
              <a:rPr lang="ru-RU" dirty="0" smtClean="0"/>
              <a:t>Виноградов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0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034" y="1790699"/>
            <a:ext cx="8596668" cy="2641601"/>
          </a:xfrm>
        </p:spPr>
        <p:txBody>
          <a:bodyPr>
            <a:normAutofit/>
          </a:bodyPr>
          <a:lstStyle/>
          <a:p>
            <a:pPr marL="0" indent="901700" algn="just">
              <a:buNone/>
            </a:pPr>
            <a:r>
              <a:rPr lang="ru-RU" sz="4400" dirty="0">
                <a:solidFill>
                  <a:schemeClr val="tx1"/>
                </a:solidFill>
              </a:rPr>
              <a:t>В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>
                <a:solidFill>
                  <a:schemeClr val="tx1"/>
                </a:solidFill>
              </a:rPr>
              <a:t>обиходно-бытовом смысле ответ на этот вопрос не вызывает </a:t>
            </a:r>
            <a:r>
              <a:rPr lang="ru-RU" sz="4400" dirty="0" smtClean="0">
                <a:solidFill>
                  <a:schemeClr val="tx1"/>
                </a:solidFill>
              </a:rPr>
              <a:t>затруднений. </a:t>
            </a:r>
            <a:endParaRPr lang="ru-RU" sz="4400" dirty="0" smtClean="0"/>
          </a:p>
          <a:p>
            <a:pPr marL="0" indent="723900" algn="just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1897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34" y="1460500"/>
            <a:ext cx="8596668" cy="29845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 чём состоит их заслуга?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1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661989"/>
            <a:ext cx="9448800" cy="5281611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В.В. </a:t>
            </a:r>
            <a:r>
              <a:rPr lang="ru-RU" sz="4400" dirty="0" smtClean="0"/>
              <a:t>Виноградов </a:t>
            </a:r>
            <a:r>
              <a:rPr lang="ru-RU" sz="4400" dirty="0"/>
              <a:t>и Г.О. </a:t>
            </a:r>
            <a:r>
              <a:rPr lang="ru-RU" sz="4400" dirty="0" smtClean="0"/>
              <a:t>Винокур разработали методологию </a:t>
            </a:r>
            <a:r>
              <a:rPr lang="ru-RU" sz="4400" dirty="0"/>
              <a:t>лингвопоэтических и стилистических </a:t>
            </a:r>
            <a:r>
              <a:rPr lang="ru-RU" sz="4400" dirty="0" smtClean="0"/>
              <a:t>исследований не </a:t>
            </a:r>
            <a:r>
              <a:rPr lang="ru-RU" sz="4400" dirty="0"/>
              <a:t>только </a:t>
            </a:r>
            <a:r>
              <a:rPr lang="ru-RU" sz="4400" dirty="0" smtClean="0"/>
              <a:t>текстовых </a:t>
            </a:r>
            <a:r>
              <a:rPr lang="ru-RU" sz="4400" dirty="0"/>
              <a:t>фрагментов, но и целых </a:t>
            </a:r>
            <a:r>
              <a:rPr lang="ru-RU" sz="4400" dirty="0" smtClean="0"/>
              <a:t>текстов</a:t>
            </a:r>
            <a:r>
              <a:rPr lang="ru-RU" sz="4400" dirty="0" smtClean="0">
                <a:solidFill>
                  <a:srgbClr val="00B0F0"/>
                </a:solidFill>
              </a:rPr>
              <a:t> (повести </a:t>
            </a:r>
            <a:r>
              <a:rPr lang="ru-RU" sz="4400" dirty="0">
                <a:solidFill>
                  <a:srgbClr val="00B0F0"/>
                </a:solidFill>
              </a:rPr>
              <a:t>A.C. Пушкина «Пиковая дама» (</a:t>
            </a:r>
            <a:r>
              <a:rPr lang="ru-RU" sz="4400" dirty="0">
                <a:solidFill>
                  <a:srgbClr val="FF0000"/>
                </a:solidFill>
              </a:rPr>
              <a:t>В.В. Виноградовым</a:t>
            </a:r>
            <a:r>
              <a:rPr lang="ru-RU" sz="4400" dirty="0">
                <a:solidFill>
                  <a:srgbClr val="00B0F0"/>
                </a:solidFill>
              </a:rPr>
              <a:t>) и трагедии A.C. Пушкина «Борис Годунов» (</a:t>
            </a:r>
            <a:r>
              <a:rPr lang="ru-RU" sz="4400" dirty="0">
                <a:solidFill>
                  <a:srgbClr val="FF0000"/>
                </a:solidFill>
              </a:rPr>
              <a:t>Г.О. Винокуром</a:t>
            </a:r>
            <a:r>
              <a:rPr lang="ru-RU" sz="4400" dirty="0" smtClean="0">
                <a:solidFill>
                  <a:srgbClr val="00B0F0"/>
                </a:solidFill>
              </a:rPr>
              <a:t>)).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647701"/>
            <a:ext cx="9423400" cy="5715000"/>
          </a:xfrm>
        </p:spPr>
        <p:txBody>
          <a:bodyPr>
            <a:normAutofit/>
          </a:bodyPr>
          <a:lstStyle/>
          <a:p>
            <a:pPr marL="0" indent="901700" algn="just">
              <a:spcBef>
                <a:spcPts val="0"/>
              </a:spcBef>
              <a:buNone/>
            </a:pPr>
            <a:r>
              <a:rPr lang="ru-RU" sz="4400" dirty="0"/>
              <a:t>Рубежное значение в </a:t>
            </a:r>
            <a:r>
              <a:rPr lang="ru-RU" sz="4400" dirty="0" smtClean="0"/>
              <a:t>формировании </a:t>
            </a:r>
            <a:r>
              <a:rPr lang="ru-RU" sz="4400" dirty="0"/>
              <a:t>теории текста в отечественной науке сыграли </a:t>
            </a:r>
            <a:r>
              <a:rPr lang="ru-RU" sz="4400" dirty="0" smtClean="0"/>
              <a:t>исследования </a:t>
            </a:r>
            <a:r>
              <a:rPr lang="ru-RU" sz="4400" dirty="0">
                <a:solidFill>
                  <a:srgbClr val="00B0F0"/>
                </a:solidFill>
              </a:rPr>
              <a:t>Н.С. Поспелова</a:t>
            </a:r>
            <a:r>
              <a:rPr lang="ru-RU" sz="4400" dirty="0"/>
              <a:t>, проведенные в 40 —50-е годы XX в.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 flipH="1">
            <a:off x="533400" y="4483101"/>
            <a:ext cx="8915400" cy="187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Цикл статей и монография «Синтаксический строй стихотворных произведений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A.C</a:t>
            </a:r>
            <a:r>
              <a:rPr lang="ru-RU" sz="3200" dirty="0">
                <a:solidFill>
                  <a:srgbClr val="FF0000"/>
                </a:solidFill>
              </a:rPr>
              <a:t>. Пушкина»(1960г</a:t>
            </a:r>
            <a:r>
              <a:rPr lang="ru-RU" sz="3200" dirty="0" smtClean="0">
                <a:solidFill>
                  <a:srgbClr val="FF0000"/>
                </a:solidFill>
              </a:rPr>
              <a:t>.)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9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1016000"/>
            <a:ext cx="8596668" cy="4064000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/>
              <a:t>Программный документ </a:t>
            </a:r>
            <a:r>
              <a:rPr lang="ru-RU" sz="4400" dirty="0"/>
              <a:t>для зарождающейся научной дисциплины — </a:t>
            </a:r>
            <a:endParaRPr lang="ru-RU" sz="44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9234" y="3327400"/>
            <a:ext cx="8596668" cy="1244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«Анализ </a:t>
            </a:r>
            <a:r>
              <a:rPr lang="ru-RU" sz="3600" dirty="0">
                <a:solidFill>
                  <a:srgbClr val="FF0000"/>
                </a:solidFill>
              </a:rPr>
              <a:t>дискурса</a:t>
            </a:r>
            <a:r>
              <a:rPr lang="ru-RU" sz="3600" dirty="0" smtClean="0">
                <a:solidFill>
                  <a:srgbClr val="FF0000"/>
                </a:solidFill>
              </a:rPr>
              <a:t>» (</a:t>
            </a:r>
            <a:r>
              <a:rPr lang="ru-RU" sz="3600" b="1" dirty="0" smtClean="0">
                <a:solidFill>
                  <a:srgbClr val="FF0000"/>
                </a:solidFill>
              </a:rPr>
              <a:t>1952 </a:t>
            </a:r>
            <a:r>
              <a:rPr lang="ru-RU" sz="3600" b="1" dirty="0">
                <a:solidFill>
                  <a:srgbClr val="FF0000"/>
                </a:solidFill>
              </a:rPr>
              <a:t>г</a:t>
            </a:r>
            <a:r>
              <a:rPr lang="ru-RU" sz="3600" dirty="0" smtClean="0">
                <a:solidFill>
                  <a:srgbClr val="FF0000"/>
                </a:solidFill>
              </a:rPr>
              <a:t>.)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 smtClean="0">
                <a:solidFill>
                  <a:srgbClr val="FF0000"/>
                </a:solidFill>
              </a:rPr>
              <a:t>Харриса.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698500"/>
            <a:ext cx="8905702" cy="6007100"/>
          </a:xfrm>
        </p:spPr>
        <p:txBody>
          <a:bodyPr>
            <a:normAutofit fontScale="92500"/>
          </a:bodyPr>
          <a:lstStyle/>
          <a:p>
            <a:pPr marL="0" indent="723900" algn="just">
              <a:buNone/>
            </a:pPr>
            <a:r>
              <a:rPr lang="ru-RU" sz="4000" dirty="0" smtClean="0"/>
              <a:t>З. Харрис ввёл понятие </a:t>
            </a:r>
            <a:r>
              <a:rPr lang="ru-RU" sz="4000" b="1" dirty="0" smtClean="0">
                <a:solidFill>
                  <a:srgbClr val="0070C0"/>
                </a:solidFill>
              </a:rPr>
              <a:t>дискурсивного анализа</a:t>
            </a:r>
            <a:r>
              <a:rPr lang="ru-RU" sz="4000" dirty="0" smtClean="0"/>
              <a:t>. </a:t>
            </a:r>
          </a:p>
          <a:p>
            <a:pPr marL="0" indent="723900" algn="just">
              <a:buNone/>
            </a:pPr>
            <a:r>
              <a:rPr lang="ru-RU" sz="4000" dirty="0" smtClean="0"/>
              <a:t>По </a:t>
            </a:r>
            <a:r>
              <a:rPr lang="ru-RU" sz="4000" dirty="0"/>
              <a:t>З. Харрису, </a:t>
            </a:r>
            <a:r>
              <a:rPr lang="ru-RU" sz="4000" u="sng" dirty="0">
                <a:hlinkClick r:id="rId2"/>
              </a:rPr>
              <a:t>анализ</a:t>
            </a:r>
            <a:r>
              <a:rPr lang="ru-RU" sz="4000" dirty="0"/>
              <a:t> дискурса — </a:t>
            </a:r>
            <a:r>
              <a:rPr lang="ru-RU" sz="4000" u="sng" dirty="0">
                <a:hlinkClick r:id="rId3"/>
              </a:rPr>
              <a:t>метод</a:t>
            </a:r>
            <a:r>
              <a:rPr lang="ru-RU" sz="4000" dirty="0"/>
              <a:t> анализа связной речи или </a:t>
            </a:r>
            <a:r>
              <a:rPr lang="ru-RU" sz="4000" dirty="0" smtClean="0"/>
              <a:t>письма с  целью </a:t>
            </a:r>
            <a:r>
              <a:rPr lang="ru-RU" sz="4000" dirty="0" smtClean="0">
                <a:solidFill>
                  <a:srgbClr val="0070C0"/>
                </a:solidFill>
              </a:rPr>
              <a:t>выявления глубинных закономерностей построения текстов</a:t>
            </a:r>
            <a:r>
              <a:rPr lang="ru-RU" sz="4000" dirty="0" smtClean="0"/>
              <a:t>. Выход на высокие ступени абстрагирования от конкретного содержания текста может быть осуществлён за счёт </a:t>
            </a:r>
            <a:r>
              <a:rPr lang="ru-RU" sz="4000" dirty="0" smtClean="0">
                <a:solidFill>
                  <a:srgbClr val="00B050"/>
                </a:solidFill>
              </a:rPr>
              <a:t>трансформаций</a:t>
            </a:r>
            <a:r>
              <a:rPr lang="ru-RU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47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431800"/>
            <a:ext cx="8905702" cy="5880099"/>
          </a:xfrm>
        </p:spPr>
        <p:txBody>
          <a:bodyPr>
            <a:normAutofit/>
          </a:bodyPr>
          <a:lstStyle/>
          <a:p>
            <a:pPr marL="0" indent="812800" algn="just">
              <a:buNone/>
            </a:pPr>
            <a:r>
              <a:rPr lang="ru-RU" sz="3600" dirty="0" smtClean="0"/>
              <a:t>Такой </a:t>
            </a:r>
            <a:r>
              <a:rPr lang="ru-RU" sz="3600" dirty="0"/>
              <a:t>подход нацелен на </a:t>
            </a:r>
            <a:r>
              <a:rPr lang="ru-RU" sz="3600" u="sng" dirty="0">
                <a:hlinkClick r:id="rId2"/>
              </a:rPr>
              <a:t>решение</a:t>
            </a:r>
            <a:r>
              <a:rPr lang="ru-RU" sz="3600" dirty="0"/>
              <a:t> двух взаимосвязанных проблем:</a:t>
            </a:r>
          </a:p>
          <a:p>
            <a:pPr marL="0" indent="0" algn="just">
              <a:buNone/>
            </a:pPr>
            <a:r>
              <a:rPr lang="ru-RU" sz="3600" dirty="0"/>
              <a:t>a) распространение методов лингвистики за пределы отдельно взятого предложения,</a:t>
            </a:r>
          </a:p>
          <a:p>
            <a:pPr marL="0" indent="0" algn="just">
              <a:buNone/>
            </a:pPr>
            <a:r>
              <a:rPr lang="ru-RU" sz="3600" dirty="0"/>
              <a:t>б) соотнесение </a:t>
            </a:r>
            <a:r>
              <a:rPr lang="ru-RU" sz="3600" u="sng" dirty="0">
                <a:hlinkClick r:id="rId3"/>
              </a:rPr>
              <a:t>культуры</a:t>
            </a:r>
            <a:r>
              <a:rPr lang="ru-RU" sz="3600" dirty="0"/>
              <a:t> и языка — т. е. неязыкового и языкового </a:t>
            </a:r>
            <a:r>
              <a:rPr lang="ru-RU" sz="3600" dirty="0" smtClean="0"/>
              <a:t>поведения</a:t>
            </a:r>
            <a:r>
              <a:rPr lang="ru-RU" sz="3600" dirty="0"/>
              <a:t> </a:t>
            </a:r>
            <a:r>
              <a:rPr lang="ru-RU" sz="3600" dirty="0" smtClean="0"/>
              <a:t>(имеется в виду учёт при анализе текста конкретных условий его создания).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5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292100"/>
            <a:ext cx="8829502" cy="6050643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60-70 гг. появляются специальные дисциплины </a:t>
            </a:r>
            <a:r>
              <a:rPr lang="ru-RU" sz="4400" dirty="0"/>
              <a:t>о </a:t>
            </a:r>
            <a:r>
              <a:rPr lang="ru-RU" sz="4400" dirty="0" smtClean="0"/>
              <a:t>тексте, которые </a:t>
            </a:r>
            <a:r>
              <a:rPr lang="ru-RU" sz="4400" dirty="0"/>
              <a:t>в рамках разных национальных филологических </a:t>
            </a:r>
            <a:r>
              <a:rPr lang="ru-RU" sz="4400" dirty="0" smtClean="0"/>
              <a:t>традиций называются по-разному: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лингвистика текста</a:t>
            </a:r>
            <a:r>
              <a:rPr lang="ru-RU" sz="4400" dirty="0" smtClean="0">
                <a:solidFill>
                  <a:schemeClr val="tx1"/>
                </a:solidFill>
              </a:rPr>
              <a:t>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грамматика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стилистика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герменевтика </a:t>
            </a:r>
            <a:r>
              <a:rPr lang="ru-RU" sz="44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r>
              <a:rPr lang="ru-RU" sz="4400" dirty="0">
                <a:solidFill>
                  <a:schemeClr val="tx1"/>
                </a:solidFill>
              </a:rPr>
              <a:t>, 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текста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086" y="602342"/>
            <a:ext cx="8684359" cy="4550229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Текст привлекает внимание большого числа специалистов, его изучению посвящаются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научные конференции;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 сборники статей;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/>
              <a:t> </a:t>
            </a:r>
            <a:r>
              <a:rPr lang="ru-RU" sz="4400" dirty="0" smtClean="0"/>
              <a:t>обзоры литературы.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152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580571"/>
            <a:ext cx="8596668" cy="5863772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 </a:t>
            </a:r>
            <a:r>
              <a:rPr lang="ru-RU" sz="4400" dirty="0" smtClean="0"/>
              <a:t>60 — 70-е </a:t>
            </a:r>
            <a:r>
              <a:rPr lang="ru-RU" sz="4400" dirty="0"/>
              <a:t>годы происходит расширение фактической базы исследований текста: выполняются работы по материалам не только художественных текстов, но и </a:t>
            </a:r>
            <a:r>
              <a:rPr lang="ru-RU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устных и </a:t>
            </a:r>
            <a:r>
              <a:rPr lang="ru-RU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разговорных</a:t>
            </a:r>
            <a:r>
              <a:rPr lang="ru-RU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монологических и диалогических, публицистических и деловых </a:t>
            </a:r>
            <a:r>
              <a:rPr lang="ru-RU" sz="4400" dirty="0"/>
              <a:t>и др. </a:t>
            </a:r>
            <a:r>
              <a:rPr lang="ru-RU" sz="4400" dirty="0" smtClean="0"/>
              <a:t>В связи с этим обостряется </a:t>
            </a:r>
            <a:r>
              <a:rPr lang="ru-RU" sz="4400" dirty="0" smtClean="0">
                <a:solidFill>
                  <a:schemeClr val="tx1"/>
                </a:solidFill>
              </a:rPr>
              <a:t>проблема определения сущностных признаков текста, </a:t>
            </a:r>
            <a:r>
              <a:rPr lang="ru-RU" sz="4400" dirty="0" smtClean="0">
                <a:solidFill>
                  <a:schemeClr val="tx1"/>
                </a:solidFill>
              </a:rPr>
              <a:t>его единиц, </a:t>
            </a:r>
            <a:r>
              <a:rPr lang="ru-RU" sz="4400" dirty="0" smtClean="0">
                <a:solidFill>
                  <a:schemeClr val="tx1"/>
                </a:solidFill>
              </a:rPr>
              <a:t>типов текста.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229" y="520700"/>
            <a:ext cx="9368971" cy="6121400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К концу 70-х г. </a:t>
            </a:r>
            <a:r>
              <a:rPr lang="ru-RU" sz="4400" dirty="0"/>
              <a:t>текст </a:t>
            </a:r>
            <a:r>
              <a:rPr lang="ru-RU" sz="4400" b="1" dirty="0"/>
              <a:t>осознан </a:t>
            </a:r>
            <a:endParaRPr lang="ru-RU" sz="4400" b="1" dirty="0" smtClean="0"/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и </a:t>
            </a:r>
            <a:r>
              <a:rPr lang="ru-RU" sz="4400" dirty="0"/>
              <a:t>как единица, формирующая высший уровень языка как системы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и как единица</a:t>
            </a:r>
            <a:r>
              <a:rPr lang="ru-RU" sz="4400" dirty="0"/>
              <a:t>, принадлежащая области речевой </a:t>
            </a:r>
            <a:r>
              <a:rPr lang="ru-RU" sz="4400" dirty="0" smtClean="0"/>
              <a:t>коммуникации.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Э</a:t>
            </a:r>
            <a:r>
              <a:rPr lang="ru-RU" sz="4400" dirty="0" smtClean="0"/>
              <a:t>та </a:t>
            </a:r>
            <a:r>
              <a:rPr lang="ru-RU" sz="4400" dirty="0"/>
              <a:t>«</a:t>
            </a:r>
            <a:r>
              <a:rPr lang="ru-RU" sz="4400" dirty="0" err="1" smtClean="0"/>
              <a:t>двунаправленность</a:t>
            </a:r>
            <a:r>
              <a:rPr lang="ru-RU" sz="4400" dirty="0"/>
              <a:t>» текста </a:t>
            </a:r>
            <a:r>
              <a:rPr lang="ru-RU" sz="4400" dirty="0" smtClean="0"/>
              <a:t>повлекла </a:t>
            </a:r>
            <a:r>
              <a:rPr lang="ru-RU" sz="4400" dirty="0"/>
              <a:t>необходимость </a:t>
            </a:r>
            <a:r>
              <a:rPr lang="ru-RU" sz="4400" dirty="0" smtClean="0"/>
              <a:t>и </a:t>
            </a:r>
            <a:r>
              <a:rPr lang="ru-RU" sz="4400" dirty="0"/>
              <a:t>«сугубо» лингвистических, и</a:t>
            </a:r>
            <a:r>
              <a:rPr lang="ru-RU" sz="4400" dirty="0" smtClean="0"/>
              <a:t> </a:t>
            </a:r>
            <a:r>
              <a:rPr lang="ru-RU" sz="4400" dirty="0" err="1" smtClean="0"/>
              <a:t>междисцип</a:t>
            </a:r>
            <a:r>
              <a:rPr lang="ru-RU" sz="4400" dirty="0" smtClean="0"/>
              <a:t>- </a:t>
            </a:r>
            <a:r>
              <a:rPr lang="ru-RU" sz="4400" dirty="0" err="1" smtClean="0"/>
              <a:t>линарных</a:t>
            </a:r>
            <a:r>
              <a:rPr lang="ru-RU" sz="4400" dirty="0" smtClean="0"/>
              <a:t> </a:t>
            </a:r>
            <a:r>
              <a:rPr lang="ru-RU" sz="4400" dirty="0"/>
              <a:t>исследований его как объекта науки.</a:t>
            </a:r>
          </a:p>
        </p:txBody>
      </p:sp>
    </p:spTree>
    <p:extLst>
      <p:ext uri="{BB962C8B-B14F-4D97-AF65-F5344CB8AC3E}">
        <p14:creationId xmlns:p14="http://schemas.microsoft.com/office/powerpoint/2010/main" val="30710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558801"/>
            <a:ext cx="8949266" cy="59055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Практически </a:t>
            </a:r>
            <a:r>
              <a:rPr lang="ru-RU" sz="4400" dirty="0">
                <a:solidFill>
                  <a:schemeClr val="tx1"/>
                </a:solidFill>
              </a:rPr>
              <a:t>любой носитель языка способен привести пример того, что он считает текстом</a:t>
            </a:r>
            <a:r>
              <a:rPr lang="ru-RU" sz="4400" dirty="0" smtClean="0"/>
              <a:t>:</a:t>
            </a:r>
            <a:r>
              <a:rPr lang="ru-RU" sz="4400" i="1" dirty="0" smtClean="0">
                <a:solidFill>
                  <a:srgbClr val="0070C0"/>
                </a:solidFill>
              </a:rPr>
              <a:t> </a:t>
            </a:r>
            <a:r>
              <a:rPr lang="ru-RU" sz="4400" i="1" dirty="0">
                <a:solidFill>
                  <a:srgbClr val="0070C0"/>
                </a:solidFill>
              </a:rPr>
              <a:t>объявление, роман, научная статья, басня, стихотворение, </a:t>
            </a:r>
            <a:r>
              <a:rPr lang="ru-RU" sz="4400" i="1" dirty="0" smtClean="0">
                <a:solidFill>
                  <a:srgbClr val="0070C0"/>
                </a:solidFill>
              </a:rPr>
              <a:t>интервью</a:t>
            </a:r>
            <a:r>
              <a:rPr lang="ru-RU" sz="4400" dirty="0" smtClean="0"/>
              <a:t> </a:t>
            </a:r>
            <a:r>
              <a:rPr lang="ru-RU" sz="4400" dirty="0">
                <a:solidFill>
                  <a:schemeClr val="tx1"/>
                </a:solidFill>
              </a:rPr>
              <a:t>и т.д</a:t>
            </a:r>
            <a:r>
              <a:rPr lang="ru-RU" sz="4400" dirty="0" smtClean="0">
                <a:solidFill>
                  <a:schemeClr val="tx1"/>
                </a:solidFill>
              </a:rPr>
              <a:t>., подразумевая под текстом </a:t>
            </a:r>
            <a:r>
              <a:rPr lang="ru-RU" sz="4400" dirty="0" smtClean="0">
                <a:solidFill>
                  <a:srgbClr val="00B0F0"/>
                </a:solidFill>
              </a:rPr>
              <a:t>завершённое по смыслу речевое произведение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018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6" y="1981201"/>
            <a:ext cx="9898743" cy="2837542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/>
              <a:t>3</a:t>
            </a:r>
            <a:r>
              <a:rPr lang="ru-RU" sz="4400" dirty="0" smtClean="0"/>
              <a:t> </a:t>
            </a:r>
            <a:r>
              <a:rPr lang="ru-RU" sz="4400" dirty="0"/>
              <a:t>М</a:t>
            </a:r>
            <a:r>
              <a:rPr lang="ru-RU" sz="4400" dirty="0" smtClean="0"/>
              <a:t>еждисциплинарный характер </a:t>
            </a:r>
            <a:r>
              <a:rPr lang="ru-RU" sz="4400" dirty="0"/>
              <a:t>лингвистики </a:t>
            </a:r>
            <a:r>
              <a:rPr lang="ru-RU" sz="4400" dirty="0" smtClean="0"/>
              <a:t>текста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426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006929"/>
            <a:ext cx="9842500" cy="5036457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В настоящее время определение предмета лингвистики текста </a:t>
            </a:r>
            <a:r>
              <a:rPr lang="ru-RU" sz="4400" dirty="0"/>
              <a:t>во многих случаях </a:t>
            </a:r>
            <a:r>
              <a:rPr lang="ru-RU" sz="4400" dirty="0" smtClean="0"/>
              <a:t>осуществляется на </a:t>
            </a:r>
            <a:r>
              <a:rPr lang="ru-RU" sz="4400" dirty="0"/>
              <a:t>стыке </a:t>
            </a:r>
            <a:r>
              <a:rPr lang="ru-RU" sz="4400" dirty="0" smtClean="0"/>
              <a:t>направлений</a:t>
            </a:r>
            <a:r>
              <a:rPr lang="ru-RU" sz="4400" dirty="0"/>
              <a:t>, разделов лингвистики, в комплексных и </a:t>
            </a:r>
            <a:r>
              <a:rPr lang="ru-RU" sz="4400" dirty="0" smtClean="0"/>
              <a:t>междисциплинарных исследованиях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792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3" y="638629"/>
            <a:ext cx="8596668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К междисциплинарным, пограничным концепциям </a:t>
            </a:r>
            <a:r>
              <a:rPr lang="ru-RU" sz="4400" dirty="0"/>
              <a:t>текста </a:t>
            </a:r>
            <a:r>
              <a:rPr lang="ru-RU" sz="4400" dirty="0" smtClean="0"/>
              <a:t>относятся, например, </a:t>
            </a:r>
            <a:r>
              <a:rPr lang="ru-RU" sz="4400" dirty="0"/>
              <a:t>концепции, выросшие на основе семиотики (Ю.М. Лотмана, В.А. Руднева) и герменевтики (И.В. Арнольд, A.A. </a:t>
            </a:r>
            <a:r>
              <a:rPr lang="ru-RU" sz="4400" dirty="0" err="1"/>
              <a:t>Брудного</a:t>
            </a:r>
            <a:r>
              <a:rPr lang="ru-RU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541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62" y="752929"/>
            <a:ext cx="9745738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На основе сопряжения идей философии, </a:t>
            </a:r>
            <a:r>
              <a:rPr lang="ru-RU" sz="4400" dirty="0" smtClean="0"/>
              <a:t>теории коммуникации, </a:t>
            </a:r>
            <a:r>
              <a:rPr lang="ru-RU" sz="4400" dirty="0"/>
              <a:t>семиотики, герменевтики и ряда других наук сформулирована оригинальная концепция текста </a:t>
            </a:r>
            <a:r>
              <a:rPr lang="ru-RU" sz="4400" dirty="0" smtClean="0"/>
              <a:t>Умберто Эко. Это </a:t>
            </a:r>
            <a:r>
              <a:rPr lang="ru-RU" sz="4400" dirty="0"/>
              <a:t>одна из самых </a:t>
            </a:r>
            <a:r>
              <a:rPr lang="ru-RU" sz="4400" dirty="0" smtClean="0"/>
              <a:t>влиятельных концепций </a:t>
            </a:r>
            <a:r>
              <a:rPr lang="ru-RU" sz="4400" dirty="0"/>
              <a:t>в наше время.</a:t>
            </a:r>
          </a:p>
        </p:txBody>
      </p:sp>
    </p:spTree>
    <p:extLst>
      <p:ext uri="{BB962C8B-B14F-4D97-AF65-F5344CB8AC3E}">
        <p14:creationId xmlns:p14="http://schemas.microsoft.com/office/powerpoint/2010/main" val="27167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495301"/>
            <a:ext cx="8893002" cy="5486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О</a:t>
            </a:r>
            <a:r>
              <a:rPr lang="ru-RU" sz="4000" dirty="0" smtClean="0"/>
              <a:t>сновной постулат У. Эко </a:t>
            </a:r>
            <a:r>
              <a:rPr lang="ru-RU" sz="4000" dirty="0"/>
              <a:t>состоит в том</a:t>
            </a:r>
            <a:r>
              <a:rPr lang="ru-RU" sz="4000" dirty="0" smtClean="0"/>
              <a:t>, что любой текст (в том числе картина, фильм) моделируют определённого читателя. Исходя из этого У. Эко считает, что тексты </a:t>
            </a:r>
            <a:r>
              <a:rPr lang="ru-RU" sz="4000" dirty="0"/>
              <a:t>массовой </a:t>
            </a:r>
            <a:r>
              <a:rPr lang="ru-RU" sz="4000" dirty="0" smtClean="0"/>
              <a:t>культуры </a:t>
            </a:r>
            <a:r>
              <a:rPr lang="ru-RU" sz="4000" dirty="0"/>
              <a:t>написаны одновременно как </a:t>
            </a:r>
            <a:r>
              <a:rPr lang="ru-RU" sz="4000" b="1" dirty="0">
                <a:solidFill>
                  <a:srgbClr val="0070C0"/>
                </a:solidFill>
              </a:rPr>
              <a:t>автором</a:t>
            </a:r>
            <a:r>
              <a:rPr lang="ru-RU" sz="4000" dirty="0"/>
              <a:t>, так и </a:t>
            </a:r>
            <a:r>
              <a:rPr lang="ru-RU" sz="4000" b="1" dirty="0" smtClean="0">
                <a:solidFill>
                  <a:srgbClr val="0070C0"/>
                </a:solidFill>
              </a:rPr>
              <a:t>читателем</a:t>
            </a:r>
            <a:r>
              <a:rPr lang="ru-RU" sz="4000" dirty="0" smtClean="0"/>
              <a:t>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035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00100"/>
            <a:ext cx="8842202" cy="4851401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Показательна в качестве подтверждения данного факта такая аналогия: художник тринадцатого века ри­сует льва в соответствии с требованиями тогдашних иконических кодов, а не исходя из реальности.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6788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4" y="420688"/>
            <a:ext cx="2561748" cy="3881437"/>
          </a:xfrm>
        </p:spPr>
      </p:pic>
      <p:pic>
        <p:nvPicPr>
          <p:cNvPr id="1026" name="Picture 2" descr="http://go.mail.ru/imgpreview?key=http%3A//cis.edu.yar.ru/data/projects/files/76/4274/4274.medium.jpg&amp;mb=imgdb_preview_342&amp;q=90&amp;w=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03" y="1079500"/>
            <a:ext cx="5397499" cy="47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162" y="410029"/>
            <a:ext cx="9199638" cy="5820228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Существенное влияние </a:t>
            </a:r>
            <a:r>
              <a:rPr lang="ru-RU" sz="4400" dirty="0"/>
              <a:t>на </a:t>
            </a:r>
            <a:r>
              <a:rPr lang="ru-RU" sz="4400" dirty="0" smtClean="0"/>
              <a:t>программы  исследования текста оказывают ныне идеи</a:t>
            </a:r>
          </a:p>
          <a:p>
            <a:pPr marL="622300" indent="-165100" algn="just">
              <a:spcBef>
                <a:spcPts val="0"/>
              </a:spcBef>
              <a:buNone/>
            </a:pPr>
            <a:r>
              <a:rPr lang="ru-RU" sz="4400" dirty="0" smtClean="0"/>
              <a:t> антропоцентризма, неориторики</a:t>
            </a:r>
            <a:r>
              <a:rPr lang="ru-RU" sz="4400" dirty="0"/>
              <a:t>,</a:t>
            </a:r>
            <a:r>
              <a:rPr lang="ru-RU" sz="4400" dirty="0" smtClean="0"/>
              <a:t> </a:t>
            </a:r>
          </a:p>
          <a:p>
            <a:pPr marL="622300" indent="0" algn="just">
              <a:spcBef>
                <a:spcPts val="0"/>
              </a:spcBef>
              <a:buNone/>
            </a:pPr>
            <a:r>
              <a:rPr lang="ru-RU" sz="4400" dirty="0" smtClean="0"/>
              <a:t>лингвопрагматики,   лингвокультурологии,</a:t>
            </a:r>
          </a:p>
          <a:p>
            <a:pPr marL="622300" indent="0" algn="just">
              <a:spcBef>
                <a:spcPts val="0"/>
              </a:spcBef>
              <a:buNone/>
            </a:pPr>
            <a:r>
              <a:rPr lang="ru-RU" sz="4400" dirty="0" smtClean="0"/>
              <a:t>когнитологии и др.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728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3" y="638629"/>
            <a:ext cx="8596668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В число доминирующих направлений исследования текста выдвигается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/>
              <a:t>Двумя </a:t>
            </a:r>
            <a:r>
              <a:rPr lang="ru-RU" sz="3600" dirty="0"/>
              <a:t>важнейшими «ветвями</a:t>
            </a:r>
            <a:r>
              <a:rPr lang="ru-RU" sz="3600" dirty="0" smtClean="0"/>
              <a:t>» </a:t>
            </a:r>
            <a:r>
              <a:rPr lang="ru-RU" sz="3600" dirty="0"/>
              <a:t>функционализма в сфере теории </a:t>
            </a:r>
            <a:r>
              <a:rPr lang="ru-RU" sz="3600" dirty="0" smtClean="0"/>
              <a:t>текста являются</a:t>
            </a:r>
            <a:endParaRPr lang="ru-RU" sz="3600" dirty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89842" y="2763158"/>
            <a:ext cx="5557157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accent1"/>
                </a:solidFill>
              </a:rPr>
              <a:t>функционализм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5062" y="5693229"/>
            <a:ext cx="438633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Коммуникативный подход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68421" y="5693229"/>
            <a:ext cx="412749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Когнитивный</a:t>
            </a:r>
            <a:r>
              <a:rPr lang="ru-RU" sz="2800" dirty="0" smtClean="0"/>
              <a:t> подход</a:t>
            </a:r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905000" y="3635829"/>
            <a:ext cx="2057400" cy="208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943600" y="3635829"/>
            <a:ext cx="1879600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8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828" y="422729"/>
            <a:ext cx="8755743" cy="5994400"/>
          </a:xfrm>
        </p:spPr>
        <p:txBody>
          <a:bodyPr>
            <a:normAutofit lnSpcReduction="10000"/>
          </a:bodyPr>
          <a:lstStyle/>
          <a:p>
            <a:pPr marL="0" indent="444500" algn="just">
              <a:buNone/>
            </a:pPr>
            <a:r>
              <a:rPr lang="ru-RU" sz="4400" dirty="0">
                <a:solidFill>
                  <a:srgbClr val="00B050"/>
                </a:solidFill>
              </a:rPr>
              <a:t>Изменения, происходящие в коммуникативных процессах в конце XX – </a:t>
            </a:r>
            <a:r>
              <a:rPr lang="ru-RU" sz="4400" dirty="0" smtClean="0">
                <a:solidFill>
                  <a:srgbClr val="00B050"/>
                </a:solidFill>
              </a:rPr>
              <a:t>начале </a:t>
            </a:r>
            <a:r>
              <a:rPr lang="ru-RU" sz="4400" dirty="0">
                <a:solidFill>
                  <a:srgbClr val="00B050"/>
                </a:solidFill>
              </a:rPr>
              <a:t>XXI </a:t>
            </a:r>
            <a:r>
              <a:rPr lang="ru-RU" sz="4400" dirty="0" smtClean="0">
                <a:solidFill>
                  <a:srgbClr val="00B050"/>
                </a:solidFill>
              </a:rPr>
              <a:t>вв</a:t>
            </a:r>
            <a:r>
              <a:rPr lang="ru-RU" sz="4400" dirty="0" smtClean="0"/>
              <a:t>.: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повышение </a:t>
            </a:r>
            <a:r>
              <a:rPr lang="ru-RU" sz="4400" dirty="0"/>
              <a:t>коммуникативной </a:t>
            </a:r>
            <a:r>
              <a:rPr lang="ru-RU" sz="4400" dirty="0" smtClean="0"/>
              <a:t>активности членов общества,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усложнение </a:t>
            </a:r>
            <a:r>
              <a:rPr lang="ru-RU" sz="4400" dirty="0"/>
              <a:t>коммуникативного </a:t>
            </a:r>
            <a:r>
              <a:rPr lang="ru-RU" sz="4400" dirty="0" smtClean="0"/>
              <a:t>пространства </a:t>
            </a:r>
            <a:r>
              <a:rPr lang="ru-RU" sz="4400" dirty="0"/>
              <a:t>и его соотношений с социальной реальностью, 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160705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7300" y="2285999"/>
            <a:ext cx="8029402" cy="1917701"/>
          </a:xfrm>
        </p:spPr>
        <p:txBody>
          <a:bodyPr>
            <a:normAutofit/>
          </a:bodyPr>
          <a:lstStyle/>
          <a:p>
            <a:pPr marL="0" indent="4572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Но у лингвиста могут возникнуть вопросы.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863600"/>
            <a:ext cx="9055100" cy="44577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мощное </a:t>
            </a:r>
            <a:r>
              <a:rPr lang="ru-RU" sz="4400" dirty="0"/>
              <a:t>и влиятельное </a:t>
            </a:r>
            <a:r>
              <a:rPr lang="ru-RU" sz="4400" dirty="0" smtClean="0"/>
              <a:t>функционирование </a:t>
            </a:r>
            <a:r>
              <a:rPr lang="ru-RU" sz="4400" dirty="0"/>
              <a:t>масс-медиа</a:t>
            </a:r>
            <a:r>
              <a:rPr lang="ru-RU" sz="44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400" dirty="0" smtClean="0"/>
              <a:t>развитие </a:t>
            </a:r>
            <a:r>
              <a:rPr lang="ru-RU" sz="4400" dirty="0"/>
              <a:t>межкультурных коммуникаций и др</a:t>
            </a:r>
            <a:r>
              <a:rPr lang="ru-RU" sz="4400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влекут </a:t>
            </a:r>
            <a:r>
              <a:rPr lang="ru-RU" sz="4400" b="1" dirty="0">
                <a:solidFill>
                  <a:srgbClr val="00B050"/>
                </a:solidFill>
              </a:rPr>
              <a:t>изменения </a:t>
            </a:r>
            <a:r>
              <a:rPr lang="ru-RU" sz="4400" b="1" dirty="0" smtClean="0">
                <a:solidFill>
                  <a:srgbClr val="00B050"/>
                </a:solidFill>
              </a:rPr>
              <a:t>в </a:t>
            </a:r>
            <a:r>
              <a:rPr lang="ru-RU" sz="4400" b="1" dirty="0">
                <a:solidFill>
                  <a:srgbClr val="00B050"/>
                </a:solidFill>
              </a:rPr>
              <a:t>текстах и их совокупностях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71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3" y="638629"/>
            <a:ext cx="8596668" cy="5994400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/>
              <a:t>В сферу внимания современной лингвистики входят не только письменные тексты и прежде всего образцовые художественные, но все многообразие устных, письменных, печатных, «компьютерных» текстов.</a:t>
            </a:r>
            <a:r>
              <a:rPr lang="ru-RU" sz="4400" dirty="0"/>
              <a:t>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69247" y="4445000"/>
            <a:ext cx="7988300" cy="203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Г.О. Винокур: «Все написанное, напечатанное, сказанное есть предмет филологического комментария» </a:t>
            </a:r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(1925 г.)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3" y="638629"/>
            <a:ext cx="8596668" cy="5994400"/>
          </a:xfrm>
        </p:spPr>
        <p:txBody>
          <a:bodyPr>
            <a:normAutofit lnSpcReduction="1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 smtClean="0"/>
              <a:t>Сегодня, как никогда, очевидно, что понятие </a:t>
            </a:r>
            <a:r>
              <a:rPr lang="ru-RU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образцового текста</a:t>
            </a:r>
            <a:r>
              <a:rPr lang="ru-RU" sz="4400" dirty="0"/>
              <a:t> и понятие </a:t>
            </a:r>
            <a:r>
              <a:rPr lang="ru-RU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мастера слова </a:t>
            </a:r>
            <a:r>
              <a:rPr lang="ru-RU" sz="4400">
                <a:solidFill>
                  <a:srgbClr val="FF0000"/>
                </a:solidFill>
              </a:rPr>
              <a:t>исторически </a:t>
            </a:r>
            <a:r>
              <a:rPr lang="ru-RU" sz="4400" smtClean="0">
                <a:solidFill>
                  <a:srgbClr val="FF0000"/>
                </a:solidFill>
              </a:rPr>
              <a:t>изменчивы</a:t>
            </a:r>
            <a:r>
              <a:rPr lang="ru-RU" sz="4400" smtClean="0"/>
              <a:t>.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400" dirty="0"/>
              <a:t>Н</a:t>
            </a:r>
            <a:r>
              <a:rPr lang="ru-RU" sz="4400" dirty="0" smtClean="0"/>
              <a:t>ыне </a:t>
            </a:r>
            <a:r>
              <a:rPr lang="ru-RU" sz="4400" dirty="0"/>
              <a:t>создается </a:t>
            </a:r>
            <a:r>
              <a:rPr lang="ru-RU" sz="4400" b="1" dirty="0">
                <a:solidFill>
                  <a:srgbClr val="00B0F0"/>
                </a:solidFill>
              </a:rPr>
              <a:t>новая текстовая </a:t>
            </a:r>
            <a:r>
              <a:rPr lang="ru-RU" sz="4400" b="1" dirty="0" smtClean="0">
                <a:solidFill>
                  <a:srgbClr val="00B0F0"/>
                </a:solidFill>
              </a:rPr>
              <a:t>реальность</a:t>
            </a:r>
            <a:r>
              <a:rPr lang="ru-RU" sz="4400" dirty="0" smtClean="0"/>
              <a:t>, которая и должна стать предметом изучения лингвистики текста.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743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062" y="638629"/>
            <a:ext cx="8983737" cy="5602514"/>
          </a:xfrm>
        </p:spPr>
        <p:txBody>
          <a:bodyPr>
            <a:normAutofit fontScale="70000" lnSpcReduction="20000"/>
          </a:bodyPr>
          <a:lstStyle/>
          <a:p>
            <a:pPr marL="0" indent="4572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Литература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1 </a:t>
            </a:r>
            <a:r>
              <a:rPr lang="ru-RU" sz="4100" dirty="0"/>
              <a:t>Земская, Ю.Н. Теория текста: учеб. пособие / Ю.Н. Земская, И.Ю. Качесова, Л.M. Комиссарова, Н.В. Панченко, </a:t>
            </a:r>
            <a:r>
              <a:rPr lang="ru-RU" sz="4100" dirty="0" smtClean="0"/>
              <a:t>А.А</a:t>
            </a:r>
            <a:r>
              <a:rPr lang="ru-RU" sz="4100" dirty="0"/>
              <a:t>. </a:t>
            </a:r>
            <a:r>
              <a:rPr lang="ru-RU" sz="4100" dirty="0" err="1"/>
              <a:t>Чувакин</a:t>
            </a:r>
            <a:r>
              <a:rPr lang="ru-RU" sz="4100" dirty="0"/>
              <a:t>. —</a:t>
            </a:r>
            <a:r>
              <a:rPr lang="ru-RU" sz="4100" dirty="0" smtClean="0"/>
              <a:t> </a:t>
            </a:r>
            <a:r>
              <a:rPr lang="ru-RU" sz="4100" dirty="0"/>
              <a:t>М.; Флинта, Наука. —</a:t>
            </a:r>
            <a:r>
              <a:rPr lang="ru-RU" sz="4100" dirty="0" smtClean="0"/>
              <a:t> </a:t>
            </a:r>
            <a:r>
              <a:rPr lang="ru-RU" sz="4100" dirty="0"/>
              <a:t>2010. —</a:t>
            </a:r>
            <a:r>
              <a:rPr lang="ru-RU" sz="4100" dirty="0" smtClean="0"/>
              <a:t> </a:t>
            </a:r>
            <a:r>
              <a:rPr lang="ru-RU" sz="4100" dirty="0"/>
              <a:t>132с.</a:t>
            </a:r>
            <a:endParaRPr lang="ru-RU" sz="4100" dirty="0" smtClean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2. </a:t>
            </a:r>
            <a:r>
              <a:rPr lang="ru-RU" sz="4100" dirty="0"/>
              <a:t>Чернявская, В. Е. Лингвистика текста: </a:t>
            </a:r>
            <a:r>
              <a:rPr lang="ru-RU" sz="4100" dirty="0" err="1"/>
              <a:t>Поликодовость</a:t>
            </a:r>
            <a:r>
              <a:rPr lang="ru-RU" sz="4100" dirty="0"/>
              <a:t>, </a:t>
            </a:r>
            <a:r>
              <a:rPr lang="ru-RU" sz="4100" dirty="0" err="1"/>
              <a:t>интертекстуальность</a:t>
            </a:r>
            <a:r>
              <a:rPr lang="ru-RU" sz="4100" dirty="0"/>
              <a:t>, </a:t>
            </a:r>
            <a:r>
              <a:rPr lang="ru-RU" sz="4100" dirty="0" err="1" smtClean="0"/>
              <a:t>интердискурсивность</a:t>
            </a:r>
            <a:r>
              <a:rPr lang="ru-RU" sz="4100" dirty="0"/>
              <a:t>: уч. пособие. — М.: </a:t>
            </a:r>
            <a:r>
              <a:rPr lang="ru-RU" sz="4100" dirty="0" smtClean="0"/>
              <a:t>ЛИБРОКОМ, </a:t>
            </a:r>
            <a:r>
              <a:rPr lang="ru-RU" sz="4100" dirty="0"/>
              <a:t>2009. — 248 </a:t>
            </a:r>
            <a:r>
              <a:rPr lang="ru-RU" sz="4100" dirty="0" smtClean="0"/>
              <a:t>с.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dirty="0" smtClean="0"/>
              <a:t>3 Филиппов, К.А. Лингвистика </a:t>
            </a:r>
            <a:r>
              <a:rPr lang="ru-RU" sz="4100" dirty="0"/>
              <a:t>текста: </a:t>
            </a:r>
            <a:r>
              <a:rPr lang="ru-RU" sz="4100" dirty="0" smtClean="0"/>
              <a:t>курс </a:t>
            </a:r>
            <a:r>
              <a:rPr lang="ru-RU" sz="4100" dirty="0"/>
              <a:t>лекций. — </a:t>
            </a:r>
            <a:r>
              <a:rPr lang="ru-RU" sz="4100" dirty="0" err="1"/>
              <a:t>СПб</a:t>
            </a:r>
            <a:r>
              <a:rPr lang="ru-RU" sz="4100" dirty="0" err="1" smtClean="0"/>
              <a:t>.:Изд-во</a:t>
            </a:r>
            <a:r>
              <a:rPr lang="ru-RU" sz="4100" dirty="0"/>
              <a:t> </a:t>
            </a:r>
            <a:r>
              <a:rPr lang="ru-RU" sz="4100" dirty="0" smtClean="0"/>
              <a:t>С</a:t>
            </a:r>
            <a:r>
              <a:rPr lang="ru-RU" sz="4100" dirty="0"/>
              <a:t>.-</a:t>
            </a:r>
            <a:r>
              <a:rPr lang="ru-RU" sz="4100" dirty="0" err="1"/>
              <a:t>Петерб</a:t>
            </a:r>
            <a:r>
              <a:rPr lang="ru-RU" sz="4100" dirty="0"/>
              <a:t>. ун-та, 2003. — 336 </a:t>
            </a:r>
            <a:r>
              <a:rPr lang="ru-RU" sz="4100" dirty="0" smtClean="0"/>
              <a:t>с. </a:t>
            </a:r>
            <a:endParaRPr lang="ru-RU" sz="44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400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0FE29A-AF66-47F7-9C8D-A8BD37625A07}"/>
</file>

<file path=customXml/itemProps2.xml><?xml version="1.0" encoding="utf-8"?>
<ds:datastoreItem xmlns:ds="http://schemas.openxmlformats.org/officeDocument/2006/customXml" ds:itemID="{076E7B2A-E7D6-4CB0-9C69-AB87DAC8567A}"/>
</file>

<file path=customXml/itemProps3.xml><?xml version="1.0" encoding="utf-8"?>
<ds:datastoreItem xmlns:ds="http://schemas.openxmlformats.org/officeDocument/2006/customXml" ds:itemID="{D9E69F6C-9758-4BD6-9A8F-281F467E9CDA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2120</TotalTime>
  <Words>2087</Words>
  <Application>Microsoft Office PowerPoint</Application>
  <PresentationFormat>Широкоэкранный</PresentationFormat>
  <Paragraphs>208</Paragraphs>
  <Slides>93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93</vt:i4>
      </vt:variant>
    </vt:vector>
  </HeadingPairs>
  <TitlesOfParts>
    <vt:vector size="99" baseType="lpstr">
      <vt:lpstr>Arial</vt:lpstr>
      <vt:lpstr>Times New Roman</vt:lpstr>
      <vt:lpstr>Trebuchet MS</vt:lpstr>
      <vt:lpstr>Wingdings</vt:lpstr>
      <vt:lpstr>Wingdings 3</vt:lpstr>
      <vt:lpstr>Грань</vt:lpstr>
      <vt:lpstr>Лингвистика текста  как самостоятельная научная дисциплина</vt:lpstr>
      <vt:lpstr>Презентация PowerPoint</vt:lpstr>
      <vt:lpstr>1 Объект, предмет и задачи изучения лингвистики текста </vt:lpstr>
      <vt:lpstr>Что изучает лингвистика текста?</vt:lpstr>
      <vt:lpstr>Презентация PowerPoint</vt:lpstr>
      <vt:lpstr>Что вы понимаете под термином «текст»?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является причиной отсутствия единства во мнениях исследователей относительно дефиниции термина «текст»?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составляло предмет  изучения лингвистики текста в ходе смены парадигм исследования?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Каковы задачи изучения лингвистики текста сегодня?</vt:lpstr>
      <vt:lpstr>Презентация PowerPoint</vt:lpstr>
      <vt:lpstr>2 История формирования лингвистики текста  как отдельной отрасли научного знания</vt:lpstr>
      <vt:lpstr>2.1 У истоков формирования теории текста </vt:lpstr>
      <vt:lpstr>Презентация PowerPoint</vt:lpstr>
      <vt:lpstr>К каким древним областям научного знания восходит учение о тексте?</vt:lpstr>
      <vt:lpstr>Презентация PowerPoint</vt:lpstr>
      <vt:lpstr>Какие знания  о тексте даёт  классическая риторика?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каких аспектах изучался текст в филологии?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2.2 Становление и развитие теории текста в лингвистике </vt:lpstr>
      <vt:lpstr>Презентация PowerPoint</vt:lpstr>
      <vt:lpstr>Фердинанд де Соссюр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Владимир Яковлевич Пропп</vt:lpstr>
      <vt:lpstr>Презентация PowerPoint</vt:lpstr>
      <vt:lpstr>Александр Матвеевич Пешковский</vt:lpstr>
      <vt:lpstr>Презентация PowerPoint</vt:lpstr>
      <vt:lpstr>Презентация PowerPoint</vt:lpstr>
      <vt:lpstr>Презентация PowerPoint</vt:lpstr>
      <vt:lpstr>Григорий Осипович Винокур</vt:lpstr>
      <vt:lpstr>В чём состоит их заслуга?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Междисциплинарный характер лингвистики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142</cp:revision>
  <dcterms:created xsi:type="dcterms:W3CDTF">2013-03-19T10:44:28Z</dcterms:created>
  <dcterms:modified xsi:type="dcterms:W3CDTF">2013-06-10T19:03:46Z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