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  <p:sldMasterId id="2147483948" r:id="rId2"/>
    <p:sldMasterId id="2147483996" r:id="rId3"/>
    <p:sldMasterId id="214748400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6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7C80"/>
    <a:srgbClr val="FFCC99"/>
    <a:srgbClr val="FF5050"/>
    <a:srgbClr val="FFCCCC"/>
    <a:srgbClr val="FF66FF"/>
    <a:srgbClr val="FF9966"/>
    <a:srgbClr val="FF9933"/>
    <a:srgbClr val="FF9999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2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8DEF204-0937-4350-A96D-CDF3095693A3}" type="datetimeFigureOut">
              <a:rPr lang="ru-RU" smtClean="0"/>
              <a:pPr/>
              <a:t>25.05.2011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B8E184-83B3-401E-83B1-543F94F0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99"/>
            </a:gs>
            <a:gs pos="50000">
              <a:schemeClr val="accent6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i="1" dirty="0" smtClean="0">
                <a:solidFill>
                  <a:srgbClr val="C00000"/>
                </a:solidFill>
              </a:rPr>
              <a:t>Дивный праздник Рождество</a:t>
            </a:r>
            <a:endParaRPr lang="ru-RU" sz="6000" i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9" y="1643050"/>
            <a:ext cx="364333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5050"/>
            </a:gs>
            <a:gs pos="50000">
              <a:srgbClr val="FFCC99"/>
            </a:gs>
            <a:gs pos="100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</a:rPr>
              <a:t>Магические</a:t>
            </a:r>
            <a:b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</a:rPr>
              <a:t>обряды</a:t>
            </a:r>
            <a:endParaRPr lang="ru-RU" sz="4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Для урожайности плодовых деревьев хозяин выходил в сад с топором, замахивался на каждое дерево, угрожая его срубить, и спрашивал, будет ли оно плодоносить в этом году; обвязывал стволы рождественской соломой; закапывал под корнями остатки праздничного ужина; тряс ветки или осыпал их зерном и т.п. Повсеместно принято было посещать свой скот, поздравлять его с Рождеством,  угощать обрядовой пищей. Хозяйки приносили кур и гусей в дом и кормили их зерном в замкнутом круге (обложив веревкой), чтобы они в течение года не отбивались от дома.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3571868" cy="460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7C80"/>
            </a:gs>
            <a:gs pos="64999">
              <a:srgbClr val="FFFF99"/>
            </a:gs>
            <a:gs pos="100000">
              <a:schemeClr val="tx1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Спасибо за внимание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4357694"/>
            <a:ext cx="6400800" cy="726604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Подготовила </a:t>
            </a:r>
            <a:r>
              <a:rPr lang="ru-RU" i="1" dirty="0" err="1" smtClean="0">
                <a:solidFill>
                  <a:srgbClr val="002060"/>
                </a:solidFill>
              </a:rPr>
              <a:t>Обабкова</a:t>
            </a:r>
            <a:r>
              <a:rPr lang="ru-RU" i="1" dirty="0" smtClean="0">
                <a:solidFill>
                  <a:srgbClr val="002060"/>
                </a:solidFill>
              </a:rPr>
              <a:t> Д.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66"/>
            </a:gs>
            <a:gs pos="50000">
              <a:srgbClr val="FFCC99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i="1" dirty="0" smtClean="0">
                <a:solidFill>
                  <a:srgbClr val="002060"/>
                </a:solidFill>
              </a:rPr>
              <a:t>Что это за праздник?</a:t>
            </a:r>
            <a:endParaRPr lang="ru-RU" sz="4800" i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Рождество</a:t>
            </a:r>
            <a:r>
              <a:rPr lang="ru-RU" b="1" dirty="0" smtClean="0">
                <a:solidFill>
                  <a:srgbClr val="002060"/>
                </a:solidFill>
              </a:rPr>
              <a:t> — </a:t>
            </a:r>
            <a:r>
              <a:rPr lang="ru-RU" dirty="0" smtClean="0">
                <a:solidFill>
                  <a:srgbClr val="002060"/>
                </a:solidFill>
              </a:rPr>
              <a:t>один из главных годовых праздников, отмечаемый в честь рождения Христа (25.XII /7. I); считается переломным моментом года, когда солнце поворачивается на лето, в природе происходят чудеса: вода в водоемах на мгновение превращается в вино, домашний скот получает способность разговаривать, открывается граница между «тем» и этим светом и т.п.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643050"/>
            <a:ext cx="400052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7C80"/>
            </a:gs>
            <a:gs pos="50000">
              <a:srgbClr val="FF9999"/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>
                <a:solidFill>
                  <a:srgbClr val="002060"/>
                </a:solidFill>
              </a:rPr>
              <a:t>Рождество в народе</a:t>
            </a:r>
            <a:endParaRPr lang="ru-RU" sz="5400" i="1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народной традиции цикл рождественских праздников обычно включает три даты (Сочельник, Рождество и следующий за ним день) и характеризуется множеством продуцирующих ритуалов, призванных обеспечить хозяйственное благополучие в течение всего года.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464347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7C80"/>
            </a:gs>
            <a:gs pos="50000">
              <a:srgbClr val="FFCC99"/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5562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Сочельник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Сочельник (24.XII/6.I) производились все основные приготовления к празднику. У южных славян главной заботой этого дня были обряды, связанные с доставкой в дом рождественского дерева, предназначенного для сжигания в очаге (см. </a:t>
            </a:r>
            <a:r>
              <a:rPr lang="ru-RU" dirty="0" err="1" smtClean="0">
                <a:solidFill>
                  <a:srgbClr val="002060"/>
                </a:solidFill>
              </a:rPr>
              <a:t>Бадняк</a:t>
            </a:r>
            <a:r>
              <a:rPr lang="ru-RU" dirty="0" smtClean="0">
                <a:solidFill>
                  <a:srgbClr val="002060"/>
                </a:solidFill>
              </a:rPr>
              <a:t>). Широко распространен у славян обычай приносить из леса небольшие елочки или хвойные ветки, украшать их колосьями, орехами, лентами, бумажными цветами и подвешивать все сооружение над столом верхушкой вниз — это делалось для обеспечения семьи счастьем и удачей.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292895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00"/>
            </a:gs>
            <a:gs pos="50000">
              <a:srgbClr val="FFCCCC"/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Все предпраздничные хлопоты должны были закончиться до сумерек, когда же на небе появлялась первая звезда, вся семья собиралась за накрытым столом . К ужину готовили нечетное количество постных блюд (в т.ч. вареную пшеницу, кутью, горох или фасоль, хлебную выпечку и т.п.). Во многих местах принято было обвязывать цепью ножки стола, за которым происходила трапеза, чтобы «завязать пасть волку», «чтобы семья держалась вместе», «чтобы ноги были крепкими, как железо».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3857651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9933"/>
            </a:gs>
            <a:gs pos="50000">
              <a:srgbClr val="FFCC99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3008313" cy="142876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Рождество в разных странах</a:t>
            </a:r>
            <a:endParaRPr lang="ru-RU" sz="36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1928802"/>
            <a:ext cx="3008313" cy="419736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Словакии начинали трапезу с того, что зажигали свечу и молились в память об умерших. Поляки </a:t>
            </a:r>
            <a:r>
              <a:rPr lang="ru-RU" dirty="0" err="1" smtClean="0">
                <a:solidFill>
                  <a:srgbClr val="002060"/>
                </a:solidFill>
              </a:rPr>
              <a:t>Краковского</a:t>
            </a:r>
            <a:r>
              <a:rPr lang="ru-RU" dirty="0" smtClean="0">
                <a:solidFill>
                  <a:srgbClr val="002060"/>
                </a:solidFill>
              </a:rPr>
              <a:t> воев., накрывая стол, оставляли свободное место «для душ». В украинских карпатских селах на стол выкладывали столько лишних ложек, сколько в семье было умерших за истекший год. У всех славян соблюдались запреты, связанные с верой в незримое присутствие душ: не разрешалось за ужином сидеть слишком тесно, внезапно вставать и вновь садиться, пользоваться ножами и вилками, поднимать с пола упавшую ложку и т.п.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3286116" cy="429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99"/>
            </a:gs>
            <a:gs pos="50000">
              <a:srgbClr val="FFFFCC"/>
            </a:gs>
            <a:gs pos="100000">
              <a:schemeClr val="tx1">
                <a:lumMod val="9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Вода на Рождество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Обязательным ритуалом в рождественское утро было внесение в дом свежей воды: хозяева отправлялись за водой как можно раньше, чтобы набрать ее прежде других. Такая «новая», «первая», «непочатая» вода считалась особенно целебной, ею умывались все члены семьи для здоровья, а часть отливали для замешивания теста на обрядовый хлеб.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350043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5050"/>
            </a:gs>
            <a:gs pos="50000">
              <a:srgbClr val="FF9966"/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</a:rPr>
              <a:t>Хлеб на Рождество</a:t>
            </a:r>
            <a:endParaRPr lang="ru-RU" sz="4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.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При замешивании теста для рождественских хлебов хозяйка должна была сохранять полное молчание; руками, вымазанными в тесте, она прикасалась к домашним иконам; выскакивала в сад и обхватывала фруктовые деревья, чтобы они были плодородными.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341947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5050"/>
            </a:gs>
            <a:gs pos="50000">
              <a:srgbClr val="FFCCCC"/>
            </a:gs>
            <a:gs pos="100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3400420" cy="1285884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Трапеза на Рождество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1714488"/>
            <a:ext cx="3008313" cy="44116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Обильный завтрак или обед — один из главных компонентов рождественской обрядности. У русских готовили большое количество мясных и мучных изделий. За стол садились всей семьей и сначала разговлялись мясным блюдом. У южных славян обязательным рождественским блюдом была </a:t>
            </a:r>
            <a:r>
              <a:rPr lang="ru-RU" dirty="0" err="1" smtClean="0">
                <a:solidFill>
                  <a:srgbClr val="002060"/>
                </a:solidFill>
              </a:rPr>
              <a:t>печеница</a:t>
            </a:r>
            <a:r>
              <a:rPr lang="ru-RU" dirty="0" smtClean="0">
                <a:solidFill>
                  <a:srgbClr val="002060"/>
                </a:solidFill>
              </a:rPr>
              <a:t> (зажаренный поросенок, ягненок или домашняя птица). В ряде мест Сербии и Болгарии начинали завтрак с печеных воробьев, чтобы обеспечить себе такое же проворство, резвость и легкость, какие свойственны воробьям . Хорваты выставляли на стол блюдо с зелеными побегами заранее посеянного и пророщенного зерна, такое украшение называлось «</a:t>
            </a:r>
            <a:r>
              <a:rPr lang="ru-RU" dirty="0" err="1" smtClean="0">
                <a:solidFill>
                  <a:srgbClr val="002060"/>
                </a:solidFill>
              </a:rPr>
              <a:t>гобин</a:t>
            </a:r>
            <a:r>
              <a:rPr lang="ru-RU" dirty="0" smtClean="0">
                <a:solidFill>
                  <a:srgbClr val="002060"/>
                </a:solidFill>
              </a:rPr>
              <a:t>» (т.е. изобилие, урожай) и символизировало будущий обильный урожай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385762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087EE45DA8B643AF8AC430A6B82E98" ma:contentTypeVersion="0" ma:contentTypeDescription="Создание документа." ma:contentTypeScope="" ma:versionID="0cafe08341b913e3b1708e11677442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60B9A8-2B78-4379-86E8-1AF7E51B8B9A}"/>
</file>

<file path=customXml/itemProps2.xml><?xml version="1.0" encoding="utf-8"?>
<ds:datastoreItem xmlns:ds="http://schemas.openxmlformats.org/officeDocument/2006/customXml" ds:itemID="{9A54E25F-6428-4620-9251-1EE207A0D846}"/>
</file>

<file path=customXml/itemProps3.xml><?xml version="1.0" encoding="utf-8"?>
<ds:datastoreItem xmlns:ds="http://schemas.openxmlformats.org/officeDocument/2006/customXml" ds:itemID="{D27C4EA9-BA6C-4CCE-9DFA-257EB110FB6E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507</TotalTime>
  <Words>694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1_Апекс</vt:lpstr>
      <vt:lpstr>2_Апекс</vt:lpstr>
      <vt:lpstr>Апекс</vt:lpstr>
      <vt:lpstr>3_Апекс</vt:lpstr>
      <vt:lpstr>Дивный праздник Рождество</vt:lpstr>
      <vt:lpstr>Что это за праздник?</vt:lpstr>
      <vt:lpstr>Рождество в народе</vt:lpstr>
      <vt:lpstr>Сочельник</vt:lpstr>
      <vt:lpstr>Слайд 5</vt:lpstr>
      <vt:lpstr>Рождество в разных странах</vt:lpstr>
      <vt:lpstr>Вода на Рождество</vt:lpstr>
      <vt:lpstr>Хлеб на Рождество</vt:lpstr>
      <vt:lpstr>Трапеза на Рождество</vt:lpstr>
      <vt:lpstr>Магические обряды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Рождество</dc:title>
  <dc:creator>АДМИН</dc:creator>
  <cp:lastModifiedBy>АДМИН</cp:lastModifiedBy>
  <cp:revision>18</cp:revision>
  <dcterms:created xsi:type="dcterms:W3CDTF">2011-05-24T05:56:46Z</dcterms:created>
  <dcterms:modified xsi:type="dcterms:W3CDTF">2011-05-25T08:32:51Z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0x0101001C087EE45DA8B643AF8AC430A6B82E98</vt:lpwstr>
  </property>
</Properties>
</file>