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76" d="100"/>
          <a:sy n="76" d="100"/>
        </p:scale>
        <p:origin x="-10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endParaRPr lang="ru-RU" sz="4100" b="1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31747" name="Rectangle 3"/>
          <p:cNvSpPr>
            <a:spLocks noGrp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ru-RU" sz="2700">
              <a:latin typeface="Lucida Sans Unicode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81C5-4B64-4585-BF1E-57DBAD965415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5E42C-6577-4F4A-99CE-AD785ED73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0A132-7940-4F96-BF14-48AB4B2ABA4C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BE40-7D00-45E5-BCBE-5901EF15C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endParaRPr lang="ru-RU" sz="4100" b="1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32771" name="Rectangle 3"/>
          <p:cNvSpPr>
            <a:spLocks noGrp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ru-RU" sz="2700">
              <a:latin typeface="Lucida Sans Unicode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endParaRPr lang="ru-RU" sz="4100" b="1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30723" name="Rectangle 3"/>
          <p:cNvSpPr>
            <a:spLocks noGrp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ru-RU" sz="2700">
              <a:latin typeface="Lucida Sans Unicode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endParaRPr lang="ru-RU" sz="4100" b="1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29699" name="Rectangle 3"/>
          <p:cNvSpPr>
            <a:spLocks noGrp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ru-RU" sz="2700">
              <a:latin typeface="Lucida Sans Unicode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endParaRPr lang="ru-RU" sz="4100" b="1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33795" name="Rectangle 3"/>
          <p:cNvSpPr>
            <a:spLocks noGrp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ru-RU" sz="2700">
              <a:latin typeface="Lucida Sans Unicode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6DF44-9535-4244-914F-4A5ADB429DC2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F2A30-660E-4B9A-85A7-0D76EE015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C504-4E41-49A2-B177-DCFE35BAB85F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0EA41-7227-4321-B41A-481AA1A74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BD48-9179-4322-84BD-1FC484000930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120E5-4714-4950-8FF9-F15A25EFB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B08D6-EA94-4EC1-959C-2060639CE384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B8576-723F-4AE8-82CD-605D7C230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45D85C1-F293-4AB1-9B3F-2143C42F6BAF}" type="datetimeFigureOut">
              <a:rPr lang="ru-RU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02BA8D-C0E6-4792-A797-FF60DF484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1" r:id="rId2"/>
    <p:sldLayoutId id="2147483722" r:id="rId3"/>
    <p:sldLayoutId id="2147483720" r:id="rId4"/>
    <p:sldLayoutId id="2147483724" r:id="rId5"/>
    <p:sldLayoutId id="2147483730" r:id="rId6"/>
    <p:sldLayoutId id="2147483729" r:id="rId7"/>
    <p:sldLayoutId id="2147483728" r:id="rId8"/>
    <p:sldLayoutId id="2147483727" r:id="rId9"/>
    <p:sldLayoutId id="2147483726" r:id="rId10"/>
    <p:sldLayoutId id="214748372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Презентация на тему </a:t>
            </a:r>
            <a:b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Решето</a:t>
            </a:r>
            <a:endParaRPr lang="ru-RU" sz="5400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571736" y="5500702"/>
            <a:ext cx="6072230" cy="985836"/>
          </a:xfrm>
        </p:spPr>
        <p:txBody>
          <a:bodyPr lIns="45720" rIns="45720">
            <a:normAutofit/>
          </a:bodyPr>
          <a:lstStyle/>
          <a:p>
            <a:pPr marL="0" indent="0" algn="r">
              <a:buFont typeface="Wingdings 3" pitchFamily="18" charset="2"/>
              <a:buNone/>
            </a:pPr>
            <a:r>
              <a:rPr lang="ru-RU" i="1" dirty="0" smtClean="0">
                <a:solidFill>
                  <a:srgbClr val="862110"/>
                </a:solidFill>
              </a:rPr>
              <a:t>Студентки РФ-11 Карапетян Анны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8"/>
          <p:cNvSpPr>
            <a:spLocks noGrp="1"/>
          </p:cNvSpPr>
          <p:nvPr>
            <p:ph sz="quarter" idx="4294967295"/>
          </p:nvPr>
        </p:nvSpPr>
        <p:spPr bwMode="auto">
          <a:xfrm>
            <a:off x="571472" y="142852"/>
            <a:ext cx="4040188" cy="6215106"/>
          </a:xfrm>
          <a:prstGeom prst="rect">
            <a:avLst/>
          </a:prstGeom>
          <a:noFill/>
          <a:ln>
            <a:noFill/>
            <a:prstDash val="sysDash"/>
            <a:miter lim="800000"/>
            <a:headEnd/>
            <a:tailEnd/>
          </a:ln>
        </p:spPr>
        <p:txBody>
          <a:bodyPr/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002060"/>
                </a:solidFill>
              </a:rPr>
              <a:t>У всех славян известно гадание с решетом о воре: подвешивают решето на ножницах или на веревочке и произносят имена подозреваемых; считается, что оно начнет поворачиваться тогда, когда произнесут имя преступника. </a:t>
            </a:r>
          </a:p>
          <a:p>
            <a:endParaRPr lang="ru-RU" sz="2400" dirty="0" smtClean="0"/>
          </a:p>
        </p:txBody>
      </p:sp>
      <p:pic>
        <p:nvPicPr>
          <p:cNvPr id="16387" name="Содержимое 11" descr="61933345_1280048025_0_25026_c861ec9f_xl.jp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5025" y="1000108"/>
            <a:ext cx="4213255" cy="4500594"/>
          </a:xfrm>
          <a:prstGeom prst="rect">
            <a:avLst/>
          </a:prstGeom>
          <a:noFill/>
          <a:ln>
            <a:prstDash val="sysDash"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Текст 8"/>
          <p:cNvSpPr>
            <a:spLocks noGrp="1"/>
          </p:cNvSpPr>
          <p:nvPr>
            <p:ph type="body" idx="4294967295"/>
          </p:nvPr>
        </p:nvSpPr>
        <p:spPr bwMode="auto">
          <a:xfrm>
            <a:off x="4643438" y="5715016"/>
            <a:ext cx="3751262" cy="6254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r">
              <a:buFont typeface="Wingdings 3" pitchFamily="18" charset="2"/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Конец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914400" y="274638"/>
            <a:ext cx="74803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3000" dirty="0" smtClean="0">
                <a:solidFill>
                  <a:srgbClr val="002060"/>
                </a:solidFill>
              </a:rPr>
              <a:t>Сито  и решето фигурируют во многих пословицах и фразеологизмах. У всех славян об опытном человеке говорили, что он «прошел сквозь сито и решето»; о различном отношении к новым и старым вещам — «новое ситце на колку </a:t>
            </a:r>
            <a:r>
              <a:rPr lang="ru-RU" sz="3000" dirty="0" err="1" smtClean="0">
                <a:solidFill>
                  <a:srgbClr val="002060"/>
                </a:solidFill>
              </a:rPr>
              <a:t>нависится</a:t>
            </a:r>
            <a:r>
              <a:rPr lang="ru-RU" sz="3000" dirty="0" smtClean="0">
                <a:solidFill>
                  <a:srgbClr val="002060"/>
                </a:solidFill>
              </a:rPr>
              <a:t>, а старое и под лавкой наваляется»; о бессмысленном времяпрепровождении — «носить воду решетом» и т.д.</a:t>
            </a:r>
          </a:p>
          <a:p>
            <a:pPr>
              <a:lnSpc>
                <a:spcPct val="90000"/>
              </a:lnSpc>
            </a:pPr>
            <a:endParaRPr lang="ru-RU" sz="3000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nimBg="1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307181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Решето, сито - предметы домашней утвари, воплощающие идею достатка и плодородия и связанные с мотивами дождя, неба и солнца, Используются в ритуалах как вместилище даров, а также чудес и нелепого, в народной медицине играют роль оберега и роль оракула — в гаданиях.</a:t>
            </a:r>
          </a:p>
          <a:p>
            <a:endParaRPr lang="ru-RU" dirty="0" smtClean="0"/>
          </a:p>
        </p:txBody>
      </p:sp>
      <p:pic>
        <p:nvPicPr>
          <p:cNvPr id="8195" name="Picture 2" descr="D:\Решето\Безимени-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00438"/>
            <a:ext cx="471490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1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507037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 южнославянских традициях многократно обыгрывается связь названия сита со словами, обозначающими «сытость»; ср. болгарское благопожелание: «Дайте </a:t>
            </a:r>
            <a:r>
              <a:rPr lang="ru-RU" dirty="0" err="1" smtClean="0">
                <a:solidFill>
                  <a:srgbClr val="002060"/>
                </a:solidFill>
              </a:rPr>
              <a:t>ситото</a:t>
            </a:r>
            <a:r>
              <a:rPr lang="ru-RU" dirty="0" smtClean="0">
                <a:solidFill>
                  <a:srgbClr val="002060"/>
                </a:solidFill>
              </a:rPr>
              <a:t>, да е сита </a:t>
            </a:r>
            <a:r>
              <a:rPr lang="ru-RU" dirty="0" err="1" smtClean="0">
                <a:solidFill>
                  <a:srgbClr val="002060"/>
                </a:solidFill>
              </a:rPr>
              <a:t>годината</a:t>
            </a:r>
            <a:r>
              <a:rPr lang="ru-RU" dirty="0" smtClean="0">
                <a:solidFill>
                  <a:srgbClr val="002060"/>
                </a:solidFill>
              </a:rPr>
              <a:t>», т.е. «Дайте сито, чтобы был сытый год». В Болгарии при первом кормлении ребенка грудью повитуха держала над матерью Сито с кусочком хлеба, чтобы дитя всегда было сыто. Аналогичным образом в Сербии клали первый хлеб в Сито, чтобы была «сита година». 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6499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300" dirty="0" smtClean="0">
                <a:solidFill>
                  <a:srgbClr val="002060"/>
                </a:solidFill>
              </a:rPr>
              <a:t>Одно из наиболее устойчивых и архаических значений РЕШЕТА основано на то уподоблении небесному своду, ср. русскую загадку «Сито вито, решетом покрыто» (небо и земля). По поверью Житомирского уезда, радуга «тянет воду из моря на небо; на небе устроено как бы РЕШЕТО, но оно всегда задвинуто: когда радуга натянет воды, оно отодвигается и идет дождь». Белорусы Слуцкого уезда полагали, что вода просеивается через облака, как сквозь сито; иногда облака продерутся, и тогда дождь польет как из ведра. Поверье о том что туча пропускает воду через свои поры, как через РЕШЕТО, отмечалось также у украинцев Подольской губернии, в Прикарпатье, Болгарии и имеет параллели у других народов мира. В связи с этим у восточных и южных славян лили воду через РЕШЕТО, чтобы вызвать дождь, а в Гомельской области, наоборот, переворачивали РЕШЕТО, стремясь остановить дождь.</a:t>
            </a:r>
          </a:p>
          <a:p>
            <a:pPr>
              <a:lnSpc>
                <a:spcPct val="90000"/>
              </a:lnSpc>
            </a:pPr>
            <a:endParaRPr lang="ru-RU" sz="2300" dirty="0" smtClean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57200" y="285750"/>
            <a:ext cx="4040188" cy="6072188"/>
          </a:xfrm>
          <a:ln>
            <a:prstDash val="sysDash"/>
            <a:miter lim="800000"/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В Брестской области во время засухи вдова зачерпывала из какой - </a:t>
            </a:r>
            <a:r>
              <a:rPr lang="ru-RU" sz="2200" dirty="0" err="1" smtClean="0">
                <a:solidFill>
                  <a:srgbClr val="002060"/>
                </a:solidFill>
              </a:rPr>
              <a:t>нибудь</a:t>
            </a:r>
            <a:r>
              <a:rPr lang="ru-RU" sz="2200" dirty="0" smtClean="0">
                <a:solidFill>
                  <a:srgbClr val="002060"/>
                </a:solidFill>
              </a:rPr>
              <a:t> канавы или лужи на поле или рядом с ним воду решетом и несла ее в реку: чтобы вода не пролилась, в РЕШЕТО постилали клеенку или замазывали его глиной. В народной медицине вода, пропущенная через РЕШЕТО или через сеть, могла заменять собой дождевую воду. В Витебской губернии считали, что если беременная подвергалась опасности, ее нужно три раза напоить дождевой водой или водой, пролитой через РЕШЕТО или сеть</a:t>
            </a:r>
            <a:r>
              <a:rPr lang="ru-RU" sz="2200" dirty="0" smtClean="0"/>
              <a:t>.</a:t>
            </a:r>
          </a:p>
          <a:p>
            <a:pPr>
              <a:lnSpc>
                <a:spcPct val="80000"/>
              </a:lnSpc>
            </a:pPr>
            <a:endParaRPr lang="ru-RU" sz="2200" dirty="0" smtClean="0"/>
          </a:p>
        </p:txBody>
      </p:sp>
      <p:pic>
        <p:nvPicPr>
          <p:cNvPr id="11267" name="Содержимое 8" descr="resh.jp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071546"/>
            <a:ext cx="4025929" cy="4071965"/>
          </a:xfrm>
          <a:prstGeom prst="rect">
            <a:avLst/>
          </a:prstGeom>
          <a:noFill/>
          <a:ln>
            <a:prstDash val="sysDash"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Содержимое 16" descr="61900423_Sito.jp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50" y="785794"/>
            <a:ext cx="4357687" cy="4857784"/>
          </a:xfrm>
          <a:prstGeom prst="rect">
            <a:avLst/>
          </a:prstGeom>
          <a:noFill/>
          <a:ln>
            <a:prstDash val="sysDash"/>
            <a:miter lim="800000"/>
            <a:headEnd/>
            <a:tailEnd/>
          </a:ln>
        </p:spPr>
      </p:pic>
      <p:sp>
        <p:nvSpPr>
          <p:cNvPr id="16" name="Содержимое 15"/>
          <p:cNvSpPr>
            <a:spLocks noGrp="1"/>
          </p:cNvSpPr>
          <p:nvPr>
            <p:ph sz="quarter" idx="4294967295"/>
          </p:nvPr>
        </p:nvSpPr>
        <p:spPr>
          <a:xfrm>
            <a:off x="4714876" y="500043"/>
            <a:ext cx="4214842" cy="6000792"/>
          </a:xfrm>
          <a:ln>
            <a:prstDash val="sysDash"/>
            <a:miter lim="800000"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ru-RU" sz="1600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</a:rPr>
              <a:t>Воду, пролитую через РЕШЕТО, наделяли целебными свойствами и использовали в народной медицине. В Полесье с лечебными или профилактическими целями поливали водой через РЕШЕТО ребенка или домашних животных: брызгали через РЕШЕТО воду на корову и теленка после отела; от испуга обмывали ребенка водой, пропущенной предварительно через перевернутое РЕШЕТО, и давали ребенку попить ее; трижды обходили больную корову, поливая вокруг нее водой через РЕШЕТО; при эпидемии или эпизоотии таким же способом поливали улицу. В Вологодской губернии в Великий четверг брызгали через РЕШЕТО воду на овец, «чтобы в заборах дыры казались им меньше». В Курской губернии при детской болезни «</a:t>
            </a:r>
            <a:r>
              <a:rPr lang="ru-RU" sz="1800" dirty="0" err="1" smtClean="0">
                <a:solidFill>
                  <a:srgbClr val="002060"/>
                </a:solidFill>
              </a:rPr>
              <a:t>сушец</a:t>
            </a:r>
            <a:r>
              <a:rPr lang="ru-RU" sz="1800" dirty="0" smtClean="0">
                <a:solidFill>
                  <a:srgbClr val="002060"/>
                </a:solidFill>
              </a:rPr>
              <a:t>» сажали на окно под РЕШЕТО кошку и над РЕШЕТОМ купали ребенка; считалось, что болезнь перейдет на кошку и та издохнет, ребенок же останется в живых.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1500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50703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500" dirty="0" smtClean="0">
                <a:solidFill>
                  <a:srgbClr val="002060"/>
                </a:solidFill>
              </a:rPr>
              <a:t>Мотив ношения воды РЕШЕТЕ известен в сказках и песнях. С особой устойчивостью он встречается в сказке о мачехе, ее дочери и падчерице. В сказке из Тульской губернии мачеха прогнала падчерицу из дома и та нанялась к Бабе Яге: «Баба Яга дала ей РЕШЕТО, да и говорит: ступай топи баню и воду этим РЕШЕТОМ таскай. Она затопила баню, стала воду таскать РЕШЕТОМ. А сорока прилетела: </a:t>
            </a:r>
            <a:r>
              <a:rPr lang="ru-RU" sz="2500" dirty="0" err="1" smtClean="0">
                <a:solidFill>
                  <a:srgbClr val="002060"/>
                </a:solidFill>
              </a:rPr>
              <a:t>чики-чики</a:t>
            </a:r>
            <a:r>
              <a:rPr lang="ru-RU" sz="2500" dirty="0" smtClean="0">
                <a:solidFill>
                  <a:srgbClr val="002060"/>
                </a:solidFill>
              </a:rPr>
              <a:t>, девица — глинкой, глинкой! Она замазала глинкой, насилу натаскала». Когда Баба Яга дает то же задание мачехиной дочери, та прогоняет птичку, которая хотела дать ей добрый совет. Верование в то, что в награду за целомудрие дается чудесная способность носить воду РЕШЕТЕ, известно не только в Европе, но и в Индии и является большой индоевропейской древностью.</a:t>
            </a:r>
          </a:p>
          <a:p>
            <a:pPr>
              <a:lnSpc>
                <a:spcPct val="80000"/>
              </a:lnSpc>
            </a:pPr>
            <a:endParaRPr lang="ru-RU" sz="2500" dirty="0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57200" y="428625"/>
            <a:ext cx="4040188" cy="5857875"/>
          </a:xfrm>
          <a:ln>
            <a:prstDash val="sysDash"/>
            <a:miter lim="800000"/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200" dirty="0" smtClean="0">
                <a:solidFill>
                  <a:srgbClr val="002060"/>
                </a:solidFill>
              </a:rPr>
              <a:t>Ношение воды решетом и литье воды через него известны не только как фольклорные мотивы, но и как ритуальные действия. Так, например, в Полесье утром после свадьбы молодую в шутку посылали принести воду решетом; на свадьбе лили воду через решето на землю, «чтобы все </a:t>
            </a:r>
            <a:r>
              <a:rPr lang="ru-RU" sz="2200" dirty="0" err="1" smtClean="0">
                <a:solidFill>
                  <a:srgbClr val="002060"/>
                </a:solidFill>
              </a:rPr>
              <a:t>велося</a:t>
            </a:r>
            <a:r>
              <a:rPr lang="ru-RU" sz="2200" dirty="0" smtClean="0">
                <a:solidFill>
                  <a:srgbClr val="002060"/>
                </a:solidFill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</a:rPr>
              <a:t>родилося</a:t>
            </a:r>
            <a:r>
              <a:rPr lang="ru-RU" sz="2200" dirty="0" smtClean="0">
                <a:solidFill>
                  <a:srgbClr val="002060"/>
                </a:solidFill>
              </a:rPr>
              <a:t>». В Вятской обл. с помощью решета унимали тоску; для этого лили воду через решето со словами: «Как на решете вода не держится, так бы у меня, рабы Божьей (имя), по рабу Божьему (имя) тоска не держалась». </a:t>
            </a:r>
          </a:p>
          <a:p>
            <a:pPr>
              <a:lnSpc>
                <a:spcPct val="80000"/>
              </a:lnSpc>
            </a:pPr>
            <a:endParaRPr lang="ru-RU" sz="2200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4645025" y="500063"/>
            <a:ext cx="4041775" cy="5572125"/>
          </a:xfrm>
          <a:ln>
            <a:prstDash val="sysDash"/>
            <a:miter lim="800000"/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В сказке из </a:t>
            </a:r>
            <a:r>
              <a:rPr lang="ru-RU" sz="2000" dirty="0" err="1" smtClean="0">
                <a:solidFill>
                  <a:srgbClr val="002060"/>
                </a:solidFill>
              </a:rPr>
              <a:t>Могилеаской</a:t>
            </a:r>
            <a:r>
              <a:rPr lang="ru-RU" sz="2000" dirty="0" smtClean="0">
                <a:solidFill>
                  <a:srgbClr val="002060"/>
                </a:solidFill>
              </a:rPr>
              <a:t> губернии падчерица по воле мачехи моется с чертом в бане; когда кончилась вода, девушка послала черта наносить ее РЕШЕТОМ: «</a:t>
            </a:r>
            <a:r>
              <a:rPr lang="ru-RU" sz="2000" dirty="0" err="1" smtClean="0">
                <a:solidFill>
                  <a:srgbClr val="002060"/>
                </a:solidFill>
              </a:rPr>
              <a:t>Чорт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пабег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узяу</a:t>
            </a:r>
            <a:r>
              <a:rPr lang="ru-RU" sz="2000" dirty="0" smtClean="0">
                <a:solidFill>
                  <a:srgbClr val="002060"/>
                </a:solidFill>
              </a:rPr>
              <a:t> РЕШЕТО: </a:t>
            </a:r>
            <a:r>
              <a:rPr lang="ru-RU" sz="2000" dirty="0" err="1" smtClean="0">
                <a:solidFill>
                  <a:srgbClr val="002060"/>
                </a:solidFill>
              </a:rPr>
              <a:t>насiу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насiу</a:t>
            </a:r>
            <a:r>
              <a:rPr lang="ru-RU" sz="2000" dirty="0" smtClean="0">
                <a:solidFill>
                  <a:srgbClr val="002060"/>
                </a:solidFill>
              </a:rPr>
              <a:t> — </a:t>
            </a:r>
            <a:r>
              <a:rPr lang="ru-RU" sz="2000" dirty="0" err="1" smtClean="0">
                <a:solidFill>
                  <a:srgbClr val="002060"/>
                </a:solidFill>
              </a:rPr>
              <a:t>пакуль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прибяжиць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толькi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каплець</a:t>
            </a:r>
            <a:r>
              <a:rPr lang="ru-RU" sz="2000" dirty="0" smtClean="0">
                <a:solidFill>
                  <a:srgbClr val="002060"/>
                </a:solidFill>
              </a:rPr>
              <a:t>». В польских сказках к девушке, которая по повелению мачехи прядет ночью, является дьявол, и она, чтобы выиграть время до пения петухов, дает ему разные задания, в частности, просит наносить воды РЕШЕТОМ. В русской сказке черти требуют у солдата задать им работу; он посылает их натаскать РЕШЕТОМ воды в городские бани.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2000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8"/>
          <p:cNvSpPr>
            <a:spLocks noGrp="1"/>
          </p:cNvSpPr>
          <p:nvPr>
            <p:ph type="body" idx="4294967295"/>
          </p:nvPr>
        </p:nvSpPr>
        <p:spPr bwMode="auto">
          <a:xfrm>
            <a:off x="428625" y="3500438"/>
            <a:ext cx="7966075" cy="30003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Wingdings 3" pitchFamily="18" charset="2"/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Мотивы, связанные с РЕШЕТОМ, обыгрываются в шуточной песне, известной на Украине и в Белоруссии: «</a:t>
            </a:r>
            <a:r>
              <a:rPr lang="ru-RU" sz="1600" dirty="0" err="1" smtClean="0">
                <a:solidFill>
                  <a:srgbClr val="002060"/>
                </a:solidFill>
              </a:rPr>
              <a:t>Братичек</a:t>
            </a:r>
            <a:r>
              <a:rPr lang="ru-RU" sz="1600" dirty="0" smtClean="0">
                <a:solidFill>
                  <a:srgbClr val="002060"/>
                </a:solidFill>
              </a:rPr>
              <a:t>, милы мой, / </a:t>
            </a:r>
            <a:r>
              <a:rPr lang="ru-RU" sz="1600" dirty="0" err="1" smtClean="0">
                <a:solidFill>
                  <a:srgbClr val="002060"/>
                </a:solidFill>
              </a:rPr>
              <a:t>Горить</a:t>
            </a:r>
            <a:r>
              <a:rPr lang="ru-RU" sz="1600" dirty="0" smtClean="0">
                <a:solidFill>
                  <a:srgbClr val="002060"/>
                </a:solidFill>
              </a:rPr>
              <a:t> на горы дом твой, / Стали го </a:t>
            </a:r>
            <a:r>
              <a:rPr lang="ru-RU" sz="1600" dirty="0" err="1" smtClean="0">
                <a:solidFill>
                  <a:srgbClr val="002060"/>
                </a:solidFill>
              </a:rPr>
              <a:t>хлопчыки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гасити</a:t>
            </a:r>
            <a:r>
              <a:rPr lang="ru-RU" sz="1600" dirty="0" smtClean="0">
                <a:solidFill>
                  <a:srgbClr val="002060"/>
                </a:solidFill>
              </a:rPr>
              <a:t>, / </a:t>
            </a:r>
            <a:r>
              <a:rPr lang="ru-RU" sz="1600" dirty="0" err="1" smtClean="0">
                <a:solidFill>
                  <a:srgbClr val="002060"/>
                </a:solidFill>
              </a:rPr>
              <a:t>Рэшатами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водыцю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носити</a:t>
            </a:r>
            <a:r>
              <a:rPr lang="ru-RU" sz="1600" dirty="0" smtClean="0">
                <a:solidFill>
                  <a:srgbClr val="002060"/>
                </a:solidFill>
              </a:rPr>
              <a:t>, / </a:t>
            </a:r>
            <a:r>
              <a:rPr lang="ru-RU" sz="1600" dirty="0" err="1" smtClean="0">
                <a:solidFill>
                  <a:srgbClr val="002060"/>
                </a:solidFill>
              </a:rPr>
              <a:t>Стильки</a:t>
            </a:r>
            <a:r>
              <a:rPr lang="ru-RU" sz="1600" dirty="0" smtClean="0">
                <a:solidFill>
                  <a:srgbClr val="002060"/>
                </a:solidFill>
              </a:rPr>
              <a:t> у </a:t>
            </a:r>
            <a:r>
              <a:rPr lang="ru-RU" sz="1600" dirty="0" err="1" smtClean="0">
                <a:solidFill>
                  <a:srgbClr val="002060"/>
                </a:solidFill>
              </a:rPr>
              <a:t>хлопчыках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правдыци</a:t>
            </a:r>
            <a:r>
              <a:rPr lang="ru-RU" sz="1600" dirty="0" smtClean="0">
                <a:solidFill>
                  <a:srgbClr val="002060"/>
                </a:solidFill>
              </a:rPr>
              <a:t>, / Скильки у </a:t>
            </a:r>
            <a:r>
              <a:rPr lang="ru-RU" sz="1600" dirty="0" err="1" smtClean="0">
                <a:solidFill>
                  <a:srgbClr val="002060"/>
                </a:solidFill>
              </a:rPr>
              <a:t>рэшатах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водыци</a:t>
            </a:r>
            <a:r>
              <a:rPr lang="ru-RU" sz="1600" dirty="0" smtClean="0">
                <a:solidFill>
                  <a:srgbClr val="002060"/>
                </a:solidFill>
              </a:rPr>
              <a:t>, / </a:t>
            </a:r>
            <a:r>
              <a:rPr lang="ru-RU" sz="1600" dirty="0" err="1" smtClean="0">
                <a:solidFill>
                  <a:srgbClr val="002060"/>
                </a:solidFill>
              </a:rPr>
              <a:t>Стильки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хлопчыкам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боличок</a:t>
            </a:r>
            <a:r>
              <a:rPr lang="ru-RU" sz="1600" dirty="0" smtClean="0">
                <a:solidFill>
                  <a:srgbClr val="002060"/>
                </a:solidFill>
              </a:rPr>
              <a:t>, / Скильки у </a:t>
            </a:r>
            <a:r>
              <a:rPr lang="ru-RU" sz="1600" dirty="0" err="1" smtClean="0">
                <a:solidFill>
                  <a:srgbClr val="002060"/>
                </a:solidFill>
              </a:rPr>
              <a:t>рэшатах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дирочёк</a:t>
            </a:r>
            <a:r>
              <a:rPr lang="ru-RU" sz="1600" dirty="0" smtClean="0">
                <a:solidFill>
                  <a:srgbClr val="002060"/>
                </a:solidFill>
              </a:rPr>
              <a:t>» (</a:t>
            </a:r>
            <a:r>
              <a:rPr lang="ru-RU" sz="1600" dirty="0" err="1" smtClean="0">
                <a:solidFill>
                  <a:srgbClr val="002060"/>
                </a:solidFill>
              </a:rPr>
              <a:t>Ратновский</a:t>
            </a:r>
            <a:r>
              <a:rPr lang="ru-RU" sz="1600" dirty="0" smtClean="0">
                <a:solidFill>
                  <a:srgbClr val="002060"/>
                </a:solidFill>
              </a:rPr>
              <a:t> район Волынской области).</a:t>
            </a:r>
          </a:p>
          <a:p>
            <a:pPr marL="0" indent="0" algn="ctr">
              <a:buFont typeface="Wingdings 3" pitchFamily="18" charset="2"/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В </a:t>
            </a:r>
            <a:r>
              <a:rPr lang="ru-RU" sz="1600" dirty="0" err="1" smtClean="0">
                <a:solidFill>
                  <a:srgbClr val="002060"/>
                </a:solidFill>
              </a:rPr>
              <a:t>севернорусских</a:t>
            </a:r>
            <a:r>
              <a:rPr lang="ru-RU" sz="1600" dirty="0" smtClean="0">
                <a:solidFill>
                  <a:srgbClr val="002060"/>
                </a:solidFill>
              </a:rPr>
              <a:t> причитаниях при описании гроба -— посмертного жилища — упоминается о том, что в него «решетом свету наношено». Этот мотив возводится к легенде, известной в русских и украинских пересказах: когда люди построили первый дом, они забыли проделать в нем окна и пытались, выйдя на улицу с РЕШЕТОМ, поймать в него солнечный свет и наносить его в жилище.</a:t>
            </a:r>
          </a:p>
          <a:p>
            <a:pPr marL="0" indent="0" algn="r">
              <a:buFont typeface="Wingdings 3" pitchFamily="18" charset="2"/>
              <a:buNone/>
            </a:pPr>
            <a:endParaRPr lang="ru-RU" sz="1600" dirty="0" smtClean="0"/>
          </a:p>
        </p:txBody>
      </p:sp>
      <p:pic>
        <p:nvPicPr>
          <p:cNvPr id="15363" name="Содержимое 9" descr="g00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42852"/>
            <a:ext cx="4929222" cy="32893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F78D72-E93F-475D-8FE2-26A390F8CF68}"/>
</file>

<file path=customXml/itemProps2.xml><?xml version="1.0" encoding="utf-8"?>
<ds:datastoreItem xmlns:ds="http://schemas.openxmlformats.org/officeDocument/2006/customXml" ds:itemID="{7D9FB549-13F3-4924-BF62-DDFC6AA8A607}"/>
</file>

<file path=customXml/itemProps3.xml><?xml version="1.0" encoding="utf-8"?>
<ds:datastoreItem xmlns:ds="http://schemas.openxmlformats.org/officeDocument/2006/customXml" ds:itemID="{ABCA84EF-257F-4A9E-83DC-1C522695B59F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1108</Words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Презентация на тему  Решето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анна</cp:lastModifiedBy>
  <cp:revision>8</cp:revision>
  <dcterms:modified xsi:type="dcterms:W3CDTF">2011-04-25T18:03:40Z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