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2472C1-1187-4A48-BC7F-E89F8CACD365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E04098-C1A9-455A-A827-2C1B584209A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5760640" cy="3024336"/>
          </a:xfrm>
        </p:spPr>
        <p:txBody>
          <a:bodyPr>
            <a:normAutofit/>
          </a:bodyPr>
          <a:lstStyle/>
          <a:p>
            <a:r>
              <a:rPr lang="ru-RU" sz="8800" i="1" dirty="0" smtClean="0"/>
              <a:t>Обувь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Обувь в обрядности и верованиях связана с </a:t>
            </a:r>
            <a:r>
              <a:rPr lang="ru-RU" dirty="0" err="1" smtClean="0"/>
              <a:t>хтоническим</a:t>
            </a:r>
            <a:r>
              <a:rPr lang="ru-RU" dirty="0" smtClean="0"/>
              <a:t> началом (см. Земля) и материально-телесным низом (см. Ноги). Особое «культурное» значение придается хождению босиком, которое осмысляется как частичная нагота, положительно влияющая на плодородие (ср. рождественский обычай обвязывать соломой неплодоносящие плодовые деревья, выходя в сад босиком), как способ достижения ритуальной чистоты (босиком ходят южнославянские </a:t>
            </a:r>
            <a:r>
              <a:rPr lang="ru-RU" dirty="0" err="1" smtClean="0"/>
              <a:t>додолы</a:t>
            </a:r>
            <a:r>
              <a:rPr lang="ru-RU" dirty="0" smtClean="0"/>
              <a:t>), как лечебно-профилактическое средство (ср. </a:t>
            </a:r>
            <a:r>
              <a:rPr lang="ru-RU" dirty="0" err="1" smtClean="0"/>
              <a:t>юрьевский</a:t>
            </a:r>
            <a:r>
              <a:rPr lang="ru-RU" dirty="0" smtClean="0"/>
              <a:t> обычай ходить босиком по росе). </a:t>
            </a:r>
            <a:endParaRPr lang="ru-RU" dirty="0"/>
          </a:p>
        </p:txBody>
      </p:sp>
      <p:pic>
        <p:nvPicPr>
          <p:cNvPr id="1026" name="Picture 2" descr="C:\Users\й\Desktop\Новая папка\035c3d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2957314" cy="5089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поминальной обрядности и комплексе представлений о пути покойника на «тот свет» большую роль играет новая Обувь, которую надевают на умершего. Старая Обувь используется в качестве оберега (ср. обычай вывешивать старый лапоть, чтобы хищные птицы не таскали цыплят: ср. Куриный бог), а также уничтожается в обрядовых кострах вместе с другими старыми предметами. </a:t>
            </a:r>
          </a:p>
          <a:p>
            <a:endParaRPr lang="ru-RU" dirty="0"/>
          </a:p>
        </p:txBody>
      </p:sp>
      <p:pic>
        <p:nvPicPr>
          <p:cNvPr id="2050" name="Picture 2" descr="C:\Users\й\Desktop\Новая папка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00808"/>
            <a:ext cx="2919950" cy="437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i="1" dirty="0" smtClean="0"/>
              <a:t>Спасибо за </a:t>
            </a:r>
          </a:p>
          <a:p>
            <a:pPr>
              <a:buNone/>
            </a:pPr>
            <a:r>
              <a:rPr lang="ru-RU" sz="8000" b="1" i="1" dirty="0" smtClean="0"/>
              <a:t>Внимание!</a:t>
            </a:r>
            <a:endParaRPr lang="ru-RU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4F876AB-DB0B-4363-B142-45824D078D3D}"/>
</file>

<file path=customXml/itemProps2.xml><?xml version="1.0" encoding="utf-8"?>
<ds:datastoreItem xmlns:ds="http://schemas.openxmlformats.org/officeDocument/2006/customXml" ds:itemID="{109F201D-4FA5-4FD1-A6F0-C55C4C4394DE}"/>
</file>

<file path=customXml/itemProps3.xml><?xml version="1.0" encoding="utf-8"?>
<ds:datastoreItem xmlns:ds="http://schemas.openxmlformats.org/officeDocument/2006/customXml" ds:itemID="{C2F8E682-7AEE-449F-96B8-62E7583D675E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</TotalTime>
  <Words>149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Обувь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Обувь </dc:title>
  <dc:creator>НАДЯ)))</dc:creator>
  <cp:lastModifiedBy>НАДЯ)))</cp:lastModifiedBy>
  <cp:revision>1</cp:revision>
  <dcterms:created xsi:type="dcterms:W3CDTF">2011-05-17T20:11:31Z</dcterms:created>
  <dcterms:modified xsi:type="dcterms:W3CDTF">2011-05-17T20:20:48Z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