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4" r:id="rId2"/>
    <p:sldId id="268" r:id="rId3"/>
    <p:sldId id="257" r:id="rId4"/>
    <p:sldId id="272" r:id="rId5"/>
    <p:sldId id="258" r:id="rId6"/>
    <p:sldId id="260" r:id="rId7"/>
    <p:sldId id="259" r:id="rId8"/>
    <p:sldId id="267" r:id="rId9"/>
    <p:sldId id="261" r:id="rId10"/>
    <p:sldId id="269" r:id="rId11"/>
    <p:sldId id="262" r:id="rId12"/>
    <p:sldId id="270" r:id="rId13"/>
    <p:sldId id="263" r:id="rId14"/>
    <p:sldId id="275" r:id="rId15"/>
    <p:sldId id="264" r:id="rId16"/>
    <p:sldId id="271" r:id="rId17"/>
    <p:sldId id="265" r:id="rId18"/>
    <p:sldId id="266" r:id="rId19"/>
    <p:sldId id="256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744A-EF1D-4D88-B40C-9A8AD05EE9A0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C408-5D63-400A-BF9C-3E9F9627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C408-5D63-400A-BF9C-3E9F9627DD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966BC4-12C1-4E37-9C2B-549D6ADF5AA1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52CE07-00DC-4990-8C60-4FAE34DFC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cards.mail.ru/a0/f4/82e5be427109ce0719dbdb65fffaf4a0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e-lance.ru/users/paniko23/upload/f_480f88080bc7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16.radikal.ru/0803/7a/4d1c1425c70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025.radikal.ru/0803/ad/efa378bea76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avmir.ru/uploads/525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xcurs.multi-tour.ru/masYaroslavl/images/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topis.kulichki.net/2007/image2007/surikov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stat11.privet.ru/lr/080a0dbe97296e36dee5cf160ac82c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arket.kulina.ru/cato/3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Картинка 15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Картинка 6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Ч</a:t>
            </a:r>
            <a:r>
              <a:rPr lang="ru-RU" dirty="0" smtClean="0"/>
              <a:t>етверг - разгуляй. В этот день принято было устраивать знаменитые кулачные бои, взятие специально построенных снежных крепостей. Как это происходило, слышал, наверное, каждый. Вспомним картину Сурикова 'Взятие снежного городка' или полотно </a:t>
            </a:r>
            <a:r>
              <a:rPr lang="ru-RU" dirty="0" err="1" smtClean="0"/>
              <a:t>Кустодиева</a:t>
            </a:r>
            <a:r>
              <a:rPr lang="ru-RU" dirty="0" smtClean="0"/>
              <a:t> 'Масленица'. </a:t>
            </a:r>
          </a:p>
          <a:p>
            <a:r>
              <a:rPr lang="ru-RU" dirty="0" smtClean="0"/>
              <a:t>Кроме этого сегодня великий двунадесятый праздник Сретенье, что в переводе означает 'встреча'. Отмечается он в честь принесения младенца Иисуса в Иерусалимский храм его матерью, Пресвятой Марией, и встречи их по дороге со старцем </a:t>
            </a:r>
            <a:r>
              <a:rPr lang="ru-RU" dirty="0" err="1" smtClean="0"/>
              <a:t>Симеоном</a:t>
            </a:r>
            <a:r>
              <a:rPr lang="ru-RU" dirty="0" smtClean="0"/>
              <a:t> и пророчицей анной. Старцу </a:t>
            </a:r>
            <a:r>
              <a:rPr lang="ru-RU" dirty="0" err="1" smtClean="0"/>
              <a:t>Симеону</a:t>
            </a:r>
            <a:r>
              <a:rPr lang="ru-RU" dirty="0" smtClean="0"/>
              <a:t> было когда-то предсказано, что он умрет только после того, как увидит Спасителя мира. так встретились последние праведники ветхого Завета </a:t>
            </a:r>
            <a:r>
              <a:rPr lang="ru-RU" dirty="0" err="1" smtClean="0"/>
              <a:t>Симеон</a:t>
            </a:r>
            <a:r>
              <a:rPr lang="ru-RU" dirty="0" smtClean="0"/>
              <a:t> и анна с Носителем Нового Завета, Сыном человеческим и божьим.</a:t>
            </a:r>
          </a:p>
          <a:p>
            <a:r>
              <a:rPr lang="ru-RU" dirty="0" smtClean="0"/>
              <a:t>Когда-то во времена язычества в этот день отмечался праздник покаяния и очищения. С давних времен этот день считался первой встречей весны. По старинному народному обычаю в России в этот день выпекали из сдобного теста жаворонков, голубков, ласточек - предвестников весны. К вечеру деревенская детвора собиралась за околицей и начинала кликать солнышко, чтобы оно выглянуло 'из-за горы'.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Масленица - четверг, 26 февраля. Разгуляй, широкий четверг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Картинка 7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579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</a:t>
            </a:r>
            <a:r>
              <a:rPr lang="ru-RU" dirty="0" smtClean="0"/>
              <a:t> среду зятья ходили к тещам на блины, а сегодня наоборот - в гости должны приходить тещи. Зато в пятницу, на тещины вечери, зять должен сам угостить блинами тещу с тестем. Правда обычай этот был весьма своеобразный. Курьез заключался в том, что званная теща обязана была с вечера прислать в дом к молодым все необходимое для выпечки блинов: </a:t>
            </a:r>
            <a:r>
              <a:rPr lang="ru-RU" dirty="0" smtClean="0">
                <a:hlinkClick r:id="rId2"/>
              </a:rPr>
              <a:t>сковородку</a:t>
            </a:r>
            <a:r>
              <a:rPr lang="ru-RU" dirty="0" smtClean="0"/>
              <a:t> , черпак и даже кадку, в которой замешивалось тесто. </a:t>
            </a:r>
          </a:p>
          <a:p>
            <a:r>
              <a:rPr lang="ru-RU" dirty="0" smtClean="0"/>
              <a:t>Целый ряд масленичных обычаев был направлен на то, чтобы ускорить свадьбы, содействовать молодежи в нахождении себе пары. </a:t>
            </a:r>
          </a:p>
          <a:p>
            <a:r>
              <a:rPr lang="ru-RU" dirty="0" smtClean="0"/>
              <a:t>А знаете ли вы, что на ЮУЖД всю неделю будут кормить пассажиров блинами. Так, в вагоне-ресторане фирменного поезда 'Челябинск-Москва' можно будет попробовать блюда 'К теще на блины' и блины с семгой 'Старорусские'.</a:t>
            </a:r>
            <a:br>
              <a:rPr lang="ru-RU" dirty="0" smtClean="0"/>
            </a:br>
            <a:r>
              <a:rPr lang="ru-RU" dirty="0" smtClean="0"/>
              <a:t>Также в эти дни традиционно готовят мучные сытные блюда: </a:t>
            </a:r>
            <a:r>
              <a:rPr lang="ru-RU" dirty="0" err="1" smtClean="0"/>
              <a:t>манты</a:t>
            </a:r>
            <a:r>
              <a:rPr lang="ru-RU" dirty="0" smtClean="0"/>
              <a:t>, вареники с вишней, пельмени домашние и с рыбой, запеченную рыбу и плов, а также большой ассортимент пирогов.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Масленица - пятница, 27 февраля. </a:t>
            </a:r>
            <a:r>
              <a:rPr lang="ru-RU" sz="3200" b="1" dirty="0" err="1" smtClean="0"/>
              <a:t>Тещены</a:t>
            </a:r>
            <a:r>
              <a:rPr lang="ru-RU" sz="3200" b="1" dirty="0" smtClean="0"/>
              <a:t> вечера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Картинка 132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572296"/>
          </a:xfrm>
        </p:spPr>
        <p:txBody>
          <a:bodyPr>
            <a:normAutofit/>
          </a:bodyPr>
          <a:lstStyle/>
          <a:p>
            <a:r>
              <a:rPr lang="ru-RU" dirty="0" smtClean="0"/>
              <a:t>В субботу, на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 (золовка - сестра мужа) молодая невестка приглашала родных мужа к себе в гости.</a:t>
            </a:r>
            <a:br>
              <a:rPr lang="ru-RU" dirty="0" smtClean="0"/>
            </a:br>
            <a:r>
              <a:rPr lang="ru-RU" dirty="0" smtClean="0"/>
              <a:t>Если золовки были еще не замужем, тогда она созывала в гости и своих незамужних подруг. Если же сестры мужа уже были замужем, то невестка приглашала родню замужнюю и со всем поездом развозила гостей по золовкам.</a:t>
            </a:r>
            <a:br>
              <a:rPr lang="ru-RU" dirty="0" smtClean="0"/>
            </a:br>
            <a:r>
              <a:rPr lang="ru-RU" dirty="0" smtClean="0"/>
              <a:t>Новобрачная невестка должна была одарить своих золовок подарками.</a:t>
            </a:r>
            <a:br>
              <a:rPr lang="ru-RU" dirty="0" smtClean="0"/>
            </a:br>
            <a:r>
              <a:rPr lang="ru-RU" dirty="0" smtClean="0"/>
              <a:t>Интересно, что само слово "золовка", как считалось, происходит от слова "зло", так как сестры мужа относились к невестке ("пришедшей невесть откуда") недоверчиво и настороженно 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Масленица - суббота, 28 февраля. </a:t>
            </a:r>
            <a:r>
              <a:rPr lang="ru-RU" sz="3200" b="1" dirty="0" err="1" smtClean="0"/>
              <a:t>Золовкины</a:t>
            </a:r>
            <a:r>
              <a:rPr lang="ru-RU" sz="3200" b="1" dirty="0" smtClean="0"/>
              <a:t> посиделки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Картинка 10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62865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</a:t>
            </a:r>
            <a:r>
              <a:rPr lang="ru-RU" dirty="0" smtClean="0"/>
              <a:t>оскресенье - последний день масленицы. В народе этот день называют - прощенное воскресенье, целовальник. Кульминацией масленицы считается сжигание чучела зимы и наступление весны. На санках вывозят соломенную куклу больших размеров, наряженную в русский национальный костюм. Это Зима. Ее устанавливают в центре костровой площадки и прощаются с ней шутками, песнями, танцами, ругая ее за морозы и зимний голод и благодаря за веселые зимние забавы. После этого чучело поджигают под веселые возгласы и песни. Когда же Зима сгорит - финальная забава завершает праздник: молодежь прыгает через костер. Этим состязанием в веселье и ловкости и завершается Масленица.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Масленичные костры - это тоже поминальный обряд, так как они служили своего рода приглашением умерших предков к обильному ужину накануне поста. Происходило 'задабривание' духов на целый год вперед.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Масленица - воскресенье, 1 марта. Прощенное воскресенье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ulina.ru/images/docs/Image/k7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ulina.ru/images1/2005_02_2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5810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9" name="Picture 3" descr="Картинка 1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Картинка 16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2011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Подготовила студентка группы РФ-13 </a:t>
            </a:r>
            <a:r>
              <a:rPr lang="ru-RU" dirty="0" err="1" smtClean="0"/>
              <a:t>Суздалева</a:t>
            </a:r>
            <a:r>
              <a:rPr lang="ru-RU" dirty="0" smtClean="0"/>
              <a:t> Елена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-214338"/>
            <a:ext cx="8572560" cy="70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415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 </a:t>
            </a: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896FF"/>
                </a:solidFill>
                <a:effectLst/>
                <a:latin typeface="inherit"/>
              </a:rPr>
              <a:t>Масленица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- исконно русский праздник, сохранившийся с языческих времен. В 2009 году Широкая Масленица проходит с 23 февраля по 1 марта. Семь дней страна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звенит бубенцами, кричит гармошками, горит пестрыми красками нарядов. Народ провожает надоевшую зиму, встречает долгожданную весну.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Торговые ряды в Масленичном городке ломятся от всевозможных лакомств. Пузатые самовары с бархатным чаем, душистые связки баранок, лавки с орехами и медовыми пряниками, да не обычными, а с узорами да надписями: 'Кого люблю - тому дарю', 'от милого подарок - дороже золота'. Соленья, рыба, икра - ешь до отвала!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Картинка 13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Масленица - понедельник, 23 февраля. Встреча</a:t>
            </a:r>
          </a:p>
          <a:p>
            <a:pPr>
              <a:buNone/>
            </a:pPr>
            <a:r>
              <a:rPr lang="ru-RU" b="1" dirty="0" smtClean="0"/>
              <a:t>М</a:t>
            </a:r>
            <a:r>
              <a:rPr lang="ru-RU" dirty="0" smtClean="0"/>
              <a:t>асленица, или сырная неделя, как она называется в церковном обиходе, праздник древний, уходящий своими корнями в языческие времена, когда его устраивали в честь божества плодородия и скотоводства Велеса, только называли иначе. После установления на Руси христианства торжество сохранили, но всегда считали не церковным, а народным. Он - широкий, разгульный, веселый, озорной. </a:t>
            </a:r>
            <a:br>
              <a:rPr lang="ru-RU" dirty="0" smtClean="0"/>
            </a:br>
            <a:r>
              <a:rPr lang="ru-RU" dirty="0" smtClean="0"/>
              <a:t>Начальный день масленицы получил название - встреча. Первый блин в понедельник не ели, оставляли для душ усопших; его выносили на крыльцо со словами: 'Честные покойнички наши, вот для ваших душ блинок!' - или отдавали нищим, чтобы они помолились за упокой. </a:t>
            </a:r>
            <a:br>
              <a:rPr lang="ru-RU" dirty="0" smtClean="0"/>
            </a:br>
            <a:r>
              <a:rPr lang="ru-RU" dirty="0" smtClean="0"/>
              <a:t>В этот день из соломы делали чучело Масленицы, надевали на него старую женскую одежду, насаживали это чучело на шест и с пением возили на санях по деревне. затем Масленицу ставили на снежной горе, где начиналось катание на санях.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15328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kulina.ru/images/docs/Image/k3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86478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/>
              <a:t>Второй день масленицы, вторник - </a:t>
            </a:r>
            <a:r>
              <a:rPr lang="ru-RU" sz="3100" dirty="0" err="1" smtClean="0"/>
              <a:t>заигрыш</a:t>
            </a:r>
            <a:r>
              <a:rPr lang="ru-RU" sz="3100" dirty="0" smtClean="0"/>
              <a:t>. Раньше этот день посвящался молодоженам. В этот же второй день </a:t>
            </a:r>
            <a:r>
              <a:rPr lang="ru-RU" sz="3100" dirty="0" err="1" smtClean="0"/>
              <a:t>начанались</a:t>
            </a:r>
            <a:r>
              <a:rPr lang="ru-RU" sz="3100" dirty="0" smtClean="0"/>
              <a:t> катания с гор на санках. У кого их не было, скатывались на рогожках. </a:t>
            </a:r>
            <a:br>
              <a:rPr lang="ru-RU" sz="3100" dirty="0" smtClean="0"/>
            </a:br>
            <a:r>
              <a:rPr lang="ru-RU" sz="3100" dirty="0" smtClean="0"/>
              <a:t>Начинались масленичные гулянья. </a:t>
            </a:r>
          </a:p>
          <a:p>
            <a:pPr>
              <a:buNone/>
            </a:pPr>
            <a:r>
              <a:rPr lang="ru-RU" sz="3100" dirty="0" smtClean="0"/>
              <a:t>   В старину на Руси на Масленицу не только гуляли и веселились, но и гадали. Правда, многие гадания для нас сейчас труднодоступны: мы ведь ни огненное колесо с гор не скатываем, ни чучело Зимы не сжигаем. Но после веселых гулянок и игр в снежки собирались красны девицы и добры молодцы вместе за общим столом. На столе стояли блины и все, что с ними едят. Вот тут-то и наступало время “заглянуть в рот” любимому и выяснить, каков характер у твоего будущего мужа. Ведь не зря говорят, что выбирают мужа по блинам, а жену - по пирогам. </a:t>
            </a:r>
            <a:br>
              <a:rPr lang="ru-RU" sz="3100" dirty="0" smtClean="0"/>
            </a:br>
            <a:endParaRPr lang="ru-RU" sz="31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Масленица – вторник, 24 февраля</a:t>
            </a:r>
            <a:r>
              <a:rPr lang="ru-RU" dirty="0" smtClean="0"/>
              <a:t> </a:t>
            </a:r>
            <a:r>
              <a:rPr lang="ru-RU" dirty="0" err="1" smtClean="0"/>
              <a:t>Заигрыш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ulina.ru/images/docs/Image/masl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0"/>
            <a:ext cx="728667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</a:t>
            </a:r>
            <a:r>
              <a:rPr lang="ru-RU" dirty="0" smtClean="0"/>
              <a:t>реда- Лакомка. Во всех домах накрывались пышные столы. Прямо на улице открывались многочисленные палатки, где продавались горячие сбитни (напитки из воды, меда и пряностей), каленые орехи, медовые пряники. </a:t>
            </a:r>
          </a:p>
          <a:p>
            <a:r>
              <a:rPr lang="ru-RU" dirty="0" smtClean="0"/>
              <a:t>В третий день масленицы, которую празднуют на этой неделе, принято угощать зятьев. При этом накормить зятя раньше было довольно убыточно, поскольку по традиции блины пеклись и маленькие и большие, и молочные, и с икрой, и с селедкой. Завтра же, в четверг, наступает день народных гуляний: сожжение чучела зимы, соревнования в силе и ловкости, конные бега. </a:t>
            </a:r>
          </a:p>
          <a:p>
            <a:r>
              <a:rPr lang="ru-RU" dirty="0" smtClean="0"/>
              <a:t>За столом вели разговоры, угощались блинами и припевали песни: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Маслена</a:t>
            </a:r>
            <a:r>
              <a:rPr lang="ru-RU" dirty="0" smtClean="0"/>
              <a:t>, </a:t>
            </a:r>
            <a:r>
              <a:rPr lang="ru-RU" dirty="0" err="1" smtClean="0"/>
              <a:t>Маслена-полизуха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Полизала </a:t>
            </a:r>
            <a:r>
              <a:rPr lang="ru-RU" dirty="0" err="1" smtClean="0"/>
              <a:t>блинцы</a:t>
            </a:r>
            <a:r>
              <a:rPr lang="ru-RU" dirty="0" smtClean="0"/>
              <a:t> да </a:t>
            </a:r>
            <a:r>
              <a:rPr lang="ru-RU" dirty="0" err="1" smtClean="0"/>
              <a:t>стопцы</a:t>
            </a:r>
            <a:r>
              <a:rPr lang="ru-RU" dirty="0" smtClean="0"/>
              <a:t>, -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тарельцы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тарельцы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А мы свою </a:t>
            </a:r>
            <a:r>
              <a:rPr lang="ru-RU" dirty="0" err="1" smtClean="0"/>
              <a:t>Маслену</a:t>
            </a:r>
            <a:r>
              <a:rPr lang="ru-RU" dirty="0" smtClean="0"/>
              <a:t> провожали, </a:t>
            </a:r>
            <a:br>
              <a:rPr lang="ru-RU" dirty="0" smtClean="0"/>
            </a:br>
            <a:r>
              <a:rPr lang="ru-RU" dirty="0" err="1" smtClean="0"/>
              <a:t>Тяжко-важко</a:t>
            </a:r>
            <a:r>
              <a:rPr lang="ru-RU" dirty="0" smtClean="0"/>
              <a:t> да по ней воздыхали: </a:t>
            </a:r>
            <a:br>
              <a:rPr lang="ru-RU" dirty="0" smtClean="0"/>
            </a:br>
            <a:r>
              <a:rPr lang="ru-RU" dirty="0" smtClean="0"/>
              <a:t>'А </a:t>
            </a:r>
            <a:r>
              <a:rPr lang="ru-RU" dirty="0" err="1" smtClean="0"/>
              <a:t>Маслена</a:t>
            </a:r>
            <a:r>
              <a:rPr lang="ru-RU" dirty="0" smtClean="0"/>
              <a:t>, </a:t>
            </a:r>
            <a:r>
              <a:rPr lang="ru-RU" dirty="0" err="1" smtClean="0"/>
              <a:t>Маслена</a:t>
            </a:r>
            <a:r>
              <a:rPr lang="ru-RU" dirty="0" smtClean="0"/>
              <a:t>, </a:t>
            </a:r>
            <a:r>
              <a:rPr lang="ru-RU" dirty="0" err="1" smtClean="0"/>
              <a:t>воротися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До самого Велика дня </a:t>
            </a:r>
            <a:r>
              <a:rPr lang="ru-RU" dirty="0" err="1" smtClean="0"/>
              <a:t>протянися</a:t>
            </a:r>
            <a:r>
              <a:rPr lang="ru-RU" dirty="0" smtClean="0"/>
              <a:t>!'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Масленица-среда, 25 февраля. Лакомка.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33282-3A5F-4523-8934-FC139BC2B479}"/>
</file>

<file path=customXml/itemProps2.xml><?xml version="1.0" encoding="utf-8"?>
<ds:datastoreItem xmlns:ds="http://schemas.openxmlformats.org/officeDocument/2006/customXml" ds:itemID="{75B6365F-1EDC-459A-8318-74ABAF0707CC}"/>
</file>

<file path=customXml/itemProps3.xml><?xml version="1.0" encoding="utf-8"?>
<ds:datastoreItem xmlns:ds="http://schemas.openxmlformats.org/officeDocument/2006/customXml" ds:itemID="{98893E57-4A93-4A7E-B942-4D11C2982158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745</Words>
  <Application>Microsoft Office PowerPoint</Application>
  <PresentationFormat>Экран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     </vt:lpstr>
      <vt:lpstr>Слайд 6</vt:lpstr>
      <vt:lpstr>Масленица – вторник, 24 февраля Заигрыш.</vt:lpstr>
      <vt:lpstr>Слайд 8</vt:lpstr>
      <vt:lpstr>Масленица-среда, 25 февраля. Лакомка.</vt:lpstr>
      <vt:lpstr>Слайд 10</vt:lpstr>
      <vt:lpstr>Масленица - четверг, 26 февраля. Разгуляй, широкий четверг</vt:lpstr>
      <vt:lpstr>Слайд 12</vt:lpstr>
      <vt:lpstr>Масленица - пятница, 27 февраля. Тещены вечера </vt:lpstr>
      <vt:lpstr>Слайд 14</vt:lpstr>
      <vt:lpstr>Масленица - суббота, 28 февраля. Золовкины посиделки </vt:lpstr>
      <vt:lpstr>Слайд 16</vt:lpstr>
      <vt:lpstr>Масленица - воскресенье, 1 марта. Прощенное воскресенье </vt:lpstr>
      <vt:lpstr>Слайд 18</vt:lpstr>
      <vt:lpstr>Слайд 19</vt:lpstr>
      <vt:lpstr>Слайд 20</vt:lpstr>
      <vt:lpstr>Подготовила студентка группы РФ-13 Суздалева Елена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SamLab.ws</cp:lastModifiedBy>
  <cp:revision>12</cp:revision>
  <dcterms:created xsi:type="dcterms:W3CDTF">2009-02-22T17:22:01Z</dcterms:created>
  <dcterms:modified xsi:type="dcterms:W3CDTF">2011-05-17T06:52:29Z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