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CC8D9-8BE5-487D-8AE2-4B0B7AE9F609}" type="datetimeFigureOut">
              <a:rPr lang="ru-RU" smtClean="0"/>
              <a:t>09.04.2011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74752-2717-4B85-8856-6044B79921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CC8D9-8BE5-487D-8AE2-4B0B7AE9F609}" type="datetimeFigureOut">
              <a:rPr lang="ru-RU" smtClean="0"/>
              <a:t>09.04.2011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74752-2717-4B85-8856-6044B7992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CC8D9-8BE5-487D-8AE2-4B0B7AE9F609}" type="datetimeFigureOut">
              <a:rPr lang="ru-RU" smtClean="0"/>
              <a:t>09.04.2011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74752-2717-4B85-8856-6044B7992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CC8D9-8BE5-487D-8AE2-4B0B7AE9F609}" type="datetimeFigureOut">
              <a:rPr lang="ru-RU" smtClean="0"/>
              <a:t>09.04.2011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74752-2717-4B85-8856-6044B7992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CC8D9-8BE5-487D-8AE2-4B0B7AE9F609}" type="datetimeFigureOut">
              <a:rPr lang="ru-RU" smtClean="0"/>
              <a:t>09.04.2011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74752-2717-4B85-8856-6044B79921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CC8D9-8BE5-487D-8AE2-4B0B7AE9F609}" type="datetimeFigureOut">
              <a:rPr lang="ru-RU" smtClean="0"/>
              <a:t>09.04.2011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74752-2717-4B85-8856-6044B7992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CC8D9-8BE5-487D-8AE2-4B0B7AE9F609}" type="datetimeFigureOut">
              <a:rPr lang="ru-RU" smtClean="0"/>
              <a:t>09.04.2011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74752-2717-4B85-8856-6044B7992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CC8D9-8BE5-487D-8AE2-4B0B7AE9F609}" type="datetimeFigureOut">
              <a:rPr lang="ru-RU" smtClean="0"/>
              <a:t>09.04.2011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74752-2717-4B85-8856-6044B7992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CC8D9-8BE5-487D-8AE2-4B0B7AE9F609}" type="datetimeFigureOut">
              <a:rPr lang="ru-RU" smtClean="0"/>
              <a:t>09.04.2011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74752-2717-4B85-8856-6044B79921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CC8D9-8BE5-487D-8AE2-4B0B7AE9F609}" type="datetimeFigureOut">
              <a:rPr lang="ru-RU" smtClean="0"/>
              <a:t>09.04.2011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74752-2717-4B85-8856-6044B79921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CC8D9-8BE5-487D-8AE2-4B0B7AE9F609}" type="datetimeFigureOut">
              <a:rPr lang="ru-RU" smtClean="0"/>
              <a:t>09.04.2011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74752-2717-4B85-8856-6044B79921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8CC8D9-8BE5-487D-8AE2-4B0B7AE9F609}" type="datetimeFigureOut">
              <a:rPr lang="ru-RU" smtClean="0"/>
              <a:t>09.04.2011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A74752-2717-4B85-8856-6044B79921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0"/>
            <a:ext cx="7981976" cy="6858000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Презентация </a:t>
            </a:r>
          </a:p>
          <a:p>
            <a:pPr algn="ctr"/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</a:t>
            </a: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 мифологии</a:t>
            </a:r>
          </a:p>
          <a:p>
            <a:pPr algn="ctr"/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«Кикимора»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Candara" pitchFamily="34" charset="0"/>
            </a:endParaRPr>
          </a:p>
          <a:p>
            <a:pPr algn="r"/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Выполнила</a:t>
            </a:r>
          </a:p>
          <a:p>
            <a:pPr algn="r"/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Студентка 1 курса</a:t>
            </a:r>
          </a:p>
          <a:p>
            <a:pPr algn="r"/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Группы РФ-1</a:t>
            </a:r>
          </a:p>
          <a:p>
            <a:pPr algn="r"/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Бучак</a:t>
            </a:r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 Екатерина</a:t>
            </a:r>
            <a:endParaRPr lang="ru-RU" sz="1800" i="1" dirty="0">
              <a:solidFill>
                <a:schemeClr val="accent4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286256"/>
            <a:ext cx="7933588" cy="235745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i="1" dirty="0" smtClean="0">
                <a:latin typeface="Candara" pitchFamily="34" charset="0"/>
              </a:rPr>
              <a:t>Также считалось, что кикимора — это жертва аборта женщины (нерождённый ребёнок); сколько абортов сделала женщина, столько кикимор она породила; в момент смерти женщины все её кикиморы приходят к ней, чтобы увлечь её душу в адские миры.</a:t>
            </a:r>
            <a:endParaRPr lang="ru-RU" i="1" dirty="0">
              <a:latin typeface="Candara" pitchFamily="34" charset="0"/>
            </a:endParaRPr>
          </a:p>
        </p:txBody>
      </p:sp>
      <p:pic>
        <p:nvPicPr>
          <p:cNvPr id="9218" name="Picture 2" descr="D:\кикмора\Ki356ппаауkim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98918">
            <a:off x="5572132" y="285728"/>
            <a:ext cx="2951152" cy="3942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D:\кикмора\kikimor3323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59944">
            <a:off x="1509869" y="356261"/>
            <a:ext cx="3000396" cy="374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кикмора\1289324353_kikim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6973490" cy="5272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икмора\glasha_i_kikim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14488"/>
            <a:ext cx="3571900" cy="351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D:\кикмора\kikim222o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4762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кикмора\16461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-97970"/>
            <a:ext cx="4853002" cy="695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кикмора\66560345_kikimora_kikimo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37" y="142852"/>
            <a:ext cx="5907111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кикмора\9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577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8800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>
              <a:buNone/>
            </a:pPr>
            <a:r>
              <a:rPr lang="ru-RU" sz="8800" i="1" dirty="0" smtClean="0">
                <a:solidFill>
                  <a:srgbClr val="002060"/>
                </a:solidFill>
                <a:latin typeface="Candara" pitchFamily="34" charset="0"/>
              </a:rPr>
              <a:t>Спасибо за внимание!</a:t>
            </a:r>
            <a:endParaRPr lang="ru-RU" sz="8800" i="1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643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Кикимора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(шишимора) </a:t>
            </a:r>
            <a:r>
              <a:rPr lang="ru-RU" sz="3600" i="1" dirty="0" smtClean="0"/>
              <a:t>— в восточнославянской мифологии злой дух дома, маленькая женщина - невидимка (иногда считается женой домового). </a:t>
            </a:r>
            <a:endParaRPr lang="ru-RU" sz="3600" i="1" dirty="0"/>
          </a:p>
        </p:txBody>
      </p:sp>
      <p:pic>
        <p:nvPicPr>
          <p:cNvPr id="1026" name="Picture 2" descr="D:\кикмора\220px-Kikim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290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икмора\41990986_kikim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"/>
            <a:ext cx="5715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4500594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/>
              <a:t>По </a:t>
            </a:r>
            <a:r>
              <a:rPr lang="ru-RU" sz="3600" i="1" dirty="0" smtClean="0"/>
              <a:t>ночам беспокоит маленьких детей, путает пряжу (сама любит прясть или плести кружева — звуки прядения </a:t>
            </a:r>
            <a:r>
              <a:rPr lang="ru-RU" sz="3600" i="1" dirty="0" smtClean="0"/>
              <a:t> </a:t>
            </a:r>
            <a:r>
              <a:rPr lang="ru-RU" sz="3600" i="1" dirty="0" smtClean="0"/>
              <a:t>в доме предвещают беду): может выжить хозяев из дому; враждебна мужчинам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0"/>
            <a:ext cx="421481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/>
              <a:t>Может вредить домашним животным, в частности курам. Основными атрибутами (связь с пряжей, сырыми местами, темнотой) Кикимора схожа с </a:t>
            </a:r>
            <a:r>
              <a:rPr lang="ru-RU" i="1" dirty="0" smtClean="0"/>
              <a:t>мокушей</a:t>
            </a:r>
            <a:r>
              <a:rPr lang="ru-RU" i="1" dirty="0" smtClean="0"/>
              <a:t>, злым духом, продолжающим образ славянской богини Мокоши. </a:t>
            </a:r>
            <a:endParaRPr lang="ru-RU" i="1" dirty="0"/>
          </a:p>
        </p:txBody>
      </p:sp>
      <p:pic>
        <p:nvPicPr>
          <p:cNvPr id="3075" name="Picture 3" descr="D:\кикмора\kikim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286388"/>
            <a:ext cx="7504960" cy="12858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/>
              <a:t>Название “Кикимора” — сложное </a:t>
            </a:r>
            <a:r>
              <a:rPr lang="ru-RU" i="1" dirty="0" smtClean="0"/>
              <a:t>слово, вторая </a:t>
            </a:r>
            <a:r>
              <a:rPr lang="ru-RU" i="1" dirty="0" smtClean="0"/>
              <a:t>часть которого — древнее имя женского персонажа </a:t>
            </a:r>
            <a:r>
              <a:rPr lang="ru-RU" i="1" dirty="0" smtClean="0"/>
              <a:t>Мары, </a:t>
            </a:r>
            <a:r>
              <a:rPr lang="ru-RU" i="1" dirty="0" smtClean="0"/>
              <a:t>моры.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D:\кикмора\kikimor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6077170" cy="46990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кикмора\ki2уеkim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49554"/>
            <a:ext cx="4357718" cy="4008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29289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Кикимора</a:t>
            </a:r>
            <a:r>
              <a:rPr lang="ru-RU" i="1" dirty="0" smtClean="0"/>
              <a:t>— персонаж, известней преимущественно на Русском Севере. Появляется в образе маленькой сгорбленной безобразной старухи, одетой в лохмотья, неряшливой и чудаковатой. Ее появление в доме или в хозяйственных постройках (на гумне, в хлеву или бане) считалось недобрым предзнаменованием.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714776" cy="6011882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  <a:latin typeface="Candara" pitchFamily="34" charset="0"/>
              </a:rPr>
              <a:t>Считалось</a:t>
            </a:r>
            <a:r>
              <a:rPr lang="ru-RU" sz="3600" i="1" dirty="0" smtClean="0">
                <a:solidFill>
                  <a:schemeClr val="tx1"/>
                </a:solidFill>
                <a:latin typeface="Candara" pitchFamily="34" charset="0"/>
              </a:rPr>
              <a:t>, что она поселялась в </a:t>
            </a:r>
            <a:r>
              <a:rPr lang="ru-RU" sz="3600" i="1" dirty="0" smtClean="0">
                <a:solidFill>
                  <a:schemeClr val="tx1"/>
                </a:solidFill>
                <a:latin typeface="Candara" pitchFamily="34" charset="0"/>
              </a:rPr>
              <a:t>домах, построенных </a:t>
            </a:r>
            <a:r>
              <a:rPr lang="ru-RU" sz="3600" i="1" dirty="0" smtClean="0">
                <a:solidFill>
                  <a:schemeClr val="tx1"/>
                </a:solidFill>
                <a:latin typeface="Candara" pitchFamily="34" charset="0"/>
              </a:rPr>
              <a:t>на “нечистом” месте (на меже или там, где был погребен самоубийца </a:t>
            </a:r>
            <a:r>
              <a:rPr lang="ru-RU" sz="3600" i="1" dirty="0" smtClean="0">
                <a:solidFill>
                  <a:schemeClr val="tx1"/>
                </a:solidFill>
                <a:latin typeface="Candara" pitchFamily="34" charset="0"/>
              </a:rPr>
              <a:t>).</a:t>
            </a:r>
            <a:endParaRPr lang="ru-RU" sz="3600" i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6146" name="Picture 2" descr="D:\кикмора\1267542404_ki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402772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кикмора\0_49542_4b86a439_or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-214338"/>
            <a:ext cx="4124325" cy="7072338"/>
          </a:xfrm>
          <a:prstGeom prst="rect">
            <a:avLst/>
          </a:prstGeom>
          <a:noFill/>
        </p:spPr>
      </p:pic>
      <p:pic>
        <p:nvPicPr>
          <p:cNvPr id="7171" name="Picture 3" descr="D:\кикмора\1248344533_kikimo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0"/>
            <a:ext cx="4500594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i="1" dirty="0" smtClean="0">
                <a:latin typeface="Candara" pitchFamily="34" charset="0"/>
              </a:rPr>
              <a:t>Известна </a:t>
            </a:r>
            <a:r>
              <a:rPr lang="ru-RU" sz="2800" i="1" dirty="0" smtClean="0">
                <a:latin typeface="Candara" pitchFamily="34" charset="0"/>
              </a:rPr>
              <a:t>былина </a:t>
            </a:r>
            <a:r>
              <a:rPr lang="ru-RU" sz="2800" i="1" dirty="0" smtClean="0">
                <a:latin typeface="Candara" pitchFamily="34" charset="0"/>
              </a:rPr>
              <a:t>о том, что во вновь выстроенном доме завелась Кикимора, которую никто из жильцов не видел, но постоянно слышался голос, требующий, чтобы севшие обедать домочадцы убирались из-за стола: непослушных она забрасывала подушками и пугала по ночам до тех пор. пока не выжила всю семью из дома </a:t>
            </a:r>
            <a:endParaRPr lang="ru-RU" sz="2800" i="1" dirty="0">
              <a:latin typeface="Candar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икмора\5611525_kikim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0"/>
            <a:ext cx="457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>
                <a:latin typeface="Candara" pitchFamily="34" charset="0"/>
              </a:rPr>
              <a:t>Считалось, что кикиморами становятся младенцы, умершие </a:t>
            </a:r>
            <a:r>
              <a:rPr lang="ru-RU" sz="2600" i="1" dirty="0" smtClean="0">
                <a:latin typeface="Candara" pitchFamily="34" charset="0"/>
              </a:rPr>
              <a:t>некрещеными. </a:t>
            </a:r>
            <a:r>
              <a:rPr lang="ru-RU" sz="2600" i="1" dirty="0">
                <a:latin typeface="Candara" pitchFamily="34" charset="0"/>
              </a:rPr>
              <a:t>Также крестьяне верили, что кикимору могли «напустить» при строительстве дома плотники или печники, желающие по какой-либо причине навредить хозяевам. Для этого мастера делали из щепок и тряпок куклу (фигурку «кикиморы») и закладывали её под матицу (главную балку) или в переднем углу дома.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61418AB-2864-49BC-B15E-DCB61A36B312}"/>
</file>

<file path=customXml/itemProps2.xml><?xml version="1.0" encoding="utf-8"?>
<ds:datastoreItem xmlns:ds="http://schemas.openxmlformats.org/officeDocument/2006/customXml" ds:itemID="{7C839EB8-DF48-41B6-B38A-A25766E45DE8}"/>
</file>

<file path=customXml/itemProps3.xml><?xml version="1.0" encoding="utf-8"?>
<ds:datastoreItem xmlns:ds="http://schemas.openxmlformats.org/officeDocument/2006/customXml" ds:itemID="{40C481E6-C18B-431D-8497-B734F5C2A868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359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Считалось, что она поселялась в домах, построенных на “нечистом” месте (на меже или там, где был погребен самоубийца ).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Vika</dc:creator>
  <cp:lastModifiedBy>Vika</cp:lastModifiedBy>
  <cp:revision>6</cp:revision>
  <dcterms:created xsi:type="dcterms:W3CDTF">2011-04-09T14:30:05Z</dcterms:created>
  <dcterms:modified xsi:type="dcterms:W3CDTF">2011-04-09T15:22:58Z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