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sldIdLst>
    <p:sldId id="293" r:id="rId2"/>
    <p:sldId id="306" r:id="rId3"/>
    <p:sldId id="309" r:id="rId4"/>
    <p:sldId id="272" r:id="rId5"/>
    <p:sldId id="291" r:id="rId6"/>
    <p:sldId id="294" r:id="rId7"/>
    <p:sldId id="273" r:id="rId8"/>
    <p:sldId id="275" r:id="rId9"/>
    <p:sldId id="312" r:id="rId10"/>
    <p:sldId id="311" r:id="rId11"/>
    <p:sldId id="274" r:id="rId12"/>
    <p:sldId id="313" r:id="rId13"/>
    <p:sldId id="316" r:id="rId14"/>
    <p:sldId id="276" r:id="rId15"/>
    <p:sldId id="317" r:id="rId16"/>
    <p:sldId id="319" r:id="rId17"/>
    <p:sldId id="318" r:id="rId18"/>
    <p:sldId id="277" r:id="rId19"/>
    <p:sldId id="337" r:id="rId20"/>
    <p:sldId id="330" r:id="rId21"/>
    <p:sldId id="329" r:id="rId22"/>
    <p:sldId id="332" r:id="rId23"/>
    <p:sldId id="331" r:id="rId24"/>
    <p:sldId id="333" r:id="rId25"/>
    <p:sldId id="334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4" autoAdjust="0"/>
  </p:normalViewPr>
  <p:slideViewPr>
    <p:cSldViewPr>
      <p:cViewPr>
        <p:scale>
          <a:sx n="80" d="100"/>
          <a:sy n="80" d="100"/>
        </p:scale>
        <p:origin x="-21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5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9B9F238-1D64-499C-A6A6-A98397DCC4CD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C320EE5-6301-4FAE-A34A-825BC6E27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57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87EBC-C4E7-4701-9859-C8CF310B909A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90FA2-6261-47C7-A8C5-89236C03B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41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77986-98B2-4E99-BB62-1F9E31DB70F2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8EDA3-BB8D-43D3-B2B0-A08DA1CAE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58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C314C-6E54-41E4-8F9B-CBBBCFD1CCFB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DAB2-46C9-4245-B75D-E49E942B3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63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AE1985-6BF6-4431-9C3D-05DA1D499029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88268B-9CA1-4937-B80D-C82A7AC8B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674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F58663-8728-44A5-A3E9-15AC3B86AF03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23B378-AAB2-4E8F-800B-EB0035B14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912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6E3D7E-2EA5-4A54-8EBA-89BC270FE5CE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8CA996-1FD4-4EC8-80B8-079F08D8D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667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5F1D67-9D82-4755-83F7-4FA5BFA1528F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90D5CF-09F9-4982-978E-A8251912A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81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7BE93-A91E-460B-B3D7-CD40BD64A722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7CE5E-E94F-408A-9943-3CDDF00AA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67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F409DB-C4EF-470A-A2DF-5162F04FC897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3EFA26-3B9E-4FA1-85F8-D63912CC7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917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0975B84-1344-4268-96D3-7CCF6044CEAD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C822F29-DA58-42E9-83BD-42D6591B9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090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27B0991-D0A7-4CC3-A10E-2AA5940DDED8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F1B6005-6999-4780-8301-61607CBBF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1" r:id="rId2"/>
    <p:sldLayoutId id="2147483916" r:id="rId3"/>
    <p:sldLayoutId id="2147483917" r:id="rId4"/>
    <p:sldLayoutId id="2147483918" r:id="rId5"/>
    <p:sldLayoutId id="2147483919" r:id="rId6"/>
    <p:sldLayoutId id="2147483912" r:id="rId7"/>
    <p:sldLayoutId id="2147483920" r:id="rId8"/>
    <p:sldLayoutId id="2147483921" r:id="rId9"/>
    <p:sldLayoutId id="2147483913" r:id="rId10"/>
    <p:sldLayoutId id="21474839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96752"/>
            <a:ext cx="8640960" cy="244827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>
                <a:effectLst/>
              </a:rPr>
              <a:t>Корпус текстов</a:t>
            </a:r>
            <a:r>
              <a:rPr lang="en-US" sz="5400" dirty="0" smtClean="0">
                <a:effectLst/>
              </a:rPr>
              <a:t/>
            </a:r>
            <a:br>
              <a:rPr lang="en-US" sz="5400" dirty="0" smtClean="0">
                <a:effectLst/>
              </a:rPr>
            </a:br>
            <a:r>
              <a:rPr lang="ru-RU" sz="5400" dirty="0" smtClean="0">
                <a:effectLst/>
              </a:rPr>
              <a:t>как </a:t>
            </a:r>
            <a:r>
              <a:rPr lang="ru-RU" sz="5400" dirty="0">
                <a:effectLst/>
              </a:rPr>
              <a:t>особый лингвистический ресурс</a:t>
            </a: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76256" y="4437112"/>
            <a:ext cx="2016125" cy="431800"/>
          </a:xfrm>
        </p:spPr>
        <p:txBody>
          <a:bodyPr>
            <a:normAutofit/>
          </a:bodyPr>
          <a:lstStyle/>
          <a:p>
            <a:pPr marR="0" algn="ctr">
              <a:lnSpc>
                <a:spcPct val="90000"/>
              </a:lnSpc>
            </a:pPr>
            <a:r>
              <a:rPr lang="ru-RU" sz="2400" dirty="0" smtClean="0"/>
              <a:t> 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12776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latin typeface="+mn-lt"/>
              </a:rPr>
              <a:t>С течением времени объем </a:t>
            </a:r>
            <a:r>
              <a:rPr lang="ru-RU" sz="3600" dirty="0" smtClean="0">
                <a:latin typeface="+mn-lt"/>
              </a:rPr>
              <a:t>корпуса может </a:t>
            </a:r>
            <a:r>
              <a:rPr lang="ru-RU" sz="3600" dirty="0">
                <a:latin typeface="+mn-lt"/>
              </a:rPr>
              <a:t>меняться, однако эти изменения должны или не менять </a:t>
            </a:r>
            <a:r>
              <a:rPr lang="ru-RU" sz="3600" b="1" i="1" dirty="0" smtClean="0">
                <a:solidFill>
                  <a:srgbClr val="0070C0"/>
                </a:solidFill>
                <a:latin typeface="+mn-lt"/>
              </a:rPr>
              <a:t>репрезентативность </a:t>
            </a:r>
            <a:r>
              <a:rPr lang="ru-RU" sz="3600" dirty="0" smtClean="0">
                <a:latin typeface="+mn-lt"/>
              </a:rPr>
              <a:t>корпуса, </a:t>
            </a:r>
            <a:r>
              <a:rPr lang="ru-RU" sz="3600" dirty="0">
                <a:latin typeface="+mn-lt"/>
              </a:rPr>
              <a:t>или менять </a:t>
            </a:r>
            <a:r>
              <a:rPr lang="ru-RU" sz="3600" dirty="0" smtClean="0">
                <a:latin typeface="+mn-lt"/>
              </a:rPr>
              <a:t>ее обоснованно</a:t>
            </a:r>
            <a:r>
              <a:rPr lang="ru-RU" sz="3600" dirty="0">
                <a:latin typeface="+mn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8860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1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432048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3600" dirty="0"/>
              <a:t>э</a:t>
            </a:r>
            <a:r>
              <a:rPr lang="ru-RU" sz="3600" dirty="0" smtClean="0"/>
              <a:t>то его представительность, </a:t>
            </a:r>
            <a:r>
              <a:rPr lang="ru-RU" sz="3600" dirty="0"/>
              <a:t>пропорциональное соотношение его отдельных частей (по разным характеристикам – время, жанры, стили, авторы и др.). </a:t>
            </a:r>
            <a:endParaRPr lang="ru-RU" sz="3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102072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200" dirty="0" smtClean="0">
                <a:solidFill>
                  <a:srgbClr val="0070C0"/>
                </a:solidFill>
                <a:effectLst/>
              </a:rPr>
              <a:t>Репрезентативность корпуса </a:t>
            </a:r>
            <a:r>
              <a:rPr lang="ru-RU" sz="4200" dirty="0" smtClean="0">
                <a:solidFill>
                  <a:schemeClr val="tx1"/>
                </a:solidFill>
                <a:effectLst/>
              </a:rPr>
              <a:t>−</a:t>
            </a:r>
            <a:endParaRPr lang="ru-RU" sz="42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Типы корпусов с </a:t>
            </a:r>
            <a:r>
              <a:rPr lang="ru-RU" dirty="0" smtClean="0">
                <a:effectLst/>
              </a:rPr>
              <a:t>точки зрения </a:t>
            </a:r>
            <a:r>
              <a:rPr lang="ru-RU" dirty="0">
                <a:effectLst/>
              </a:rPr>
              <a:t>репрезентативности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800" b="1" dirty="0" smtClean="0"/>
              <a:t>Первый тип</a:t>
            </a:r>
            <a:endParaRPr lang="ru-RU" sz="28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sz="2800" b="1" dirty="0" smtClean="0"/>
              <a:t>Второй тип</a:t>
            </a:r>
            <a:endParaRPr lang="ru-RU" sz="2800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/>
              <a:t>Отражают все </a:t>
            </a:r>
            <a:r>
              <a:rPr lang="ru-RU" sz="2800" dirty="0"/>
              <a:t>многообразие речевой </a:t>
            </a:r>
            <a:r>
              <a:rPr lang="ru-RU" sz="2800" dirty="0" smtClean="0"/>
              <a:t>деятельности; универсальны.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dirty="0"/>
              <a:t>О</a:t>
            </a:r>
            <a:r>
              <a:rPr lang="ru-RU" sz="2800" dirty="0" smtClean="0"/>
              <a:t>тражают </a:t>
            </a:r>
            <a:r>
              <a:rPr lang="ru-RU" sz="2800" dirty="0"/>
              <a:t>бытование </a:t>
            </a:r>
            <a:r>
              <a:rPr lang="ru-RU" sz="2800" dirty="0" smtClean="0"/>
              <a:t>какого-либо лингвистического </a:t>
            </a:r>
            <a:r>
              <a:rPr lang="ru-RU" sz="2800" dirty="0"/>
              <a:t>или культурного феномена 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в </a:t>
            </a:r>
            <a:r>
              <a:rPr lang="ru-RU" sz="2800" dirty="0"/>
              <a:t>общественной речевой </a:t>
            </a:r>
            <a:r>
              <a:rPr lang="ru-RU" sz="2800" dirty="0" smtClean="0"/>
              <a:t>практике; построены </a:t>
            </a:r>
            <a:r>
              <a:rPr lang="ru-RU" sz="2800" dirty="0"/>
              <a:t>для специальной </a:t>
            </a:r>
            <a:r>
              <a:rPr lang="ru-RU" sz="2800" dirty="0" smtClean="0"/>
              <a:t>цели.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97529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Типы корпусов с </a:t>
            </a:r>
            <a:r>
              <a:rPr lang="ru-RU" dirty="0">
                <a:effectLst/>
              </a:rPr>
              <a:t>точки зрения отбора </a:t>
            </a:r>
            <a:r>
              <a:rPr lang="ru-RU" dirty="0" smtClean="0">
                <a:effectLst/>
              </a:rPr>
              <a:t>текстов</a:t>
            </a:r>
            <a:endParaRPr lang="ru-RU" dirty="0"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Сбалансированные </a:t>
            </a:r>
            <a:r>
              <a:rPr lang="ru-RU" b="1" i="1" dirty="0"/>
              <a:t>корпусы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Мониторные </a:t>
            </a:r>
            <a:r>
              <a:rPr lang="ru-RU" b="1" i="1" dirty="0"/>
              <a:t>корпусы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/>
              <a:t>  </a:t>
            </a:r>
            <a:r>
              <a:rPr lang="ru-RU" sz="2100" dirty="0" smtClean="0"/>
              <a:t>Включаются разные </a:t>
            </a:r>
            <a:r>
              <a:rPr lang="ru-RU" sz="2100" dirty="0"/>
              <a:t>по жанрам, стилям и тематике </a:t>
            </a:r>
            <a:r>
              <a:rPr lang="ru-RU" sz="2100" dirty="0" smtClean="0"/>
              <a:t>тексты, но устанавливаются </a:t>
            </a:r>
            <a:r>
              <a:rPr lang="ru-RU" sz="2100" dirty="0"/>
              <a:t>пропорции, в которых должны быть представлены </a:t>
            </a:r>
            <a:r>
              <a:rPr lang="ru-RU" sz="2100" dirty="0" smtClean="0"/>
              <a:t>тексты.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100" dirty="0" smtClean="0"/>
              <a:t>  Имеют </a:t>
            </a:r>
            <a:r>
              <a:rPr lang="ru-RU" sz="2100" dirty="0"/>
              <a:t>фиксированный объем. </a:t>
            </a:r>
            <a:endParaRPr lang="ru-RU" sz="2100" dirty="0" smtClean="0"/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100" dirty="0" smtClean="0"/>
              <a:t>  Пополнение происходит после </a:t>
            </a:r>
            <a:r>
              <a:rPr lang="ru-RU" sz="2100" dirty="0"/>
              <a:t>тщательной процедуры отбора новых текстов.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342900" algn="just">
              <a:buFont typeface="Wingdings" pitchFamily="2" charset="2"/>
              <a:buChar char="Ø"/>
            </a:pPr>
            <a:r>
              <a:rPr lang="ru-RU" sz="2100" dirty="0" smtClean="0"/>
              <a:t>Баланс </a:t>
            </a:r>
            <a:r>
              <a:rPr lang="ru-RU" sz="2100" dirty="0"/>
              <a:t>текстов разных </a:t>
            </a:r>
            <a:r>
              <a:rPr lang="ru-RU" sz="2100" dirty="0" smtClean="0"/>
              <a:t>стилей, жанров и тематики не соблюдается.</a:t>
            </a:r>
          </a:p>
          <a:p>
            <a:pPr marL="0" indent="342900" algn="just">
              <a:buFont typeface="Wingdings" pitchFamily="2" charset="2"/>
              <a:buChar char="Ø"/>
            </a:pPr>
            <a:r>
              <a:rPr lang="ru-RU" sz="2100" dirty="0" smtClean="0"/>
              <a:t>Имеют большой объем.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100" dirty="0" smtClean="0"/>
              <a:t>   Постоянно </a:t>
            </a:r>
            <a:r>
              <a:rPr lang="ru-RU" sz="2100" dirty="0"/>
              <a:t>пополняются новыми текстами на данном языке. </a:t>
            </a:r>
          </a:p>
          <a:p>
            <a:pPr marL="0" indent="0" algn="just">
              <a:buFont typeface="Wingdings" pitchFamily="2" charset="2"/>
              <a:buChar char="Ø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63285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1"/>
          <p:cNvSpPr>
            <a:spLocks noGrp="1"/>
          </p:cNvSpPr>
          <p:nvPr>
            <p:ph idx="1"/>
          </p:nvPr>
        </p:nvSpPr>
        <p:spPr>
          <a:xfrm>
            <a:off x="323528" y="1340768"/>
            <a:ext cx="8280920" cy="4464496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None/>
            </a:pPr>
            <a:r>
              <a:rPr lang="ru-RU" sz="3000" dirty="0" smtClean="0"/>
              <a:t>Для решения различных лингвистических задач мало наличия массива текстов</a:t>
            </a:r>
            <a:r>
              <a:rPr lang="ru-RU" sz="3000" dirty="0"/>
              <a:t>.</a:t>
            </a:r>
            <a:r>
              <a:rPr lang="ru-RU" sz="3000" dirty="0" smtClean="0"/>
              <a:t> </a:t>
            </a:r>
            <a:r>
              <a:rPr lang="ru-RU" sz="3000" dirty="0"/>
              <a:t>Т</a:t>
            </a:r>
            <a:r>
              <a:rPr lang="ru-RU" sz="3000" dirty="0" smtClean="0"/>
              <a:t>ексты должны содержать дополнительную лингвистическую и экстралингвистическую информацию</a:t>
            </a:r>
            <a:r>
              <a:rPr lang="ru-RU" sz="3000" dirty="0"/>
              <a:t> </a:t>
            </a:r>
            <a:r>
              <a:rPr lang="ru-RU" sz="3000" dirty="0" smtClean="0"/>
              <a:t>− </a:t>
            </a:r>
            <a:r>
              <a:rPr lang="ru-RU" sz="3000" b="1" i="1" dirty="0" smtClean="0">
                <a:solidFill>
                  <a:srgbClr val="0070C0"/>
                </a:solidFill>
              </a:rPr>
              <a:t>разметку</a:t>
            </a:r>
            <a:r>
              <a:rPr lang="ru-RU" sz="3000" dirty="0" smtClean="0"/>
              <a:t> (аннотацию).</a:t>
            </a:r>
            <a:r>
              <a:rPr lang="ru-RU" sz="3200" dirty="0"/>
              <a:t> </a:t>
            </a:r>
            <a:r>
              <a:rPr lang="ru-RU" sz="3200" dirty="0" smtClean="0"/>
              <a:t>Разметка </a:t>
            </a:r>
            <a:r>
              <a:rPr lang="ru-RU" sz="3200" dirty="0" smtClean="0"/>
              <a:t>во </a:t>
            </a:r>
            <a:r>
              <a:rPr lang="ru-RU" sz="3200" dirty="0"/>
              <a:t>многом определяет возможности, предоставляемые корпусами исследователям. 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endParaRPr lang="ru-RU" sz="3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63884" cy="68006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70C0"/>
                </a:solidFill>
                <a:effectLst/>
              </a:rPr>
              <a:t>Разметка</a:t>
            </a:r>
            <a:endParaRPr lang="ru-RU" sz="44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16832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>
                <a:solidFill>
                  <a:srgbClr val="0070C0"/>
                </a:solidFill>
                <a:latin typeface="+mn-lt"/>
              </a:rPr>
              <a:t>Разметка</a:t>
            </a:r>
            <a:r>
              <a:rPr lang="ru-RU" sz="3200" dirty="0">
                <a:latin typeface="+mn-lt"/>
              </a:rPr>
              <a:t>  </a:t>
            </a:r>
            <a:r>
              <a:rPr lang="ru-RU" sz="3200" dirty="0" smtClean="0">
                <a:latin typeface="+mn-lt"/>
              </a:rPr>
              <a:t>заключается </a:t>
            </a:r>
            <a:r>
              <a:rPr lang="ru-RU" sz="3200" dirty="0">
                <a:latin typeface="+mn-lt"/>
              </a:rPr>
              <a:t>в приписывании текстам и их компонентам специальных меток (</a:t>
            </a:r>
            <a:r>
              <a:rPr lang="ru-RU" sz="3200" dirty="0" err="1">
                <a:latin typeface="+mn-lt"/>
              </a:rPr>
              <a:t>tag</a:t>
            </a:r>
            <a:r>
              <a:rPr lang="ru-RU" sz="3200" dirty="0">
                <a:latin typeface="+mn-lt"/>
              </a:rPr>
              <a:t>, </a:t>
            </a:r>
            <a:r>
              <a:rPr lang="ru-RU" sz="3200" dirty="0" err="1">
                <a:latin typeface="+mn-lt"/>
              </a:rPr>
              <a:t>tags</a:t>
            </a:r>
            <a:r>
              <a:rPr lang="ru-RU" sz="3200" dirty="0" smtClean="0">
                <a:latin typeface="+mn-lt"/>
              </a:rPr>
              <a:t>).</a:t>
            </a:r>
            <a:endParaRPr lang="ru-RU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6701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effectLst/>
              </a:rPr>
              <a:t>2 </a:t>
            </a:r>
            <a:r>
              <a:rPr lang="quz-BO" sz="4400" dirty="0">
                <a:effectLst/>
              </a:rPr>
              <a:t>Виды разметки</a:t>
            </a:r>
            <a:r>
              <a:rPr lang="ru-RU" sz="4400" dirty="0">
                <a:effectLst/>
              </a:rPr>
              <a:t> в корпусе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96367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Нелингвистическая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и лингвистическая разметка</a:t>
            </a:r>
            <a:endParaRPr lang="ru-RU" dirty="0"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229200"/>
            <a:ext cx="4040188" cy="943000"/>
          </a:xfrm>
        </p:spPr>
        <p:txBody>
          <a:bodyPr/>
          <a:lstStyle/>
          <a:p>
            <a:endParaRPr lang="ru-RU" b="1" dirty="0" smtClean="0"/>
          </a:p>
          <a:p>
            <a:pPr algn="ctr"/>
            <a:r>
              <a:rPr lang="ru-RU" sz="2200" b="1" dirty="0" smtClean="0"/>
              <a:t>Нелингвистическая разметка (</a:t>
            </a:r>
            <a:r>
              <a:rPr lang="ru-RU" sz="2200" b="1" dirty="0" err="1" smtClean="0"/>
              <a:t>метаразметка</a:t>
            </a:r>
            <a:r>
              <a:rPr lang="ru-RU" sz="2200" b="1" dirty="0" smtClean="0"/>
              <a:t>)</a:t>
            </a:r>
            <a:endParaRPr lang="ru-RU" sz="2200" b="1" dirty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4008" y="5229200"/>
            <a:ext cx="4041775" cy="936104"/>
          </a:xfrm>
        </p:spPr>
        <p:txBody>
          <a:bodyPr/>
          <a:lstStyle/>
          <a:p>
            <a:pPr algn="ctr"/>
            <a:r>
              <a:rPr lang="ru-RU" b="1" dirty="0" smtClean="0"/>
              <a:t>Лингвистическая </a:t>
            </a:r>
            <a:r>
              <a:rPr lang="ru-RU" b="1" dirty="0"/>
              <a:t>разметка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2792" cy="342486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Сведения </a:t>
            </a:r>
            <a:r>
              <a:rPr lang="ru-RU" dirty="0"/>
              <a:t>об авторе и </a:t>
            </a:r>
            <a:r>
              <a:rPr lang="ru-RU" dirty="0" smtClean="0"/>
              <a:t>о </a:t>
            </a:r>
            <a:r>
              <a:rPr lang="ru-RU" dirty="0"/>
              <a:t>тексте: автор, его возраст, пол, годы жизни </a:t>
            </a:r>
            <a:r>
              <a:rPr lang="ru-RU" dirty="0" smtClean="0"/>
              <a:t>и др.; </a:t>
            </a:r>
            <a:r>
              <a:rPr lang="ru-RU" dirty="0"/>
              <a:t>название, год и место издания, жанр, </a:t>
            </a:r>
            <a:r>
              <a:rPr lang="ru-RU" dirty="0" smtClean="0"/>
              <a:t>тематика и др.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3600401"/>
          </a:xfrm>
        </p:spPr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Лексические</a:t>
            </a:r>
            <a:r>
              <a:rPr lang="ru-RU" dirty="0"/>
              <a:t>, </a:t>
            </a:r>
            <a:r>
              <a:rPr lang="ru-RU" dirty="0" smtClean="0"/>
              <a:t>грамматические, просодические и др. </a:t>
            </a:r>
            <a:r>
              <a:rPr lang="ru-RU" dirty="0"/>
              <a:t>характеристики элементов текста. 	</a:t>
            </a:r>
          </a:p>
          <a:p>
            <a:pPr mar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86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844823"/>
            <a:ext cx="8280920" cy="3888433"/>
          </a:xfrm>
        </p:spPr>
        <p:txBody>
          <a:bodyPr>
            <a:normAutofit/>
          </a:bodyPr>
          <a:lstStyle/>
          <a:p>
            <a:pPr marL="297180" indent="-5715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4000" dirty="0" smtClean="0"/>
              <a:t>морфологическая</a:t>
            </a:r>
          </a:p>
          <a:p>
            <a:pPr marL="297180" indent="-5715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4000" dirty="0"/>
              <a:t>с</a:t>
            </a:r>
            <a:r>
              <a:rPr lang="ru-RU" sz="4000" dirty="0" smtClean="0"/>
              <a:t>интаксическая</a:t>
            </a:r>
          </a:p>
          <a:p>
            <a:pPr marL="297180" indent="-5715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4000" dirty="0" smtClean="0"/>
              <a:t>семантическая</a:t>
            </a:r>
          </a:p>
          <a:p>
            <a:pPr marL="297180" indent="-5715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4000" dirty="0"/>
              <a:t>п</a:t>
            </a:r>
            <a:r>
              <a:rPr lang="ru-RU" sz="4000" dirty="0" smtClean="0"/>
              <a:t>росодическая</a:t>
            </a:r>
          </a:p>
          <a:p>
            <a:pPr marL="297180" indent="-5715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4000" dirty="0" smtClean="0"/>
              <a:t>анафорическая</a:t>
            </a:r>
          </a:p>
          <a:p>
            <a:pPr marL="0" indent="-274320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4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20040"/>
            <a:ext cx="8391876" cy="116474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70C0"/>
                </a:solidFill>
                <a:effectLst/>
              </a:rPr>
              <a:t>Типы </a:t>
            </a:r>
            <a:br>
              <a:rPr lang="ru-RU" sz="4000" dirty="0" smtClean="0">
                <a:solidFill>
                  <a:srgbClr val="0070C0"/>
                </a:solidFill>
                <a:effectLst/>
              </a:rPr>
            </a:br>
            <a:r>
              <a:rPr lang="ru-RU" sz="4000" dirty="0" smtClean="0">
                <a:solidFill>
                  <a:srgbClr val="0070C0"/>
                </a:solidFill>
                <a:effectLst/>
              </a:rPr>
              <a:t>лингвистической разметки</a:t>
            </a:r>
            <a:endParaRPr lang="ru-RU" sz="40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+mn-lt"/>
              </a:rPr>
              <a:t>К первичной </a:t>
            </a:r>
            <a:r>
              <a:rPr lang="ru-RU" sz="3200" dirty="0" smtClean="0">
                <a:latin typeface="+mn-lt"/>
              </a:rPr>
              <a:t>лингвистической разметке </a:t>
            </a:r>
            <a:r>
              <a:rPr lang="ru-RU" sz="3200" dirty="0">
                <a:latin typeface="+mn-lt"/>
              </a:rPr>
              <a:t>текстов относятся этапы, обязательные для каждого корпуса</a:t>
            </a:r>
            <a:r>
              <a:rPr lang="ru-RU" sz="3200" dirty="0" smtClean="0">
                <a:latin typeface="+mn-lt"/>
              </a:rPr>
              <a:t>:</a:t>
            </a:r>
          </a:p>
          <a:p>
            <a:pPr algn="just"/>
            <a:endParaRPr lang="ru-RU" sz="3200" dirty="0">
              <a:latin typeface="+mn-lt"/>
            </a:endParaRPr>
          </a:p>
          <a:p>
            <a:pPr algn="just"/>
            <a:r>
              <a:rPr lang="ru-RU" sz="3200" b="1" i="1" dirty="0" err="1">
                <a:latin typeface="+mn-lt"/>
              </a:rPr>
              <a:t>токенизация</a:t>
            </a:r>
            <a:r>
              <a:rPr lang="ru-RU" sz="3200" dirty="0">
                <a:latin typeface="+mn-lt"/>
              </a:rPr>
              <a:t> (разбиение на орфографические слова</a:t>
            </a:r>
            <a:r>
              <a:rPr lang="ru-RU" sz="3200" dirty="0" smtClean="0">
                <a:latin typeface="+mn-lt"/>
              </a:rPr>
              <a:t>);</a:t>
            </a:r>
          </a:p>
          <a:p>
            <a:pPr algn="just"/>
            <a:endParaRPr lang="ru-RU" sz="3200" dirty="0">
              <a:latin typeface="+mn-lt"/>
            </a:endParaRPr>
          </a:p>
          <a:p>
            <a:pPr algn="just"/>
            <a:r>
              <a:rPr lang="ru-RU" sz="3200" b="1" i="1" dirty="0" err="1">
                <a:latin typeface="+mn-lt"/>
              </a:rPr>
              <a:t>лемматизация</a:t>
            </a:r>
            <a:r>
              <a:rPr lang="ru-RU" sz="3200" dirty="0">
                <a:latin typeface="+mn-lt"/>
              </a:rPr>
              <a:t> (приведение словоформ к словарной форме</a:t>
            </a:r>
            <a:r>
              <a:rPr lang="ru-RU" sz="3200" dirty="0" smtClean="0">
                <a:latin typeface="+mn-lt"/>
              </a:rPr>
              <a:t>).</a:t>
            </a:r>
            <a:endParaRPr lang="ru-RU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948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91513" cy="4608512"/>
          </a:xfrm>
        </p:spPr>
        <p:txBody>
          <a:bodyPr/>
          <a:lstStyle/>
          <a:p>
            <a:pPr marL="109538" indent="0">
              <a:buFont typeface="Wingdings 3" pitchFamily="18" charset="2"/>
              <a:buNone/>
            </a:pPr>
            <a:r>
              <a:rPr lang="ru-RU" sz="3200" dirty="0" smtClean="0"/>
              <a:t>1 Понятие и основные характеристики корпуса текстов</a:t>
            </a:r>
            <a:endParaRPr lang="ru-RU" sz="3200" b="1" dirty="0" smtClean="0"/>
          </a:p>
          <a:p>
            <a:pPr marL="109538" indent="0">
              <a:buFont typeface="Wingdings 3" pitchFamily="18" charset="2"/>
              <a:buNone/>
            </a:pPr>
            <a:r>
              <a:rPr lang="en-US" sz="3200" dirty="0" smtClean="0"/>
              <a:t>	</a:t>
            </a:r>
            <a:r>
              <a:rPr lang="ru-RU" sz="3200" dirty="0" smtClean="0"/>
              <a:t>1.1 Размер и репрезентативность</a:t>
            </a:r>
            <a:endParaRPr lang="ru-RU" sz="3200" b="1" dirty="0" smtClean="0"/>
          </a:p>
          <a:p>
            <a:pPr marL="109538" indent="0">
              <a:buFont typeface="Wingdings 3" pitchFamily="18" charset="2"/>
              <a:buNone/>
            </a:pPr>
            <a:r>
              <a:rPr lang="en-US" sz="3200" dirty="0" smtClean="0"/>
              <a:t>	</a:t>
            </a:r>
            <a:r>
              <a:rPr lang="ru-RU" sz="3200" dirty="0" smtClean="0"/>
              <a:t>1.2 Разметка</a:t>
            </a:r>
          </a:p>
          <a:p>
            <a:pPr marL="109538" indent="0">
              <a:buFont typeface="Wingdings 3" pitchFamily="18" charset="2"/>
              <a:buNone/>
            </a:pPr>
            <a:endParaRPr lang="ru-RU" sz="3200" b="1" dirty="0" smtClean="0"/>
          </a:p>
          <a:p>
            <a:pPr marL="109538" indent="0">
              <a:buFont typeface="Wingdings 3" pitchFamily="18" charset="2"/>
              <a:buNone/>
            </a:pPr>
            <a:r>
              <a:rPr lang="ru-RU" sz="3200" dirty="0" smtClean="0"/>
              <a:t>2 </a:t>
            </a:r>
            <a:r>
              <a:rPr lang="quz-BO" sz="3200" dirty="0" smtClean="0"/>
              <a:t>Виды разметки</a:t>
            </a:r>
            <a:r>
              <a:rPr lang="ru-RU" sz="3200" dirty="0" smtClean="0"/>
              <a:t> в корпусе</a:t>
            </a:r>
          </a:p>
          <a:p>
            <a:pPr marL="109538" indent="0">
              <a:buFont typeface="Wingdings 3" pitchFamily="18" charset="2"/>
              <a:buNone/>
            </a:pPr>
            <a:endParaRPr lang="ru-RU" sz="3200" b="1" dirty="0" smtClean="0"/>
          </a:p>
          <a:p>
            <a:pPr marL="109538" indent="0">
              <a:buFont typeface="Wingdings 3" pitchFamily="18" charset="2"/>
              <a:buNone/>
            </a:pPr>
            <a:r>
              <a:rPr lang="ru-RU" sz="3200" dirty="0" smtClean="0"/>
              <a:t>3 Основные этапы создания корпуса</a:t>
            </a:r>
            <a:endParaRPr lang="ru-RU" sz="3200" b="1" dirty="0" smtClean="0"/>
          </a:p>
          <a:p>
            <a:pPr marL="109538" indent="0">
              <a:lnSpc>
                <a:spcPct val="150000"/>
              </a:lnSpc>
              <a:spcBef>
                <a:spcPct val="0"/>
              </a:spcBef>
              <a:buFont typeface="Wingdings 3" pitchFamily="18" charset="2"/>
              <a:buNone/>
            </a:pPr>
            <a:endParaRPr lang="ru-RU" sz="32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5" y="332656"/>
            <a:ext cx="8424936" cy="854794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>
                <a:effectLst/>
              </a:rPr>
              <a:t>С</a:t>
            </a:r>
            <a:r>
              <a:rPr lang="ru-RU" sz="4800" dirty="0" smtClean="0">
                <a:effectLst/>
              </a:rPr>
              <a:t>одержание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2"/>
          </a:xfrm>
        </p:spPr>
        <p:txBody>
          <a:bodyPr/>
          <a:lstStyle/>
          <a:p>
            <a:pPr marL="457200" indent="-4572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большинство </a:t>
            </a:r>
            <a:r>
              <a:rPr lang="ru-RU" dirty="0"/>
              <a:t>крупных корпусов являются морфологически размеченными; </a:t>
            </a:r>
          </a:p>
          <a:p>
            <a:pPr marL="457200" indent="-4572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морфологический </a:t>
            </a:r>
            <a:r>
              <a:rPr lang="ru-RU" dirty="0"/>
              <a:t>анализ является основой для дальнейших форм анализа − синтаксического и семантического; </a:t>
            </a:r>
          </a:p>
          <a:p>
            <a:pPr marL="457200" indent="-4572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успехи </a:t>
            </a:r>
            <a:r>
              <a:rPr lang="ru-RU" dirty="0"/>
              <a:t>в компьютерной морфологии позволяют автоматически размечать корпусы больших размеров. 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/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  <a:effectLst/>
              </a:rPr>
              <a:t>Морфологическая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solidFill>
                  <a:srgbClr val="0070C0"/>
                </a:solidFill>
                <a:effectLst/>
              </a:rPr>
              <a:t>разметка</a:t>
            </a:r>
            <a:r>
              <a:rPr lang="ru-RU" dirty="0">
                <a:effectLst/>
              </a:rPr>
              <a:t> −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это </a:t>
            </a:r>
            <a:r>
              <a:rPr lang="ru-RU" dirty="0">
                <a:effectLst/>
              </a:rPr>
              <a:t>основной тип </a:t>
            </a:r>
            <a:r>
              <a:rPr lang="ru-RU" dirty="0" smtClean="0">
                <a:effectLst/>
              </a:rPr>
              <a:t>разметки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513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00808"/>
            <a:ext cx="8064896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i="1" dirty="0">
                <a:solidFill>
                  <a:srgbClr val="0070C0"/>
                </a:solidFill>
                <a:latin typeface="+mn-lt"/>
              </a:rPr>
              <a:t>Морфологическая</a:t>
            </a:r>
            <a:r>
              <a:rPr lang="ru-RU" sz="2800" dirty="0">
                <a:latin typeface="+mn-lt"/>
              </a:rPr>
              <a:t> </a:t>
            </a:r>
            <a:r>
              <a:rPr lang="ru-RU" sz="2800" b="1" i="1" dirty="0">
                <a:solidFill>
                  <a:srgbClr val="0070C0"/>
                </a:solidFill>
                <a:latin typeface="+mn-lt"/>
              </a:rPr>
              <a:t>разметка</a:t>
            </a:r>
            <a:r>
              <a:rPr lang="ru-RU" sz="2800" dirty="0">
                <a:latin typeface="+mn-lt"/>
              </a:rPr>
              <a:t> включает признаки части речи и грамматических категорий, свойственных данной части речи. </a:t>
            </a:r>
          </a:p>
        </p:txBody>
      </p:sp>
    </p:spTree>
    <p:extLst>
      <p:ext uri="{BB962C8B-B14F-4D97-AF65-F5344CB8AC3E}">
        <p14:creationId xmlns:p14="http://schemas.microsoft.com/office/powerpoint/2010/main" val="228102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44824"/>
            <a:ext cx="864096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3200" dirty="0">
                <a:latin typeface="+mn-lt"/>
              </a:rPr>
              <a:t>Программные средства автоматического морфологического анализа ― </a:t>
            </a:r>
            <a:r>
              <a:rPr lang="ru-RU" sz="3200" b="1" i="1" dirty="0" err="1">
                <a:solidFill>
                  <a:srgbClr val="0070C0"/>
                </a:solidFill>
                <a:latin typeface="+mn-lt"/>
              </a:rPr>
              <a:t>тэггеры</a:t>
            </a:r>
            <a:r>
              <a:rPr lang="ru-RU" sz="3200" dirty="0">
                <a:latin typeface="+mn-lt"/>
              </a:rPr>
              <a:t> (</a:t>
            </a:r>
            <a:r>
              <a:rPr lang="ru-RU" sz="3200" dirty="0" err="1">
                <a:latin typeface="+mn-lt"/>
              </a:rPr>
              <a:t>taggers</a:t>
            </a:r>
            <a:r>
              <a:rPr lang="ru-RU" sz="3200" dirty="0">
                <a:latin typeface="+mn-lt"/>
              </a:rPr>
              <a:t>). </a:t>
            </a:r>
            <a:r>
              <a:rPr lang="ru-RU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0232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2"/>
          </a:xfrm>
        </p:spPr>
        <p:txBody>
          <a:bodyPr/>
          <a:lstStyle/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/>
              <a:t>является результатом синтаксического анализа, выполняемого на основе данных морфологического </a:t>
            </a:r>
            <a:r>
              <a:rPr lang="ru-RU" sz="2800" dirty="0" smtClean="0"/>
              <a:t>анализа; описывает </a:t>
            </a:r>
            <a:r>
              <a:rPr lang="ru-RU" sz="2800" dirty="0"/>
              <a:t>синтаксические связи между лексическими единицами и различные синтаксические конструкции.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effectLst/>
              </a:rPr>
              <a:t>Синтаксическая </a:t>
            </a:r>
            <a:r>
              <a:rPr lang="ru-RU" sz="4000" dirty="0">
                <a:solidFill>
                  <a:srgbClr val="0070C0"/>
                </a:solidFill>
                <a:effectLst/>
              </a:rPr>
              <a:t>разметка</a:t>
            </a:r>
          </a:p>
        </p:txBody>
      </p:sp>
    </p:spTree>
    <p:extLst>
      <p:ext uri="{BB962C8B-B14F-4D97-AF65-F5344CB8AC3E}">
        <p14:creationId xmlns:p14="http://schemas.microsoft.com/office/powerpoint/2010/main" val="22359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060848"/>
            <a:ext cx="8568952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>
                <a:latin typeface="+mn-lt"/>
              </a:rPr>
              <a:t>Программные средства автоматического синтаксического анализа — </a:t>
            </a:r>
            <a:r>
              <a:rPr lang="ru-RU" sz="3200" b="1" i="1" dirty="0" err="1">
                <a:solidFill>
                  <a:srgbClr val="0070C0"/>
                </a:solidFill>
                <a:latin typeface="+mn-lt"/>
              </a:rPr>
              <a:t>парсеры</a:t>
            </a:r>
            <a:r>
              <a:rPr lang="ru-RU" sz="3200" b="1" i="1" dirty="0">
                <a:latin typeface="+mn-lt"/>
              </a:rPr>
              <a:t> </a:t>
            </a:r>
            <a:r>
              <a:rPr lang="ru-RU" sz="3200" dirty="0">
                <a:latin typeface="+mn-lt"/>
              </a:rPr>
              <a:t>(</a:t>
            </a:r>
            <a:r>
              <a:rPr lang="ru-RU" sz="3200" dirty="0" err="1">
                <a:latin typeface="+mn-lt"/>
              </a:rPr>
              <a:t>parsers</a:t>
            </a:r>
            <a:r>
              <a:rPr lang="ru-RU" sz="3200" dirty="0">
                <a:latin typeface="+mn-lt"/>
              </a:rPr>
              <a:t>). 	</a:t>
            </a:r>
          </a:p>
        </p:txBody>
      </p:sp>
    </p:spTree>
    <p:extLst>
      <p:ext uri="{BB962C8B-B14F-4D97-AF65-F5344CB8AC3E}">
        <p14:creationId xmlns:p14="http://schemas.microsoft.com/office/powerpoint/2010/main" val="422208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2"/>
          </a:xfrm>
        </p:spPr>
        <p:txBody>
          <a:bodyPr/>
          <a:lstStyle/>
          <a:p>
            <a:pPr marL="109537" indent="0" algn="just">
              <a:buNone/>
            </a:pPr>
            <a:r>
              <a:rPr lang="ru-RU" sz="3200" dirty="0"/>
              <a:t>характеризует семантические категории, к которым относится данное слово, и более узкие подкатегории, специфицирующие его </a:t>
            </a:r>
            <a:r>
              <a:rPr lang="ru-RU" sz="3200" dirty="0" smtClean="0"/>
              <a:t>значение.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0070C0"/>
                </a:solidFill>
                <a:effectLst/>
              </a:rPr>
              <a:t>Семантическая </a:t>
            </a:r>
            <a:r>
              <a:rPr lang="ru-RU" sz="4400" dirty="0">
                <a:solidFill>
                  <a:srgbClr val="0070C0"/>
                </a:solidFill>
                <a:effectLst/>
              </a:rPr>
              <a:t>разметка</a:t>
            </a:r>
            <a:endParaRPr lang="ru-RU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46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/>
              </a:rPr>
              <a:t>3 Основные этапы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создания </a:t>
            </a:r>
            <a:r>
              <a:rPr lang="ru-RU" sz="4000" dirty="0">
                <a:solidFill>
                  <a:schemeClr val="tx1"/>
                </a:solidFill>
                <a:effectLst/>
              </a:rPr>
              <a:t>корпусов</a:t>
            </a:r>
          </a:p>
        </p:txBody>
      </p:sp>
    </p:spTree>
    <p:extLst>
      <p:ext uri="{BB962C8B-B14F-4D97-AF65-F5344CB8AC3E}">
        <p14:creationId xmlns:p14="http://schemas.microsoft.com/office/powerpoint/2010/main" val="6228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628800"/>
            <a:ext cx="8208911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3200" dirty="0" smtClean="0">
                <a:latin typeface="+mn-lt"/>
              </a:rPr>
              <a:t>Определение </a:t>
            </a:r>
            <a:r>
              <a:rPr lang="ru-RU" sz="3200" dirty="0">
                <a:latin typeface="+mn-lt"/>
              </a:rPr>
              <a:t>перечня источников</a:t>
            </a:r>
            <a:r>
              <a:rPr lang="ru-RU" sz="3200" dirty="0" smtClean="0">
                <a:latin typeface="+mn-lt"/>
              </a:rPr>
              <a:t>.</a:t>
            </a:r>
          </a:p>
          <a:p>
            <a:pPr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+mn-lt"/>
            </a:endParaRPr>
          </a:p>
          <a:p>
            <a:pPr marL="0" indent="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>
                <a:latin typeface="+mn-lt"/>
              </a:rPr>
              <a:t>2.Оцифровка текстов (преобразование в компьютерную форму). </a:t>
            </a:r>
          </a:p>
        </p:txBody>
      </p:sp>
    </p:spTree>
    <p:extLst>
      <p:ext uri="{BB962C8B-B14F-4D97-AF65-F5344CB8AC3E}">
        <p14:creationId xmlns:p14="http://schemas.microsoft.com/office/powerpoint/2010/main" val="2979064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0509" y="1628800"/>
            <a:ext cx="7848872" cy="2758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>
                <a:latin typeface="+mn-lt"/>
              </a:rPr>
              <a:t>3. Предобработка </a:t>
            </a:r>
            <a:r>
              <a:rPr lang="ru-RU" sz="3200" dirty="0" smtClean="0">
                <a:latin typeface="+mn-lt"/>
              </a:rPr>
              <a:t>текста (филологическая корректировка, подготовка экстралингвистического </a:t>
            </a:r>
            <a:r>
              <a:rPr lang="ru-RU" sz="3200" dirty="0">
                <a:latin typeface="+mn-lt"/>
              </a:rPr>
              <a:t>описания </a:t>
            </a:r>
            <a:r>
              <a:rPr lang="ru-RU" sz="3200" dirty="0" smtClean="0">
                <a:latin typeface="+mn-lt"/>
              </a:rPr>
              <a:t>текста). </a:t>
            </a:r>
            <a:endParaRPr lang="ru-RU" sz="3200" dirty="0">
              <a:latin typeface="+mn-lt"/>
            </a:endParaRPr>
          </a:p>
          <a:p>
            <a:pPr marL="0" indent="457200" algn="just" fontAlgn="auto">
              <a:lnSpc>
                <a:spcPct val="11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641223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12776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dirty="0">
                <a:latin typeface="+mn-lt"/>
              </a:rPr>
              <a:t>4. Конвертирование — предварительная машинная </a:t>
            </a:r>
            <a:r>
              <a:rPr lang="ru-RU" sz="3000" dirty="0" smtClean="0">
                <a:latin typeface="+mn-lt"/>
              </a:rPr>
              <a:t>обработка (удаление </a:t>
            </a:r>
            <a:r>
              <a:rPr lang="ru-RU" sz="3000" dirty="0">
                <a:latin typeface="+mn-lt"/>
              </a:rPr>
              <a:t>или преобразование нетекстовых </a:t>
            </a:r>
            <a:r>
              <a:rPr lang="ru-RU" sz="3000" dirty="0" smtClean="0">
                <a:latin typeface="+mn-lt"/>
              </a:rPr>
              <a:t>элементов, </a:t>
            </a:r>
            <a:r>
              <a:rPr lang="ru-RU" sz="3000" dirty="0">
                <a:latin typeface="+mn-lt"/>
              </a:rPr>
              <a:t>удаление из текста переносов, обеспечение единообразного написания тире и др</a:t>
            </a:r>
            <a:r>
              <a:rPr lang="ru-RU" sz="3000" dirty="0" smtClean="0">
                <a:latin typeface="+mn-lt"/>
              </a:rPr>
              <a:t>.).</a:t>
            </a:r>
            <a:endParaRPr lang="ru-RU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555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608512"/>
          </a:xfrm>
        </p:spPr>
        <p:txBody>
          <a:bodyPr/>
          <a:lstStyle/>
          <a:p>
            <a:pPr marL="109728" fontAlgn="auto"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1 Понятие и основные характеристики </a:t>
            </a:r>
            <a:r>
              <a:rPr lang="ru-RU" sz="3200" dirty="0" smtClean="0">
                <a:solidFill>
                  <a:schemeClr val="tx1"/>
                </a:solidFill>
              </a:rPr>
              <a:t>корпуса текстов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ru-RU" sz="3200" dirty="0">
                <a:solidFill>
                  <a:schemeClr val="tx1"/>
                </a:solidFill>
              </a:rPr>
              <a:t>1.1 Размер и репрезентативность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ru-RU" sz="3200" dirty="0">
                <a:solidFill>
                  <a:schemeClr val="tx1"/>
                </a:solidFill>
              </a:rPr>
              <a:t>1.2 Разметка</a:t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556792"/>
            <a:ext cx="770485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+mn-lt"/>
              </a:rPr>
              <a:t>5. Разметка </a:t>
            </a:r>
            <a:r>
              <a:rPr lang="ru-RU" sz="3200" dirty="0" smtClean="0">
                <a:latin typeface="+mn-lt"/>
              </a:rPr>
              <a:t>текста. </a:t>
            </a:r>
          </a:p>
          <a:p>
            <a:pPr algn="just"/>
            <a:r>
              <a:rPr lang="ru-RU" sz="3200" dirty="0" err="1" smtClean="0">
                <a:latin typeface="+mn-lt"/>
              </a:rPr>
              <a:t>Метаразметка</a:t>
            </a:r>
            <a:r>
              <a:rPr lang="ru-RU" sz="3200" dirty="0" smtClean="0">
                <a:latin typeface="+mn-lt"/>
              </a:rPr>
              <a:t> и </a:t>
            </a:r>
            <a:r>
              <a:rPr lang="ru-RU" sz="3200" dirty="0">
                <a:latin typeface="+mn-lt"/>
              </a:rPr>
              <a:t>собственно лингвистическая </a:t>
            </a:r>
            <a:r>
              <a:rPr lang="ru-RU" sz="3200" dirty="0" smtClean="0">
                <a:latin typeface="+mn-lt"/>
              </a:rPr>
              <a:t>разметка. </a:t>
            </a:r>
            <a:endParaRPr lang="ru-RU" sz="3200" b="1" dirty="0">
              <a:latin typeface="+mn-lt"/>
            </a:endParaRPr>
          </a:p>
          <a:p>
            <a:pPr algn="just"/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035479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556793"/>
            <a:ext cx="7848872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>
                <a:latin typeface="+mn-lt"/>
              </a:rPr>
              <a:t>6. Корректировка результатов автоматической разметки: исправление ошибок и снятие </a:t>
            </a:r>
            <a:r>
              <a:rPr lang="ru-RU" sz="3200" dirty="0" smtClean="0">
                <a:latin typeface="+mn-lt"/>
              </a:rPr>
              <a:t>неоднозначности.</a:t>
            </a:r>
            <a:endParaRPr lang="ru-RU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42287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84784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>
                <a:latin typeface="+mn-lt"/>
              </a:rPr>
              <a:t>7. Конвертирование размеченных текстов в структуру специализированной </a:t>
            </a:r>
            <a:r>
              <a:rPr lang="ru-RU" sz="3000" dirty="0" smtClean="0">
                <a:latin typeface="+mn-lt"/>
              </a:rPr>
              <a:t>информационно-поисковой </a:t>
            </a:r>
            <a:r>
              <a:rPr lang="ru-RU" sz="3000" dirty="0">
                <a:latin typeface="+mn-lt"/>
              </a:rPr>
              <a:t>системы (</a:t>
            </a:r>
            <a:r>
              <a:rPr lang="ru-RU" sz="3000" dirty="0" err="1">
                <a:latin typeface="+mn-lt"/>
              </a:rPr>
              <a:t>corpus</a:t>
            </a:r>
            <a:r>
              <a:rPr lang="ru-RU" sz="3000" dirty="0">
                <a:latin typeface="+mn-lt"/>
              </a:rPr>
              <a:t> </a:t>
            </a:r>
            <a:r>
              <a:rPr lang="ru-RU" sz="3000" dirty="0" err="1">
                <a:latin typeface="+mn-lt"/>
              </a:rPr>
              <a:t>manager</a:t>
            </a:r>
            <a:r>
              <a:rPr lang="ru-RU" sz="3000" dirty="0" smtClean="0">
                <a:latin typeface="+mn-lt"/>
              </a:rPr>
              <a:t>).</a:t>
            </a:r>
            <a:endParaRPr lang="ru-RU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65038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8136904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>
                <a:latin typeface="+mn-lt"/>
              </a:rPr>
              <a:t>8. Обеспечение доступа к </a:t>
            </a:r>
            <a:r>
              <a:rPr lang="ru-RU" sz="3200" dirty="0" smtClean="0">
                <a:latin typeface="+mn-lt"/>
              </a:rPr>
              <a:t>корпусу: в пределах дисплейного класса, на CD-ROM или в режиме глобальной сети. Различным категориям пользователей могут предоставляться разные права и возможности. </a:t>
            </a:r>
          </a:p>
          <a:p>
            <a:pPr marL="274320" indent="4572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5392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1"/>
          <p:cNvSpPr>
            <a:spLocks noGrp="1"/>
          </p:cNvSpPr>
          <p:nvPr>
            <p:ph idx="1"/>
          </p:nvPr>
        </p:nvSpPr>
        <p:spPr>
          <a:xfrm>
            <a:off x="323850" y="1700213"/>
            <a:ext cx="8496300" cy="4105275"/>
          </a:xfrm>
        </p:spPr>
        <p:txBody>
          <a:bodyPr>
            <a:normAutofit fontScale="25000" lnSpcReduction="20000"/>
          </a:bodyPr>
          <a:lstStyle/>
          <a:p>
            <a:pPr marL="0" indent="-4572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600" dirty="0"/>
              <a:t>собранных в соответствии с определенными принципами,</a:t>
            </a:r>
          </a:p>
          <a:p>
            <a:pPr marL="0" indent="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ru-RU" sz="9600" dirty="0"/>
          </a:p>
          <a:p>
            <a:pPr marL="0" indent="-4572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600" dirty="0"/>
              <a:t>представленных в электронном виде,</a:t>
            </a:r>
          </a:p>
          <a:p>
            <a:pPr marL="0" indent="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ru-RU" sz="9600" dirty="0"/>
          </a:p>
          <a:p>
            <a:pPr marL="0" indent="-4572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600" dirty="0"/>
              <a:t>унифицированных, </a:t>
            </a:r>
          </a:p>
          <a:p>
            <a:pPr marL="0" indent="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ru-RU" sz="9600" dirty="0"/>
          </a:p>
          <a:p>
            <a:pPr marL="0" indent="-4572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600" dirty="0"/>
              <a:t>размеченных по определенному стандарту, </a:t>
            </a:r>
          </a:p>
          <a:p>
            <a:pPr marL="0" indent="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ru-RU" sz="9600" dirty="0"/>
          </a:p>
          <a:p>
            <a:pPr marL="0" indent="-4572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9600" dirty="0"/>
              <a:t>обеспеченных специализированной поисковой системой. </a:t>
            </a:r>
          </a:p>
          <a:p>
            <a:pPr marL="0" indent="-256032" algn="just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352928" cy="129614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70C0"/>
                </a:solidFill>
                <a:effectLst/>
              </a:rPr>
              <a:t>Лингвистический </a:t>
            </a:r>
            <a:r>
              <a:rPr lang="ru-RU" sz="4400" dirty="0">
                <a:solidFill>
                  <a:srgbClr val="0070C0"/>
                </a:solidFill>
                <a:effectLst/>
              </a:rPr>
              <a:t>корпус </a:t>
            </a:r>
            <a:r>
              <a:rPr lang="ru-RU" sz="4400" b="0" dirty="0">
                <a:solidFill>
                  <a:schemeClr val="tx1"/>
                </a:solidFill>
                <a:effectLst/>
              </a:rPr>
              <a:t>−</a:t>
            </a:r>
            <a:r>
              <a:rPr lang="ru-RU" sz="4400" b="0" dirty="0">
                <a:effectLst/>
              </a:rPr>
              <a:t/>
            </a:r>
            <a:br>
              <a:rPr lang="ru-RU" sz="4400" b="0" dirty="0">
                <a:effectLst/>
              </a:rPr>
            </a:br>
            <a:r>
              <a:rPr lang="ru-RU" sz="3600" b="0" dirty="0">
                <a:effectLst/>
              </a:rPr>
              <a:t>это совокупность </a:t>
            </a:r>
            <a:r>
              <a:rPr lang="ru-RU" sz="3600" b="0" dirty="0" smtClean="0">
                <a:effectLst/>
              </a:rPr>
              <a:t>текстов,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464496"/>
          </a:xfrm>
        </p:spPr>
        <p:txBody>
          <a:bodyPr>
            <a:normAutofit fontScale="92500" lnSpcReduction="10000"/>
          </a:bodyPr>
          <a:lstStyle/>
          <a:p>
            <a:pPr marL="0" indent="3240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smtClean="0"/>
              <a:t>прикладные лингвисты различного профиля;</a:t>
            </a:r>
          </a:p>
          <a:p>
            <a:pPr marL="0" indent="3240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/>
              <a:t>л</a:t>
            </a:r>
            <a:r>
              <a:rPr lang="ru-RU" sz="2400" dirty="0" smtClean="0"/>
              <a:t>ексикографы;</a:t>
            </a:r>
          </a:p>
          <a:p>
            <a:pPr marL="0" indent="3240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/>
              <a:t>п</a:t>
            </a:r>
            <a:r>
              <a:rPr lang="ru-RU" sz="2400" dirty="0" smtClean="0"/>
              <a:t>реподаватели (корпусы используются как база при обучении языкам);</a:t>
            </a:r>
          </a:p>
          <a:p>
            <a:pPr marL="0" indent="3240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/>
              <a:t>к</a:t>
            </a:r>
            <a:r>
              <a:rPr lang="ru-RU" sz="2400" dirty="0" smtClean="0"/>
              <a:t>омпьютерные лингвисты;</a:t>
            </a:r>
          </a:p>
          <a:p>
            <a:pPr marL="0" indent="3240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/>
              <a:t>д</a:t>
            </a:r>
            <a:r>
              <a:rPr lang="ru-RU" sz="2400" dirty="0" smtClean="0"/>
              <a:t>ругие специалисты по языку (литературоведы, редакторы, специалисты по рекламе)</a:t>
            </a:r>
            <a:r>
              <a:rPr lang="ru-RU" sz="2400" dirty="0"/>
              <a:t>;</a:t>
            </a:r>
            <a:endParaRPr lang="ru-RU" sz="2400" dirty="0" smtClean="0"/>
          </a:p>
          <a:p>
            <a:pPr marL="0" indent="3240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/>
              <a:t>с</a:t>
            </a:r>
            <a:r>
              <a:rPr lang="ru-RU" sz="2400" dirty="0" smtClean="0"/>
              <a:t>пециалисты по общественным наукам (историки, социологи и др.)</a:t>
            </a:r>
            <a:r>
              <a:rPr lang="en-US" sz="2400" dirty="0" smtClean="0"/>
              <a:t>.</a:t>
            </a:r>
            <a:endParaRPr lang="ru-RU" sz="2400" dirty="0" smtClean="0">
              <a:cs typeface="Tahoma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28604"/>
            <a:ext cx="8496944" cy="78581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70C0"/>
                </a:solidFill>
                <a:effectLst/>
              </a:rPr>
              <a:t>Пользователи корпусов</a:t>
            </a:r>
            <a:endParaRPr lang="ru-RU" sz="44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92488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ru-RU" sz="2800" dirty="0" smtClean="0"/>
              <a:t>реальные контексты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ru-RU" sz="2800" dirty="0" smtClean="0"/>
              <a:t>реальные статистические данные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2800" dirty="0" smtClean="0"/>
              <a:t>   (на больших объемах текстов)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ru-RU" sz="2800" dirty="0" smtClean="0"/>
              <a:t>сочетаемость (</a:t>
            </a:r>
            <a:r>
              <a:rPr lang="ru-RU" sz="2800" dirty="0" err="1" smtClean="0"/>
              <a:t>коллокации</a:t>
            </a:r>
            <a:r>
              <a:rPr lang="ru-RU" sz="2800" dirty="0" smtClean="0"/>
              <a:t>)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ru-RU" sz="2800" dirty="0" smtClean="0"/>
              <a:t>категоризацию языкового материала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ru-RU" sz="2800" dirty="0" smtClean="0"/>
              <a:t>проекции языка на различные подъязыки.</a:t>
            </a:r>
          </a:p>
          <a:p>
            <a:pPr algn="just">
              <a:lnSpc>
                <a:spcPct val="150000"/>
              </a:lnSpc>
              <a:buFont typeface="Wingdings 2" pitchFamily="18" charset="2"/>
              <a:buNone/>
            </a:pPr>
            <a:endParaRPr lang="ru-RU" sz="28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03662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900" dirty="0" smtClean="0">
                <a:solidFill>
                  <a:srgbClr val="0070C0"/>
                </a:solidFill>
                <a:effectLst/>
              </a:rPr>
              <a:t>Что дают корпусы</a:t>
            </a:r>
            <a:r>
              <a:rPr lang="en-US" sz="3900" dirty="0" smtClean="0">
                <a:solidFill>
                  <a:srgbClr val="0070C0"/>
                </a:solidFill>
                <a:effectLst/>
              </a:rPr>
              <a:t> </a:t>
            </a:r>
            <a:r>
              <a:rPr lang="ru-RU" sz="3900" dirty="0" smtClean="0">
                <a:solidFill>
                  <a:srgbClr val="0070C0"/>
                </a:solidFill>
                <a:effectLst/>
              </a:rPr>
              <a:t>пользователям</a:t>
            </a:r>
            <a:endParaRPr lang="ru-RU" sz="39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1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03244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 Размер корпуса</a:t>
            </a:r>
          </a:p>
          <a:p>
            <a:pPr marL="109537" indent="0">
              <a:buNone/>
            </a:pPr>
            <a:endParaRPr lang="ru-RU" sz="3600" dirty="0"/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 Репрезентативность корпуса</a:t>
            </a:r>
          </a:p>
          <a:p>
            <a:pPr>
              <a:buFont typeface="Wingdings 2" pitchFamily="18" charset="2"/>
              <a:buNone/>
            </a:pPr>
            <a:endParaRPr lang="ru-RU" sz="3600" dirty="0" smtClean="0"/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 Разметка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68952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70C0"/>
                </a:solidFill>
                <a:effectLst/>
              </a:rPr>
              <a:t>Основные характеристики корпуса текстов</a:t>
            </a:r>
            <a:endParaRPr lang="ru-RU" sz="40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1"/>
          <p:cNvSpPr>
            <a:spLocks noGrp="1"/>
          </p:cNvSpPr>
          <p:nvPr>
            <p:ph idx="1"/>
          </p:nvPr>
        </p:nvSpPr>
        <p:spPr>
          <a:xfrm>
            <a:off x="899592" y="1340769"/>
            <a:ext cx="7488832" cy="4320479"/>
          </a:xfrm>
        </p:spPr>
        <p:txBody>
          <a:bodyPr/>
          <a:lstStyle/>
          <a:p>
            <a:pPr marL="457200" indent="-457200" algn="just">
              <a:spcBef>
                <a:spcPct val="0"/>
              </a:spcBef>
              <a:buFont typeface="Wingdings" pitchFamily="2" charset="2"/>
              <a:buChar char="Ø"/>
            </a:pPr>
            <a:r>
              <a:rPr lang="ru-RU" sz="3600" dirty="0" smtClean="0"/>
              <a:t>имеет фиксированный характер</a:t>
            </a:r>
            <a:r>
              <a:rPr lang="ru-RU" sz="3600" dirty="0"/>
              <a:t>;</a:t>
            </a:r>
            <a:endParaRPr lang="ru-RU" sz="3600" dirty="0" smtClean="0"/>
          </a:p>
          <a:p>
            <a:pPr marL="457200" indent="-457200" algn="just">
              <a:spcBef>
                <a:spcPct val="0"/>
              </a:spcBef>
              <a:buFont typeface="Wingdings" pitchFamily="2" charset="2"/>
              <a:buChar char="Ø"/>
            </a:pPr>
            <a:endParaRPr lang="ru-RU" sz="3600" dirty="0" smtClean="0"/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600" dirty="0"/>
              <a:t>имеет </a:t>
            </a:r>
            <a:r>
              <a:rPr lang="ru-RU" sz="3600" dirty="0" smtClean="0"/>
              <a:t>нефиксированный характер (пополняется).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35280" cy="87671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70C0"/>
                </a:solidFill>
                <a:effectLst/>
              </a:rPr>
              <a:t>Размер корпуса</a:t>
            </a:r>
            <a:endParaRPr lang="ru-RU" sz="44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0070C0"/>
                </a:solidFill>
                <a:effectLst/>
              </a:rPr>
              <a:t>Размер корпуса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Первые корпусы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sz="2600" dirty="0"/>
              <a:t>Современный подход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/>
              <a:t>Объем − </a:t>
            </a:r>
            <a:r>
              <a:rPr lang="ru-RU" sz="2800" dirty="0"/>
              <a:t>1 млн. словоупотреблений (</a:t>
            </a:r>
            <a:r>
              <a:rPr lang="ru-RU" sz="2800" dirty="0" err="1"/>
              <a:t>Брауновский</a:t>
            </a:r>
            <a:r>
              <a:rPr lang="ru-RU" sz="2800" dirty="0"/>
              <a:t> корпус, </a:t>
            </a:r>
            <a:r>
              <a:rPr lang="ru-RU" sz="2800" dirty="0" err="1"/>
              <a:t>Уппсальский</a:t>
            </a:r>
            <a:r>
              <a:rPr lang="ru-RU" sz="2800" dirty="0"/>
              <a:t> корпус русского языка). </a:t>
            </a:r>
          </a:p>
          <a:p>
            <a:pPr marL="0" algn="just">
              <a:spcBef>
                <a:spcPts val="0"/>
              </a:spcBef>
            </a:pP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Объем </a:t>
            </a:r>
            <a:r>
              <a:rPr lang="ru-RU" sz="2800" dirty="0"/>
              <a:t>общеязыкового </a:t>
            </a:r>
            <a:r>
              <a:rPr lang="ru-RU" sz="2800" dirty="0" smtClean="0"/>
              <a:t>(национального) корпуса </a:t>
            </a:r>
            <a:r>
              <a:rPr lang="ru-RU" sz="2800" dirty="0"/>
              <a:t>должен быть не &lt; 100 млн. словоупотреблений.</a:t>
            </a:r>
          </a:p>
          <a:p>
            <a:pPr marL="0"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4952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5D8741-6181-4CE0-A9A8-200D6B4C83A5}"/>
</file>

<file path=customXml/itemProps2.xml><?xml version="1.0" encoding="utf-8"?>
<ds:datastoreItem xmlns:ds="http://schemas.openxmlformats.org/officeDocument/2006/customXml" ds:itemID="{AA4C353B-865B-4B65-BF81-A75215E42292}"/>
</file>

<file path=customXml/itemProps3.xml><?xml version="1.0" encoding="utf-8"?>
<ds:datastoreItem xmlns:ds="http://schemas.openxmlformats.org/officeDocument/2006/customXml" ds:itemID="{49C7E290-E2AE-45FA-8AD0-6A3F32A688AA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1789</TotalTime>
  <Words>712</Words>
  <Application>Microsoft Office PowerPoint</Application>
  <PresentationFormat>Экран (4:3)</PresentationFormat>
  <Paragraphs>116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Открытая</vt:lpstr>
      <vt:lpstr>Корпус текстов как особый лингвистический ресурс</vt:lpstr>
      <vt:lpstr>Содержание</vt:lpstr>
      <vt:lpstr>1 Понятие и основные характеристики корпуса текстов  1.1 Размер и репрезентативность  1.2 Разметка </vt:lpstr>
      <vt:lpstr>Лингвистический корпус − это совокупность текстов,</vt:lpstr>
      <vt:lpstr>Пользователи корпусов</vt:lpstr>
      <vt:lpstr>Что дают корпусы пользователям</vt:lpstr>
      <vt:lpstr>Основные характеристики корпуса текстов</vt:lpstr>
      <vt:lpstr>Размер корпуса</vt:lpstr>
      <vt:lpstr>Размер корпуса</vt:lpstr>
      <vt:lpstr>Презентация PowerPoint</vt:lpstr>
      <vt:lpstr>Репрезентативность корпуса −</vt:lpstr>
      <vt:lpstr>Типы корпусов с точки зрения репрезентативности</vt:lpstr>
      <vt:lpstr>Типы корпусов с точки зрения отбора текстов</vt:lpstr>
      <vt:lpstr>Разметка</vt:lpstr>
      <vt:lpstr>Презентация PowerPoint</vt:lpstr>
      <vt:lpstr>2 Виды разметки в корпусе </vt:lpstr>
      <vt:lpstr>Нелингвистическая  и лингвистическая разметка</vt:lpstr>
      <vt:lpstr>Типы  лингвистической разметки</vt:lpstr>
      <vt:lpstr>Презентация PowerPoint</vt:lpstr>
      <vt:lpstr> Морфологическая разметка −  это основной тип разметки </vt:lpstr>
      <vt:lpstr>Презентация PowerPoint</vt:lpstr>
      <vt:lpstr>Презентация PowerPoint</vt:lpstr>
      <vt:lpstr>Синтаксическая разметка</vt:lpstr>
      <vt:lpstr>Презентация PowerPoint</vt:lpstr>
      <vt:lpstr>Семантическая разметка</vt:lpstr>
      <vt:lpstr>3 Основные этапы создания корпусов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КОРПУСНАЯ ЛИНГВИСТИКА</dc:title>
  <dc:creator>Инна</dc:creator>
  <cp:lastModifiedBy>inna</cp:lastModifiedBy>
  <cp:revision>161</cp:revision>
  <dcterms:created xsi:type="dcterms:W3CDTF">2011-03-21T18:52:17Z</dcterms:created>
  <dcterms:modified xsi:type="dcterms:W3CDTF">2013-05-16T05:36:13Z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