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6"/>
  </p:notes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0BBDEE-DF69-4463-A764-59980D5C2B46}" type="datetimeFigureOut">
              <a:rPr lang="ru-RU" smtClean="0"/>
              <a:t>21.02.2016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00B62-CBB1-407A-8B1C-66CDF72058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57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00B62-CBB1-407A-8B1C-66CDF720580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78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00B62-CBB1-407A-8B1C-66CDF7205809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83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4DB6CF-366C-4D2A-9213-0E3B28C1EB97}" type="datetime1">
              <a:rPr lang="ru-RU" smtClean="0"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101F19-A0C5-42BA-B361-C28C227BC6A7}" type="datetime1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03B374-C371-4137-A4E9-973DB73986A9}" type="datetime1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3D0E0-FF53-417F-8101-9AE6DAC8DC00}" type="datetime1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DE9B9E-F32A-4E8C-9729-5B689490A75D}" type="datetime1">
              <a:rPr lang="ru-RU" smtClean="0"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AD3D31-BE79-4459-9682-96EEFDF4BCFB}" type="datetime1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C36E5B-DD7B-4767-80DB-71AE0E0D8429}" type="datetime1">
              <a:rPr lang="ru-RU" smtClean="0"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D80052-B67F-4108-B529-5B0467C31994}" type="datetime1">
              <a:rPr lang="ru-RU" smtClean="0"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7D4EE-1027-497E-8E6E-C7B70B138BF3}" type="datetime1">
              <a:rPr lang="ru-RU" smtClean="0"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072B9-AD9F-4365-B7FB-C2E183FA240D}" type="datetime1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19A2D8-B34B-4B49-B62F-19FE1D62B16E}" type="datetime1">
              <a:rPr lang="ru-RU" smtClean="0"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3DCF6E2-DA6A-4853-AC47-9E1F45B9B874}" type="datetime1">
              <a:rPr lang="ru-RU" smtClean="0"/>
              <a:t>21.02.2016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E51BF2-62F7-44D6-854C-9FF89CD6E6F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94" y="545557"/>
            <a:ext cx="1333686" cy="13336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35696" y="612235"/>
            <a:ext cx="6840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Учреждение образования </a:t>
            </a:r>
          </a:p>
          <a:p>
            <a:pPr algn="just"/>
            <a:r>
              <a:rPr lang="ru-RU" dirty="0" smtClean="0"/>
              <a:t>«Гомельский государственный университет </a:t>
            </a:r>
          </a:p>
          <a:p>
            <a:pPr algn="just"/>
            <a:r>
              <a:rPr lang="ru-RU" dirty="0" smtClean="0"/>
              <a:t>им. Ф. Скорины»</a:t>
            </a:r>
          </a:p>
          <a:p>
            <a:pPr algn="just"/>
            <a:r>
              <a:rPr lang="ru-RU" dirty="0" smtClean="0"/>
              <a:t>Филологический факультет</a:t>
            </a:r>
          </a:p>
          <a:p>
            <a:pPr algn="just"/>
            <a:r>
              <a:rPr lang="ru-RU" dirty="0" smtClean="0"/>
              <a:t>Каф. РОСЯ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25262" y="5529566"/>
            <a:ext cx="295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Выполнила: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Бойкова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С.Н.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5949280"/>
            <a:ext cx="1654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Гомель 2016г.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837" y="2332899"/>
            <a:ext cx="2272256" cy="338133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79912" y="2420888"/>
            <a:ext cx="427597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Латинский язык</a:t>
            </a:r>
          </a:p>
          <a:p>
            <a:r>
              <a:rPr lang="ru-RU" sz="4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Фонетика</a:t>
            </a:r>
            <a:endParaRPr lang="ru-RU" sz="4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931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831922"/>
              </p:ext>
            </p:extLst>
          </p:nvPr>
        </p:nvGraphicFramePr>
        <p:xfrm>
          <a:off x="611560" y="2204864"/>
          <a:ext cx="7992888" cy="30963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96144"/>
                <a:gridCol w="1872208"/>
                <a:gridCol w="4824536"/>
              </a:tblGrid>
              <a:tr h="30963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р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ru-RU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rh</a:t>
                      </a:r>
                      <a:endParaRPr lang="ru-RU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Ch</a:t>
                      </a:r>
                      <a:endParaRPr lang="en-US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Th</a:t>
                      </a:r>
                      <a:endParaRPr lang="ru-RU" sz="2800" b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lang="ru-RU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[р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[х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2800" b="0" dirty="0" smtClean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[т]</a:t>
                      </a:r>
                      <a:endParaRPr lang="ru-RU" sz="2800" b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philosophia</a:t>
                      </a: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[</a:t>
                      </a:r>
                      <a:r>
                        <a:rPr lang="ru-RU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филёзофиа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rhetorica</a:t>
                      </a: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[</a:t>
                      </a: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рэторика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schola</a:t>
                      </a: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[</a:t>
                      </a: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схоля</a:t>
                      </a:r>
                      <a:r>
                        <a:rPr lang="en-US" sz="2800" b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ru-RU" sz="2800" b="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theatrum</a:t>
                      </a: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 [</a:t>
                      </a:r>
                      <a:r>
                        <a:rPr lang="en-US" sz="2800" b="0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тэатрум</a:t>
                      </a:r>
                      <a:r>
                        <a:rPr lang="en-US" sz="2800" b="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lang="ru-RU" sz="2800" b="0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21658" y="980727"/>
            <a:ext cx="280397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Диграфы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23928" y="6093296"/>
            <a:ext cx="2286000" cy="455712"/>
          </a:xfrm>
        </p:spPr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013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729081"/>
            <a:ext cx="518975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Количество слога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995936" y="6093296"/>
            <a:ext cx="2286000" cy="365125"/>
          </a:xfrm>
        </p:spPr>
        <p:txBody>
          <a:bodyPr/>
          <a:lstStyle/>
          <a:p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1950068" y="1740595"/>
            <a:ext cx="4914800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Долгий слог содержит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261405" y="2420888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Блок-схема: процесс 10"/>
          <p:cNvSpPr/>
          <p:nvPr/>
        </p:nvSpPr>
        <p:spPr>
          <a:xfrm>
            <a:off x="3459488" y="3396889"/>
            <a:ext cx="2518233" cy="143947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Гласный перед стечением согласных</a:t>
            </a:r>
            <a:endParaRPr lang="ru-RU" sz="2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6864868" y="240500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Блок-схема: процесс 13"/>
          <p:cNvSpPr/>
          <p:nvPr/>
        </p:nvSpPr>
        <p:spPr>
          <a:xfrm>
            <a:off x="6224378" y="3356984"/>
            <a:ext cx="2470512" cy="14274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Дифтонг или двойной гласный</a:t>
            </a:r>
            <a:endParaRPr lang="ru-RU" sz="2400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1943109" y="2403547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Блок-схема: процесс 16"/>
          <p:cNvSpPr/>
          <p:nvPr/>
        </p:nvSpPr>
        <p:spPr>
          <a:xfrm>
            <a:off x="467544" y="3369746"/>
            <a:ext cx="2592288" cy="146353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Долгий гласный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24744" y="5747676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rā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trum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467544" y="48332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73115" y="5747675"/>
            <a:ext cx="2290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-cu-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lum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326160" y="4833276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493068" y="483327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224378" y="4784436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188141" y="5782583"/>
            <a:ext cx="2250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gi</a:t>
            </a:r>
            <a:r>
              <a:rPr lang="en-US" sz="2400" dirty="0" smtClean="0"/>
              <a:t>-</a:t>
            </a:r>
            <a:r>
              <a:rPr lang="en-US" sz="2400" dirty="0" err="1" smtClean="0"/>
              <a:t>ster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6245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2051720" y="1394715"/>
            <a:ext cx="4968552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Краткий слог содержит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051720" y="20073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076056" y="2007363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Блок-схема: процесс 6"/>
          <p:cNvSpPr/>
          <p:nvPr/>
        </p:nvSpPr>
        <p:spPr>
          <a:xfrm>
            <a:off x="1475656" y="2921763"/>
            <a:ext cx="2664296" cy="122731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Краткий гласный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5052927" y="2921763"/>
            <a:ext cx="2736304" cy="121747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Гласный перед гласным или согласным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475656" y="414908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52927" y="414908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75656" y="5063480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Po-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pŭ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lus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98547" y="5063479"/>
            <a:ext cx="2238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4331191" y="6165304"/>
            <a:ext cx="2357872" cy="365125"/>
          </a:xfrm>
        </p:spPr>
        <p:txBody>
          <a:bodyPr/>
          <a:lstStyle/>
          <a:p>
            <a:r>
              <a:rPr lang="ru-RU" dirty="0" smtClean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1755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72816"/>
            <a:ext cx="8244408" cy="425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В двусложном слове ударение падает на первый слог: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-ta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жизнь; 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sil-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лес; 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mil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-le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тысяча.</a:t>
            </a: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В многосложном слове ударение падает на второй с 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коца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слог, если он долгий и на третий с конца слог , если предпоследний слог краткий: 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Ho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mē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rus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Гомер; </a:t>
            </a:r>
            <a:r>
              <a:rPr lang="ru-RU" sz="3200" b="1" i="1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-dĭ-cus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врач.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3768" y="737078"/>
            <a:ext cx="4464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Ударение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95936" y="6165304"/>
            <a:ext cx="2286000" cy="365125"/>
          </a:xfrm>
        </p:spPr>
        <p:txBody>
          <a:bodyPr/>
          <a:lstStyle/>
          <a:p>
            <a:r>
              <a:rPr lang="ru-RU" dirty="0" smtClean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059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556792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4508"/>
            <a:ext cx="8064896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Выполните задание по образцу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raesidium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прэ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зи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ди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-ум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защита, </a:t>
            </a:r>
            <a:r>
              <a:rPr lang="ru-RU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охрана;президиум</a:t>
            </a:r>
            <a:r>
              <a:rPr lang="ru-RU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Neuter,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memoria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provincia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negotium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praesidium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pax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pacis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),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pinguis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miser,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nudus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circus,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dictio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mechanĭca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scaena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religio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ultĭmus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quartus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arbĭter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usurpāre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physĭcus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symbŏlum</a:t>
            </a:r>
            <a:r>
              <a:rPr lang="en-US" sz="32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be-BY" sz="3200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5696" y="623098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Домашнее задание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139952" y="6165304"/>
            <a:ext cx="2286000" cy="365125"/>
          </a:xfrm>
        </p:spPr>
        <p:txBody>
          <a:bodyPr/>
          <a:lstStyle/>
          <a:p>
            <a:r>
              <a:rPr lang="ru-RU" dirty="0" smtClean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649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69788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Латинский алфавит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alphabet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546718"/>
              </p:ext>
            </p:extLst>
          </p:nvPr>
        </p:nvGraphicFramePr>
        <p:xfrm>
          <a:off x="431539" y="1340768"/>
          <a:ext cx="8352930" cy="4757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4415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Буква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Произношение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  <a:tr h="31351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А, 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G, g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H, h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K,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бэ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цэ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дэ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эф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гэ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ха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[б]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[к,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ц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д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[э]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[г]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придыхание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[и, й]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[к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211960" y="6093296"/>
            <a:ext cx="2286000" cy="365125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2962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94192"/>
              </p:ext>
            </p:extLst>
          </p:nvPr>
        </p:nvGraphicFramePr>
        <p:xfrm>
          <a:off x="323529" y="332656"/>
          <a:ext cx="8496945" cy="570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2832315"/>
                <a:gridCol w="2832315"/>
              </a:tblGrid>
              <a:tr h="4320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Буква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Название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Произношение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  <a:tr h="52682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L, l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M, m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N, n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O, o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P, p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Q, q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R, r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S, s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T, t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U, u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V, v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X, x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en-US" sz="2400" i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Y, y</a:t>
                      </a:r>
                    </a:p>
                    <a:p>
                      <a:r>
                        <a:rPr kumimoji="0" lang="en-US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Z, z</a:t>
                      </a:r>
                      <a:endParaRPr kumimoji="0" lang="be-BY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эль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эм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эн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пэ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эр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эс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тэ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вэ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икс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ипсилон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en-US" sz="2400" i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</a:t>
                      </a:r>
                      <a:r>
                        <a:rPr lang="ru-RU" sz="2400" i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зэта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[</a:t>
                      </a:r>
                      <a:r>
                        <a:rPr kumimoji="0" lang="en-US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ль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]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[м]</a:t>
                      </a:r>
                      <a:endParaRPr kumimoji="0" lang="be-BY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[н]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[о]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[п]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[к]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[р]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[с, з]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[т]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[у, в]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[в]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2400" b="0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кс</a:t>
                      </a: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[и]</a:t>
                      </a:r>
                      <a:endParaRPr lang="ru-RU" sz="24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r>
                        <a:rPr lang="en-US" sz="2400" i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</a:t>
                      </a:r>
                      <a:r>
                        <a:rPr lang="en-US" sz="2400" i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[з]</a:t>
                      </a:r>
                      <a:endParaRPr kumimoji="0" lang="be-BY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67944" y="6093296"/>
            <a:ext cx="2286000" cy="365125"/>
          </a:xfrm>
        </p:spPr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666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7992888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латинском алфавите 24 буквы – 6 гласных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vocales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и 18 согласных (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consonantes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). </a:t>
            </a:r>
          </a:p>
          <a:p>
            <a:pPr marL="114300"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tabLst/>
              <a:defRPr/>
            </a:pPr>
            <a:endParaRPr kumimoji="0" lang="be-BY" sz="2800" b="1" i="0" u="none" strike="noStrike" kern="0" cap="none" spc="0" normalizeH="0" baseline="0" noProof="0" dirty="0" smtClean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"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Буква 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ёта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отсутствовала в классической письменности, она была введена лишь в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XVI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веке. Во многих изданиях буква 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теперь не употребляется, а вместо нее пишется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ius</a:t>
            </a:r>
            <a:r>
              <a:rPr kumimoji="0" lang="en-US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- jus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  <a:p>
            <a:pPr marL="114300"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tabLst/>
              <a:defRPr/>
            </a:pPr>
            <a:endParaRPr kumimoji="0" lang="be-BY" sz="2800" b="1" i="0" u="none" strike="noStrike" kern="0" cap="none" spc="0" normalizeH="0" baseline="0" noProof="0" dirty="0" smtClean="0">
              <a:ln>
                <a:noFill/>
              </a:ln>
              <a:solidFill>
                <a:srgbClr val="564B3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114300" marR="0" lvl="0" algn="just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  <a:buSzTx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Буквы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встречаются только в словах греческого происхождения: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myrtus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–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мирт, </a:t>
            </a:r>
            <a:r>
              <a:rPr kumimoji="0" lang="en-US" sz="28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Zodiacus</a:t>
            </a: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- </a:t>
            </a: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564B3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зодиак. 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283968" y="6093296"/>
            <a:ext cx="2286000" cy="365125"/>
          </a:xfrm>
        </p:spPr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8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8603736" cy="578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Большинство звуков  лат. 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яз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произносится как соответствующие русские: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y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i] – [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lyra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лира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mitto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митто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];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[o] – [o]: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octo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окто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];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[a] – [a]: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asĭnus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азинус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[u] – [y]: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sumus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сумус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];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[e] – [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э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]: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septem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сэптэм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после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[l] [e]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произносится  всегда мягко:</a:t>
            </a:r>
          </a:p>
          <a:p>
            <a:pPr marL="342900" lvl="0" indent="-228600" fontAlgn="base">
              <a:spcBef>
                <a:spcPct val="20000"/>
              </a:spcBef>
              <a:spcAft>
                <a:spcPct val="0"/>
              </a:spcAft>
              <a:buClr>
                <a:srgbClr val="93A299"/>
              </a:buClr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[e] –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lepus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лепус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211960" y="6021288"/>
            <a:ext cx="2286000" cy="489998"/>
          </a:xfrm>
        </p:spPr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728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6750496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punīre</a:t>
            </a:r>
            <a:r>
              <a:rPr lang="en-US" sz="2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пунирэ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[r]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 – 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rarus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рарус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[n]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nasus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назус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];</a:t>
            </a: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[t] – 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totus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тотус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2800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[v] – 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verbum 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вэрбум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];</a:t>
            </a: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[b] – 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б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beatus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бэатус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];</a:t>
            </a:r>
          </a:p>
          <a:p>
            <a:pPr marL="342900" lvl="0" indent="-228600" algn="just">
              <a:spcBef>
                <a:spcPct val="20000"/>
              </a:spcBef>
              <a:buClr>
                <a:srgbClr val="93A299"/>
              </a:buClr>
              <a:defRPr/>
            </a:pP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[d] – 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domĭna</a:t>
            </a:r>
            <a:r>
              <a:rPr lang="en-US" sz="2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домина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].</a:t>
            </a:r>
          </a:p>
          <a:p>
            <a:pPr marL="342900" lvl="0" indent="-228600">
              <a:spcBef>
                <a:spcPct val="20000"/>
              </a:spcBef>
              <a:buClr>
                <a:srgbClr val="93A299"/>
              </a:buClr>
              <a:defRPr/>
            </a:pP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Согласный 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[l]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 всегда 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произноситсямягко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lun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люна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]; </a:t>
            </a:r>
            <a:r>
              <a:rPr lang="en-US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lacrima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[</a:t>
            </a:r>
            <a:r>
              <a:rPr lang="ru-RU" sz="2800" dirty="0" err="1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лякрима</a:t>
            </a:r>
            <a:r>
              <a:rPr lang="en-US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]</a:t>
            </a:r>
            <a:r>
              <a:rPr lang="ru-RU" sz="2800" dirty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42900" lvl="0" indent="-228600">
              <a:spcBef>
                <a:spcPct val="20000"/>
              </a:spcBef>
              <a:buClr>
                <a:srgbClr val="93A299"/>
              </a:buClr>
              <a:defRPr/>
            </a:pPr>
            <a:endParaRPr lang="ru-RU" sz="4400" dirty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995936" y="6093296"/>
            <a:ext cx="2286000" cy="365125"/>
          </a:xfrm>
        </p:spPr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148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428256" y="1421160"/>
            <a:ext cx="92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14653"/>
            <a:ext cx="83701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Произношение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некоторых сочетаний с 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гласными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190032"/>
              </p:ext>
            </p:extLst>
          </p:nvPr>
        </p:nvGraphicFramePr>
        <p:xfrm>
          <a:off x="611560" y="1916832"/>
          <a:ext cx="7992888" cy="38411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  <a:gridCol w="2808312"/>
                <a:gridCol w="2880320"/>
              </a:tblGrid>
              <a:tr h="5487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Написание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Произношение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Пример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2924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ae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oe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 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]перед гласными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 э 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 ö 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 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ау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 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эу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ianua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януа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maior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майор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praemium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прэмиум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foedus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[ф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ё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дус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aurum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аурум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Eurōpa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эуропа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995936" y="6093296"/>
            <a:ext cx="2141984" cy="365125"/>
          </a:xfrm>
        </p:spPr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27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8816"/>
              </p:ext>
            </p:extLst>
          </p:nvPr>
        </p:nvGraphicFramePr>
        <p:xfrm>
          <a:off x="395536" y="1988841"/>
          <a:ext cx="8424936" cy="4104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9283"/>
                <a:gridCol w="2734409"/>
                <a:gridCol w="3621244"/>
              </a:tblGrid>
              <a:tr h="6702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Написание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Произношение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Пример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34342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  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перед 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y 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ae</a:t>
                      </a:r>
                      <a:endParaRPr lang="ru-RU" sz="28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</a:t>
                      </a:r>
                      <a:r>
                        <a:rPr lang="en-US" sz="2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[к]  в других случаях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centum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be-BY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цэнтум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civis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цивис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cyclus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циклюс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caerimonia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цэримониа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coeptum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цöптум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cultura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[культура]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color 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колёр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94250" y="456628"/>
            <a:ext cx="61988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Произношение согласных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и групп согласных</a:t>
            </a:r>
            <a:endParaRPr lang="ru-RU" sz="3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11960" y="6093296"/>
            <a:ext cx="2286000" cy="365125"/>
          </a:xfrm>
        </p:spPr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157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397305"/>
              </p:ext>
            </p:extLst>
          </p:nvPr>
        </p:nvGraphicFramePr>
        <p:xfrm>
          <a:off x="467544" y="548680"/>
          <a:ext cx="8208912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175"/>
                <a:gridCol w="2736304"/>
                <a:gridCol w="4141433"/>
              </a:tblGrid>
              <a:tr h="17281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ngu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be-BY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нгв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aquarium [</a:t>
                      </a:r>
                      <a:r>
                        <a:rPr lang="be-BY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аквариум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lingua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лингва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suavis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свавис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],   </a:t>
                      </a:r>
                      <a:r>
                        <a:rPr lang="en-US" sz="2800" b="0" u="sng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но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: 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suus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суус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 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083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ru-RU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</a:t>
                      </a: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r>
                        <a:rPr lang="ru-RU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между гласными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rosa  [</a:t>
                      </a:r>
                      <a:r>
                        <a:rPr lang="ru-RU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роза</a:t>
                      </a: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casus [</a:t>
                      </a:r>
                      <a:r>
                        <a:rPr lang="ru-RU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казус</a:t>
                      </a:r>
                      <a:r>
                        <a:rPr lang="en-US" sz="2800" b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26609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ti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ци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 перед гласными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ти</a:t>
                      </a:r>
                      <a:r>
                        <a:rPr lang="ru-RU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  после 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                x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distantia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дистанциа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evolutio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эволюцио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bestia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бэстиа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Attius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аттиус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mixtio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[</a:t>
                      </a:r>
                      <a:r>
                        <a:rPr lang="ru-RU" sz="2800" b="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микстио</a:t>
                      </a:r>
                      <a:r>
                        <a:rPr lang="en-US" sz="2800" b="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]</a:t>
                      </a:r>
                      <a:endParaRPr lang="ru-RU" sz="28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995936" y="6165304"/>
            <a:ext cx="2286000" cy="365125"/>
          </a:xfrm>
        </p:spPr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0998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C087EE45DA8B643AF8AC430A6B82E98" ma:contentTypeVersion="0" ma:contentTypeDescription="Создание документа." ma:contentTypeScope="" ma:versionID="0cafe08341b913e3b1708e116774420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4834BA8-6C57-486E-B5CF-A0941EA6D9E0}"/>
</file>

<file path=customXml/itemProps2.xml><?xml version="1.0" encoding="utf-8"?>
<ds:datastoreItem xmlns:ds="http://schemas.openxmlformats.org/officeDocument/2006/customXml" ds:itemID="{80BC193A-358D-4553-B22C-A9035E651423}"/>
</file>

<file path=customXml/itemProps3.xml><?xml version="1.0" encoding="utf-8"?>
<ds:datastoreItem xmlns:ds="http://schemas.openxmlformats.org/officeDocument/2006/customXml" ds:itemID="{BE5A4FA6-166E-4BAF-B397-591D7357D06B}"/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183</TotalTime>
  <Words>794</Words>
  <Application>Microsoft Office PowerPoint</Application>
  <PresentationFormat>Экран (4:3)</PresentationFormat>
  <Paragraphs>233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Светик</dc:creator>
  <cp:lastModifiedBy>Светик</cp:lastModifiedBy>
  <cp:revision>20</cp:revision>
  <dcterms:created xsi:type="dcterms:W3CDTF">2016-02-21T12:16:11Z</dcterms:created>
  <dcterms:modified xsi:type="dcterms:W3CDTF">2016-02-21T19:59:19Z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0x0101001C087EE45DA8B643AF8AC430A6B82E98</vt:lpwstr>
  </property>
</Properties>
</file>