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sldIdLst>
    <p:sldId id="272" r:id="rId2"/>
    <p:sldId id="270" r:id="rId3"/>
    <p:sldId id="271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0A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477" autoAdjust="0"/>
  </p:normalViewPr>
  <p:slideViewPr>
    <p:cSldViewPr>
      <p:cViewPr varScale="1">
        <p:scale>
          <a:sx n="78" d="100"/>
          <a:sy n="78" d="100"/>
        </p:scale>
        <p:origin x="-6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0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409768-AEA7-4004-95E9-6EBAFA6636C7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AC9F2F-FFAC-4466-959D-E8774717D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E3E8D9-977E-47CC-8AE7-1C557624659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02209-B317-4277-8E23-4D3C7B3FA581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0701834-E9FA-47BF-A703-6CB2BAD97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D18A-B043-40E9-9455-37FD487464FF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EAEC-0A5E-41E5-A9D0-5BF89E977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EEB0-B014-47E9-A7C4-B4694D147B6A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CF5F-28C7-4B0D-80D3-6A681D839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E04E-BC26-4B67-A4BB-E473758DB57C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04C70-8236-44CD-9D48-D9AFF28C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132CE-F61A-418B-9790-749FFEB27D33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FD28-D920-4B4A-8A68-15A453F77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93AE1-50AA-4C42-A5FE-15884DC9F00A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090AF-1E4A-43C9-9438-E93968A27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B36C-BF64-435B-B8ED-40DD63118AE9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4C03C-ADA6-4234-9C9F-F5545C7C0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C6A9-6B2F-451B-8EF8-79AD7DC5AE59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F370-08C9-4C2E-B1F0-3A391C043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6ABBD-0B09-442B-B0B3-C75DF17FE076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799D-C8ED-4DF9-8625-E7C9D0CE1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30D14-6F98-4ACD-B9FE-20DDA7B849A3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8751E-E095-4DC2-9031-630E0DD47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8047-D39B-46F4-9179-6622F83EE1A4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F8655-356A-4684-9E6B-E6421FF60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121B5F04-2B18-4525-9E1F-989BDA6FE256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816C1A84-2242-4C5D-8EC8-CB65251F9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0" r:id="rId3"/>
    <p:sldLayoutId id="2147483909" r:id="rId4"/>
    <p:sldLayoutId id="2147483908" r:id="rId5"/>
    <p:sldLayoutId id="2147483907" r:id="rId6"/>
    <p:sldLayoutId id="2147483906" r:id="rId7"/>
    <p:sldLayoutId id="2147483913" r:id="rId8"/>
    <p:sldLayoutId id="2147483914" r:id="rId9"/>
    <p:sldLayoutId id="2147483905" r:id="rId10"/>
    <p:sldLayoutId id="214748390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275" y="1557338"/>
            <a:ext cx="5722938" cy="1827212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A0A0A"/>
                </a:solidFill>
                <a:latin typeface="+mn-lt"/>
              </a:rPr>
              <a:t>2 склонение существительных</a:t>
            </a:r>
            <a:endParaRPr lang="ru-RU" sz="4000" dirty="0">
              <a:solidFill>
                <a:srgbClr val="0A0A0A"/>
              </a:solidFill>
              <a:latin typeface="+mn-lt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/>
          <a:lstStyle/>
          <a:p>
            <a:r>
              <a:rPr lang="ru-RU" sz="4000" smtClean="0">
                <a:solidFill>
                  <a:srgbClr val="0A0A0A"/>
                </a:solidFill>
              </a:rPr>
              <a:t>Прилагательные 1-2</a:t>
            </a:r>
          </a:p>
          <a:p>
            <a:r>
              <a:rPr lang="ru-RU" sz="4000" smtClean="0">
                <a:solidFill>
                  <a:srgbClr val="0A0A0A"/>
                </a:solidFill>
              </a:rPr>
              <a:t>склонения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-315913"/>
            <a:ext cx="6965950" cy="7848601"/>
          </a:xfrm>
        </p:spPr>
        <p:txBody>
          <a:bodyPr/>
          <a:lstStyle/>
          <a:p>
            <a:pPr algn="l"/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3</a:t>
            </a:r>
            <a: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.</a:t>
            </a:r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Сущ </a:t>
            </a:r>
            <a:r>
              <a:rPr lang="en-US" sz="3600" b="1" smtClean="0">
                <a:solidFill>
                  <a:srgbClr val="0A0A0A"/>
                </a:solidFill>
                <a:latin typeface="Arial" charset="0"/>
                <a:cs typeface="Arial" charset="0"/>
              </a:rPr>
              <a:t>locus, i m </a:t>
            </a:r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место в </a:t>
            </a:r>
            <a: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N. plur. </a:t>
            </a:r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имеет формы м. и ср. р.:</a:t>
            </a:r>
            <a: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/>
            </a:r>
            <a:b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rgbClr val="0A0A0A"/>
                </a:solidFill>
                <a:latin typeface="Arial" charset="0"/>
                <a:cs typeface="Arial" charset="0"/>
              </a:rPr>
              <a:t>loci</a:t>
            </a:r>
            <a:r>
              <a:rPr lang="ru-RU" sz="3600" b="1" smtClean="0">
                <a:solidFill>
                  <a:srgbClr val="0A0A0A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smtClean="0">
                <a:solidFill>
                  <a:srgbClr val="0A0A0A"/>
                </a:solidFill>
                <a:latin typeface="Arial" charset="0"/>
                <a:cs typeface="Arial" charset="0"/>
              </a:rPr>
              <a:t>m</a:t>
            </a:r>
            <a:r>
              <a:rPr lang="ru-RU" sz="3600" b="1" smtClean="0">
                <a:solidFill>
                  <a:srgbClr val="0A0A0A"/>
                </a:solidFill>
                <a:latin typeface="Arial" charset="0"/>
                <a:cs typeface="Arial" charset="0"/>
              </a:rPr>
              <a:t> </a:t>
            </a:r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места, отрывки из книг, из речи; </a:t>
            </a:r>
            <a: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/>
            </a:r>
            <a:b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600" b="1" smtClean="0">
                <a:solidFill>
                  <a:srgbClr val="0A0A0A"/>
                </a:solidFill>
                <a:latin typeface="Arial" charset="0"/>
                <a:cs typeface="Arial" charset="0"/>
              </a:rPr>
              <a:t>loca n </a:t>
            </a:r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места, совокупность мест, страна.</a:t>
            </a:r>
            <a: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/>
            </a:r>
            <a:b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4. </a:t>
            </a:r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Сущ.</a:t>
            </a:r>
            <a:r>
              <a:rPr lang="en-US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vir, viri m  </a:t>
            </a:r>
            <a:r>
              <a:rPr lang="ru-RU" sz="3600" smtClean="0">
                <a:solidFill>
                  <a:srgbClr val="0A0A0A"/>
                </a:solidFill>
                <a:latin typeface="Arial" charset="0"/>
                <a:cs typeface="Arial" charset="0"/>
              </a:rPr>
              <a:t>мужчина,человек также относится ко 2 скл.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5375" y="817563"/>
            <a:ext cx="6964363" cy="5419725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cap="all" dirty="0" smtClean="0">
                <a:solidFill>
                  <a:srgbClr val="0A0A0A"/>
                </a:solidFill>
                <a:latin typeface="+mn-lt"/>
              </a:rPr>
              <a:t>Имя прилагательное </a:t>
            </a:r>
            <a:r>
              <a:rPr lang="ru-RU" sz="4000" b="1" i="1" cap="all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i="1" cap="all" dirty="0" err="1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Nomen</a:t>
            </a:r>
            <a:r>
              <a:rPr lang="ru-RU" sz="4000" b="1" i="1" cap="all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cap="all" dirty="0" err="1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en-US" sz="4000" b="1" i="1" cap="all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4000" b="1" i="1" cap="all" dirty="0" err="1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ectīvum</a:t>
            </a:r>
            <a:r>
              <a:rPr lang="ru-RU" sz="4000" b="1" i="1" cap="all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4000" b="1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  <a:t/>
            </a:r>
            <a:b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</a:br>
            <a: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  <a:t>В латинском языке прилагательные имеют 3 склонения и делятся на 2 группы:</a:t>
            </a:r>
            <a:b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</a:br>
            <a: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  <a:t>1) прилагательные 1 и 2 склонения,</a:t>
            </a:r>
            <a:b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</a:br>
            <a: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  <a:t>2) прилагательные 3 склонения.</a:t>
            </a:r>
            <a:b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</a:br>
            <a: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  <a:t>Латинские прилагательные склоняются как существительные.</a:t>
            </a:r>
            <a:br>
              <a:rPr lang="ru-RU" sz="3200" dirty="0" smtClean="0">
                <a:solidFill>
                  <a:srgbClr val="0A0A0A"/>
                </a:solidFill>
                <a:latin typeface="+mn-lt"/>
                <a:cs typeface="Arial" pitchFamily="34" charset="0"/>
              </a:rPr>
            </a:br>
            <a:endParaRPr lang="ru-RU" sz="3200" dirty="0">
              <a:solidFill>
                <a:srgbClr val="0A0A0A"/>
              </a:solidFill>
              <a:latin typeface="+mn-lt"/>
              <a:cs typeface="Arial" pitchFamily="34" charset="0"/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5375" y="817563"/>
            <a:ext cx="6964363" cy="51323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 Прилагательные 1 и 2 склонения</a:t>
            </a:r>
            <a:r>
              <a:rPr lang="ru-RU" sz="2800" b="1" i="1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Эти прилагательные образуются при помощи окончаний:</a:t>
            </a:r>
            <a:b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мужской род –	</a:t>
            </a:r>
            <a:r>
              <a:rPr lang="ru-RU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us</a:t>
            </a: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,  оканчиваются на </a:t>
            </a:r>
            <a:r>
              <a:rPr lang="ru-RU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en-US" sz="2800" b="1" dirty="0" err="1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er</a:t>
            </a: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женский род –	</a:t>
            </a:r>
            <a:r>
              <a:rPr lang="ru-RU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a</a:t>
            </a: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средний род –	</a:t>
            </a:r>
            <a:r>
              <a:rPr lang="ru-RU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en-US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um.</a:t>
            </a:r>
            <a:r>
              <a:rPr lang="ru-RU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Прилагательные женского рода склоняются как существительные 1 склонения, мужского и среднего рода – как существительные 2 склонения.</a:t>
            </a:r>
            <a:br>
              <a:rPr lang="ru-RU" sz="28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2800" dirty="0">
              <a:solidFill>
                <a:srgbClr val="0A0A0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088" y="981075"/>
          <a:ext cx="7489825" cy="4476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  <a:gridCol w="1152128"/>
                <a:gridCol w="1368152"/>
                <a:gridCol w="2952328"/>
              </a:tblGrid>
              <a:tr h="640213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ловарная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форма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Перевод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508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скл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US" sz="2400" dirty="0" smtClean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2400" dirty="0" err="1" smtClean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скл</a:t>
                      </a: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1721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clarus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clara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clarum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clarus</a:t>
                      </a: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a, um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ясный,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ая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ое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светлый,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ая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ое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знаменитый,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ая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ое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1721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prosper</a:t>
                      </a:r>
                      <a:endParaRPr lang="ru-RU" sz="24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prospĕra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prospĕrum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prosper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ĕ</a:t>
                      </a:r>
                      <a:r>
                        <a:rPr lang="en-US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ĕ</a:t>
                      </a:r>
                      <a:r>
                        <a:rPr lang="en-US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rum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благоприятный,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ая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ое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2223"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niger</a:t>
                      </a:r>
                      <a:endParaRPr lang="ru-RU" sz="24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nigra</a:t>
                      </a:r>
                      <a:endParaRPr lang="ru-RU" sz="24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nigrum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niger, gra, grum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черный,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ая</a:t>
                      </a:r>
                      <a:r>
                        <a:rPr lang="ru-RU" sz="24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4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ое</a:t>
                      </a:r>
                      <a:endParaRPr lang="ru-RU" sz="24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981075"/>
            <a:ext cx="6892925" cy="5876925"/>
          </a:xfrm>
        </p:spPr>
        <p:txBody>
          <a:bodyPr/>
          <a:lstStyle/>
          <a:p>
            <a:r>
              <a:rPr lang="ru-RU" sz="3200" b="1" i="1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Примечание:</a:t>
            </a:r>
            <a:br>
              <a:rPr lang="ru-RU" sz="3200" b="1" i="1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     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Как и у некоторых существительных с мужским родом на </a:t>
            </a:r>
            <a:r>
              <a:rPr lang="ru-RU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-er,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у прилагательных в основе может выпадать гласный "е". </a:t>
            </a:r>
            <a:b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    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Для определения основы особое внимание следует уделять формам женского и среднего рода: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mis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er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, -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ĕ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ra,-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ĕ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rum; </a:t>
            </a:r>
            <a:b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pulch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er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, -chra, -chrum.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ru-RU" sz="3200" smtClean="0">
              <a:solidFill>
                <a:srgbClr val="0A0A0A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450" y="2781300"/>
            <a:ext cx="6892925" cy="431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cap="all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Согласование прилагательных с существительными</a:t>
            </a:r>
            <a:r>
              <a:rPr lang="ru-RU" sz="3100" b="1" i="1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i="1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Прилагательные в латинском языке, как и в русском, согласуются с существительными в роде, числе и падеже. Для того чтобы согласовать в латинском языке прилагательное с существительным, нужно:</a:t>
            </a:r>
            <a:br>
              <a:rPr lang="ru-RU" sz="31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>1. На первом месте записать существительное и правильно определить его род.</a:t>
            </a:r>
            <a:b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spc="-30" dirty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spc="-30" dirty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spc="-30" dirty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spc="-30" dirty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spc="-30" dirty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spc="-30" dirty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spc="-3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1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0A0A0A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836613"/>
            <a:ext cx="6964362" cy="4968875"/>
          </a:xfrm>
        </p:spPr>
        <p:txBody>
          <a:bodyPr>
            <a:normAutofit/>
          </a:bodyPr>
          <a:lstStyle/>
          <a:p>
            <a:r>
              <a:rPr lang="ru-RU" sz="28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2. Выбрать в словарной форме прилагательного ту форму, которая соответствует роду данного существительного, и расположить ее на втором месте после существительного.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28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Тип склонения прилагательного и существительного в словосочетании может не совпадать</a:t>
            </a:r>
            <a:r>
              <a:rPr lang="ru-RU" sz="2800" smtClean="0">
                <a:latin typeface="Arial" charset="0"/>
                <a:ea typeface="Times New Roman" pitchFamily="18" charset="0"/>
                <a:cs typeface="Arial" charset="0"/>
              </a:rPr>
              <a:t>.</a:t>
            </a:r>
            <a:br>
              <a:rPr lang="ru-RU" sz="2800" smtClean="0">
                <a:latin typeface="Arial" charset="0"/>
                <a:ea typeface="Times New Roman" pitchFamily="18" charset="0"/>
                <a:cs typeface="Arial" charset="0"/>
              </a:rPr>
            </a:br>
            <a:endParaRPr lang="ru-RU" sz="280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476250"/>
            <a:ext cx="6965950" cy="5113338"/>
          </a:xfrm>
        </p:spPr>
        <p:txBody>
          <a:bodyPr/>
          <a:lstStyle/>
          <a:p>
            <a:pPr algn="l"/>
            <a:r>
              <a:rPr lang="ru-RU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Согласуйте, определите тип склонения компонентов словосочетания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: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прилагательное </a:t>
            </a: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longus, -a, -um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длинный, долгий и сущ. 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vita, ae f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жизнь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oratio, ōnis f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речь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flumen, ĭnis n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река, поток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rivus, i m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ручей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dies, ei m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день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cornu, us n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рог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5375" y="817563"/>
            <a:ext cx="6964363" cy="4267200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vita (1) longa (1)</a:t>
            </a:r>
            <a:b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oratio (3) longa (1)</a:t>
            </a:r>
            <a:b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flumen (3) longum (2)</a:t>
            </a:r>
            <a:b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rivus (2) longus (2)</a:t>
            </a:r>
            <a:b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dies (5) longus (2)</a:t>
            </a:r>
            <a:b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cornu (4) longum (2)</a:t>
            </a:r>
            <a:endParaRPr lang="ru-RU" sz="3200" smtClean="0">
              <a:solidFill>
                <a:srgbClr val="0A0A0A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913" y="1125538"/>
            <a:ext cx="6964362" cy="4535487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0A0A0A"/>
                </a:solidFill>
                <a:latin typeface="Arial" charset="0"/>
                <a:cs typeface="Arial" charset="0"/>
              </a:rPr>
              <a:t>Д.з. </a:t>
            </a:r>
            <a:r>
              <a:rPr lang="en-US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1.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Перевести текст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De Aesculapio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 с. 19.</a:t>
            </a:r>
            <a:r>
              <a:rPr lang="en-US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 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Определить лицо и число глагольных форм</a:t>
            </a:r>
            <a:r>
              <a:rPr lang="en-US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.</a:t>
            </a: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/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2. Упр. 2 в, с. 18, одно словосочетание просклонять.</a:t>
            </a:r>
            <a:b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3. Произвести анализ слов по прежней схеме: </a:t>
            </a:r>
            <a:r>
              <a:rPr lang="en-US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barbărus, a, um; circŭlus, i m; commentarius, i n; definio; exprimo; impěro; illudo; fabŭla, ae f; medǐcus, i m; littěra, ae f; sacer, sacra, sacrum.</a:t>
            </a:r>
            <a:r>
              <a:rPr lang="ru-RU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 </a:t>
            </a:r>
            <a:br>
              <a:rPr lang="ru-RU" sz="2800" b="1" i="1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endParaRPr lang="ru-RU" sz="2800" b="1" i="1" smtClean="0">
              <a:solidFill>
                <a:srgbClr val="0A0A0A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765175"/>
            <a:ext cx="6964362" cy="505936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b="1" cap="all" dirty="0" smtClean="0">
                <a:solidFill>
                  <a:srgbClr val="FF0000"/>
                </a:solidFill>
                <a:latin typeface="+mn-lt"/>
              </a:rPr>
              <a:t>2-ое склонение существительных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dirty="0">
                <a:solidFill>
                  <a:srgbClr val="0A0A0A"/>
                </a:solidFill>
                <a:latin typeface="+mn-lt"/>
              </a:rPr>
              <a:t>Ко </a:t>
            </a:r>
            <a:r>
              <a:rPr lang="ru-RU" sz="3600" dirty="0" smtClean="0">
                <a:solidFill>
                  <a:srgbClr val="0A0A0A"/>
                </a:solidFill>
                <a:latin typeface="+mn-lt"/>
              </a:rPr>
              <a:t>второму 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склонению относятся существительные мужского и среднего рода. </a:t>
            </a:r>
            <a:r>
              <a:rPr lang="ru-RU" sz="3600" dirty="0" smtClean="0">
                <a:solidFill>
                  <a:srgbClr val="0A0A0A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0A0A0A"/>
                </a:solidFill>
                <a:latin typeface="+mn-lt"/>
              </a:rPr>
            </a:br>
            <a:r>
              <a:rPr lang="ru-RU" sz="3600" dirty="0" smtClean="0">
                <a:solidFill>
                  <a:srgbClr val="0A0A0A"/>
                </a:solidFill>
                <a:latin typeface="+mn-lt"/>
              </a:rPr>
              <a:t>В </a:t>
            </a:r>
            <a:r>
              <a:rPr lang="en-US" sz="3600" dirty="0">
                <a:solidFill>
                  <a:srgbClr val="0A0A0A"/>
                </a:solidFill>
                <a:latin typeface="+mn-lt"/>
              </a:rPr>
              <a:t>N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. </a:t>
            </a:r>
            <a:r>
              <a:rPr lang="en-US" sz="3600" dirty="0">
                <a:solidFill>
                  <a:srgbClr val="0A0A0A"/>
                </a:solidFill>
                <a:latin typeface="+mn-lt"/>
              </a:rPr>
              <a:t>sing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. существительные мужского рода оканчиваются на </a:t>
            </a:r>
            <a:r>
              <a:rPr lang="ru-RU" sz="3600" dirty="0" smtClean="0">
                <a:solidFill>
                  <a:srgbClr val="0A0A0A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0A0A0A"/>
                </a:solidFill>
                <a:latin typeface="+mn-lt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us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,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 -</a:t>
            </a:r>
            <a:r>
              <a:rPr lang="en-US" sz="3600" b="1" dirty="0" err="1">
                <a:solidFill>
                  <a:srgbClr val="FF0000"/>
                </a:solidFill>
                <a:latin typeface="+mn-lt"/>
              </a:rPr>
              <a:t>er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, среднего рода – на</a:t>
            </a:r>
            <a:r>
              <a:rPr lang="ru-RU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um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. В </a:t>
            </a:r>
            <a:r>
              <a:rPr lang="en-US" sz="3600" dirty="0">
                <a:solidFill>
                  <a:srgbClr val="0A0A0A"/>
                </a:solidFill>
                <a:latin typeface="+mn-lt"/>
              </a:rPr>
              <a:t>G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. </a:t>
            </a:r>
            <a:r>
              <a:rPr lang="en-US" sz="3600" dirty="0">
                <a:solidFill>
                  <a:srgbClr val="0A0A0A"/>
                </a:solidFill>
                <a:latin typeface="+mn-lt"/>
              </a:rPr>
              <a:t>sing</a:t>
            </a:r>
            <a:r>
              <a:rPr lang="ru-RU" sz="3600" dirty="0">
                <a:solidFill>
                  <a:srgbClr val="0A0A0A"/>
                </a:solidFill>
                <a:latin typeface="+mn-lt"/>
              </a:rPr>
              <a:t>. окончание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–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ru-RU" sz="3600" b="1" dirty="0" smtClean="0">
                <a:solidFill>
                  <a:srgbClr val="0A0A0A"/>
                </a:solidFill>
                <a:latin typeface="+mn-lt"/>
              </a:rPr>
              <a:t>,</a:t>
            </a:r>
            <a:r>
              <a:rPr lang="ru-RU" sz="3600" dirty="0" smtClean="0">
                <a:solidFill>
                  <a:srgbClr val="0A0A0A"/>
                </a:solidFill>
                <a:latin typeface="+mn-lt"/>
              </a:rPr>
              <a:t> напр.: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D:\эскула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908050"/>
            <a:ext cx="65532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31913" y="4724400"/>
            <a:ext cx="6964362" cy="1203325"/>
          </a:xfrm>
        </p:spPr>
        <p:txBody>
          <a:bodyPr/>
          <a:lstStyle/>
          <a:p>
            <a:pPr algn="l"/>
            <a:r>
              <a:rPr lang="ru-RU" sz="2800" smtClean="0">
                <a:solidFill>
                  <a:srgbClr val="0A0A0A"/>
                </a:solidFill>
                <a:latin typeface="Arial" charset="0"/>
                <a:cs typeface="Arial" charset="0"/>
              </a:rPr>
              <a:t>Эскулап ( греч. Асклепий) – бог врачевания у римлян.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350" y="1797050"/>
            <a:ext cx="6408738" cy="27098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pop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ŭ</a:t>
            </a:r>
            <a:r>
              <a:rPr lang="en-US" sz="3600" dirty="0" err="1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lus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i m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 – народ; </a:t>
            </a:r>
            <a:endParaRPr lang="ru-RU" sz="3600" dirty="0">
              <a:solidFill>
                <a:srgbClr val="0A0A0A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gener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, ĕ</a:t>
            </a:r>
            <a:r>
              <a:rPr lang="en-US" sz="3600" dirty="0" err="1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ri</a:t>
            </a:r>
            <a:r>
              <a:rPr lang="en-US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 m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 – зять; </a:t>
            </a:r>
            <a:endParaRPr lang="ru-RU" sz="3600" dirty="0">
              <a:solidFill>
                <a:srgbClr val="0A0A0A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magister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tri m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 – учитель; </a:t>
            </a:r>
            <a:r>
              <a:rPr lang="en-US" sz="3600" dirty="0" err="1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orac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ŭ</a:t>
            </a:r>
            <a:r>
              <a:rPr lang="en-US" sz="3600" dirty="0" err="1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lum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i n</a:t>
            </a:r>
            <a:r>
              <a:rPr lang="ru-RU" sz="36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 – предсказание</a:t>
            </a:r>
            <a:r>
              <a:rPr lang="ru-RU" sz="4400" dirty="0">
                <a:solidFill>
                  <a:srgbClr val="0A0A0A"/>
                </a:solidFill>
                <a:latin typeface="Arial" pitchFamily="34" charset="0"/>
                <a:ea typeface="+mj-ea"/>
                <a:cs typeface="Arial" pitchFamily="34" charset="0"/>
              </a:rPr>
              <a:t>.</a:t>
            </a:r>
            <a:r>
              <a:rPr lang="ru-RU" sz="4400" dirty="0">
                <a:solidFill>
                  <a:srgbClr val="7F7F7F"/>
                </a:solidFill>
                <a:latin typeface="Constantia"/>
                <a:ea typeface="+mj-ea"/>
                <a:cs typeface="+mj-cs"/>
              </a:rPr>
              <a:t/>
            </a:r>
            <a:br>
              <a:rPr lang="ru-RU" sz="4400" dirty="0">
                <a:solidFill>
                  <a:srgbClr val="7F7F7F"/>
                </a:solidFill>
                <a:latin typeface="Constantia"/>
                <a:ea typeface="+mj-ea"/>
                <a:cs typeface="+mj-cs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1052513"/>
            <a:ext cx="6964362" cy="1203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Образец склонения</a:t>
            </a:r>
            <a:br>
              <a:rPr lang="ru-RU" sz="36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err="1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м.р</a:t>
            </a:r>
            <a:r>
              <a:rPr lang="ru-RU" sz="36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36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sing.</a:t>
            </a:r>
            <a:br>
              <a:rPr lang="en-US" sz="36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0A0A0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63713" y="2133600"/>
          <a:ext cx="5876925" cy="334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2163185"/>
                <a:gridCol w="1985010"/>
              </a:tblGrid>
              <a:tr h="40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N.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-us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gener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6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G.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pl-PL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-i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genĕr-i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pl-PL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-o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genĕr-o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Acc.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-um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genĕr-um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Abl.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-o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genĕr-o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57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V.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-e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gener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A0A0A"/>
                </a:solidFill>
                <a:latin typeface="Arial" charset="0"/>
                <a:cs typeface="Arial" charset="0"/>
              </a:rPr>
              <a:t>plur.</a:t>
            </a:r>
            <a:endParaRPr lang="ru-RU" sz="4000" smtClean="0">
              <a:solidFill>
                <a:srgbClr val="0A0A0A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9250" y="2349500"/>
          <a:ext cx="6048375" cy="2925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2304256"/>
                <a:gridCol w="2376264"/>
              </a:tblGrid>
              <a:tr h="281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N.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-i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genĕr-i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G.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popŭl-ōrum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genĕr-ōrum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D.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-is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</a:t>
                      </a: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-is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Acc.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popŭl-os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genĕr-os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Abl.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-is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</a:t>
                      </a: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-is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V.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popŭl</a:t>
                      </a:r>
                      <a:r>
                        <a:rPr lang="pl-PL" sz="320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-i</a:t>
                      </a:r>
                      <a:endParaRPr lang="ru-RU" sz="320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3200" dirty="0">
                          <a:solidFill>
                            <a:srgbClr val="0A0A0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genĕr-i</a:t>
                      </a:r>
                      <a:endParaRPr lang="ru-RU" sz="3200" dirty="0">
                        <a:solidFill>
                          <a:srgbClr val="0A0A0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1125538"/>
            <a:ext cx="6964362" cy="13858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р. р.</a:t>
            </a:r>
            <a:r>
              <a:rPr lang="en-US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forum,-i </a:t>
            </a:r>
            <a:r>
              <a:rPr lang="ru-RU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площадь</a:t>
            </a:r>
            <a:br>
              <a:rPr lang="ru-RU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rgbClr val="0A0A0A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813" y="2060575"/>
          <a:ext cx="60960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592288"/>
                <a:gridCol w="2351584"/>
              </a:tblGrid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Sing.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Plur</a:t>
                      </a:r>
                      <a:r>
                        <a:rPr lang="en-US" sz="3200" dirty="0" smtClean="0"/>
                        <a:t>.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</a:rPr>
                        <a:t>N., V.</a:t>
                      </a:r>
                      <a:endParaRPr lang="ru-RU" sz="3200" dirty="0">
                        <a:solidFill>
                          <a:srgbClr val="0A0A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for-um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</a:t>
                      </a:r>
                      <a:r>
                        <a:rPr lang="en-US" sz="3200" b="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vi-VN" sz="3200" b="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ă</a:t>
                      </a:r>
                      <a:endParaRPr lang="ru-RU" sz="3200" b="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</a:rPr>
                        <a:t>G.</a:t>
                      </a:r>
                      <a:endParaRPr lang="ru-RU" sz="3200" dirty="0">
                        <a:solidFill>
                          <a:srgbClr val="0A0A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for-i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</a:t>
                      </a:r>
                      <a:r>
                        <a:rPr lang="en-US" sz="3200" dirty="0" err="1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ōrum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</a:rPr>
                        <a:t>D.</a:t>
                      </a:r>
                      <a:endParaRPr lang="ru-RU" sz="3200" dirty="0">
                        <a:solidFill>
                          <a:srgbClr val="0A0A0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for-o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for-is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</a:rPr>
                        <a:t>Acc.</a:t>
                      </a:r>
                      <a:endParaRPr lang="ru-RU" sz="3200" dirty="0">
                        <a:solidFill>
                          <a:srgbClr val="0A0A0A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for-um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</a:t>
                      </a:r>
                      <a:r>
                        <a:rPr lang="vi-VN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ă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</a:rPr>
                        <a:t>Abl.</a:t>
                      </a:r>
                      <a:endParaRPr lang="ru-RU" sz="3200" dirty="0">
                        <a:solidFill>
                          <a:srgbClr val="0A0A0A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for-o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A0A0A"/>
                          </a:solidFill>
                          <a:latin typeface="Arial" pitchFamily="34" charset="0"/>
                          <a:cs typeface="Arial" pitchFamily="34" charset="0"/>
                        </a:rPr>
                        <a:t>for-is</a:t>
                      </a:r>
                      <a:endParaRPr lang="ru-RU" sz="3200" dirty="0">
                        <a:solidFill>
                          <a:srgbClr val="0A0A0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5375" y="817563"/>
            <a:ext cx="7221538" cy="5491162"/>
          </a:xfrm>
        </p:spPr>
        <p:txBody>
          <a:bodyPr>
            <a:normAutofit/>
          </a:bodyPr>
          <a:lstStyle/>
          <a:p>
            <a:pPr algn="l"/>
            <a:r>
              <a:rPr lang="ru-RU" sz="2900" i="1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Примечания:</a:t>
            </a:r>
            <a:r>
              <a:rPr lang="ru-RU" sz="29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29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1. Существительные мужского рода на </a:t>
            </a:r>
            <a:r>
              <a:rPr lang="ru-RU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-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us</a:t>
            </a:r>
            <a:r>
              <a:rPr lang="ru-RU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образуют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V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.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s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ing. с помощью окончания </a:t>
            </a:r>
            <a:r>
              <a:rPr lang="ru-RU" sz="3200" b="1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–е</a:t>
            </a:r>
            <a:r>
              <a:rPr lang="ru-RU" sz="3200" b="1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: </a:t>
            </a:r>
            <a:r>
              <a:rPr lang="en-US" sz="3200" b="1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salve, amic</a:t>
            </a:r>
            <a:r>
              <a:rPr lang="en-US" sz="3200" b="1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e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b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2.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 В среднем роде всегда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(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независимо от склонения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)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 совпадают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nominatīvus, accusatīvus,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а в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plurālis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указанные падежи оканчиваются на </a:t>
            </a:r>
            <a:r>
              <a:rPr lang="ru-RU" sz="320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-а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 (ср. русск.: это окно, открываю окно, это окна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,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ea typeface="Times New Roman" pitchFamily="18" charset="0"/>
                <a:cs typeface="Arial" charset="0"/>
              </a:rPr>
              <a:t> открываю окна).</a:t>
            </a:r>
            <a:r>
              <a:rPr lang="en-US" sz="3200" smtClean="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US" sz="3200" smtClean="0">
                <a:latin typeface="Arial" charset="0"/>
                <a:ea typeface="Times New Roman" pitchFamily="18" charset="0"/>
                <a:cs typeface="Arial" charset="0"/>
              </a:rPr>
            </a:br>
            <a:endParaRPr lang="ru-RU" sz="320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116013" y="908050"/>
            <a:ext cx="6911975" cy="5030788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sz="2800" dirty="0" smtClean="0">
                <a:solidFill>
                  <a:srgbClr val="0A0A0A"/>
                </a:solidFill>
              </a:rPr>
              <a:t>3.У </a:t>
            </a:r>
            <a:r>
              <a:rPr lang="ru-RU" sz="2800" dirty="0">
                <a:solidFill>
                  <a:srgbClr val="0A0A0A"/>
                </a:solidFill>
              </a:rPr>
              <a:t>некоторых </a:t>
            </a:r>
            <a:r>
              <a:rPr lang="ru-RU" sz="2800" dirty="0" smtClean="0">
                <a:solidFill>
                  <a:srgbClr val="0A0A0A"/>
                </a:solidFill>
              </a:rPr>
              <a:t>существительных</a:t>
            </a:r>
            <a:r>
              <a:rPr lang="en-US" sz="2800" dirty="0" smtClean="0">
                <a:solidFill>
                  <a:srgbClr val="0A0A0A"/>
                </a:solidFill>
              </a:rPr>
              <a:t> </a:t>
            </a:r>
            <a:r>
              <a:rPr lang="ru-RU" sz="2800" dirty="0" err="1" smtClean="0">
                <a:solidFill>
                  <a:srgbClr val="0A0A0A"/>
                </a:solidFill>
              </a:rPr>
              <a:t>м.р</a:t>
            </a:r>
            <a:r>
              <a:rPr lang="ru-RU" sz="2800" dirty="0" smtClean="0">
                <a:solidFill>
                  <a:srgbClr val="0A0A0A"/>
                </a:solidFill>
              </a:rPr>
              <a:t>., </a:t>
            </a:r>
            <a:r>
              <a:rPr lang="ru-RU" sz="2800" dirty="0">
                <a:solidFill>
                  <a:srgbClr val="0A0A0A"/>
                </a:solidFill>
              </a:rPr>
              <a:t>оканчивающихся на </a:t>
            </a:r>
            <a:r>
              <a:rPr lang="ru-RU" sz="2800" dirty="0">
                <a:solidFill>
                  <a:srgbClr val="FF0000"/>
                </a:solidFill>
              </a:rPr>
              <a:t>–</a:t>
            </a:r>
            <a:r>
              <a:rPr lang="en-US" sz="2800" dirty="0" err="1">
                <a:solidFill>
                  <a:srgbClr val="FF0000"/>
                </a:solidFill>
              </a:rPr>
              <a:t>er</a:t>
            </a:r>
            <a:r>
              <a:rPr lang="ru-RU" sz="2800" dirty="0">
                <a:solidFill>
                  <a:srgbClr val="0A0A0A"/>
                </a:solidFill>
              </a:rPr>
              <a:t>, гласный "е" выпадает в косвенных падежах, у других этот гласный остается во всех формах (как это видно из приведенных примеров). Поэтому следует обращать внимание на данную в словаре форму </a:t>
            </a:r>
            <a:r>
              <a:rPr lang="en-US" sz="2800" dirty="0">
                <a:solidFill>
                  <a:srgbClr val="0A0A0A"/>
                </a:solidFill>
              </a:rPr>
              <a:t>G</a:t>
            </a:r>
            <a:r>
              <a:rPr lang="ru-RU" sz="2800" dirty="0">
                <a:solidFill>
                  <a:srgbClr val="0A0A0A"/>
                </a:solidFill>
              </a:rPr>
              <a:t>. </a:t>
            </a:r>
            <a:r>
              <a:rPr lang="en-US" sz="2800" dirty="0">
                <a:solidFill>
                  <a:srgbClr val="0A0A0A"/>
                </a:solidFill>
              </a:rPr>
              <a:t>s</a:t>
            </a:r>
            <a:r>
              <a:rPr lang="ru-RU" sz="2800" dirty="0" err="1">
                <a:solidFill>
                  <a:srgbClr val="0A0A0A"/>
                </a:solidFill>
              </a:rPr>
              <a:t>ing</a:t>
            </a:r>
            <a:r>
              <a:rPr lang="ru-RU" sz="2800" dirty="0">
                <a:solidFill>
                  <a:srgbClr val="0A0A0A"/>
                </a:solidFill>
              </a:rPr>
              <a:t>., помогающую определить основу </a:t>
            </a:r>
            <a:r>
              <a:rPr lang="ru-RU" sz="2800" dirty="0" smtClean="0">
                <a:solidFill>
                  <a:srgbClr val="0A0A0A"/>
                </a:solidFill>
              </a:rPr>
              <a:t>слова, напр., </a:t>
            </a:r>
            <a:r>
              <a:rPr lang="en-US" sz="2800" dirty="0" smtClean="0">
                <a:solidFill>
                  <a:srgbClr val="0A0A0A"/>
                </a:solidFill>
              </a:rPr>
              <a:t>vesper,</a:t>
            </a:r>
            <a:r>
              <a:rPr lang="en-US" sz="2800" dirty="0" smtClean="0">
                <a:solidFill>
                  <a:srgbClr val="FF0000"/>
                </a:solidFill>
              </a:rPr>
              <a:t> -</a:t>
            </a:r>
            <a:r>
              <a:rPr lang="en-US" sz="2800" dirty="0" err="1" smtClean="0">
                <a:solidFill>
                  <a:srgbClr val="FF0000"/>
                </a:solidFill>
              </a:rPr>
              <a:t>eri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A0A0A"/>
                </a:solidFill>
              </a:rPr>
              <a:t>m, </a:t>
            </a:r>
            <a:r>
              <a:rPr lang="ru-RU" sz="2800" dirty="0" smtClean="0">
                <a:solidFill>
                  <a:srgbClr val="0A0A0A"/>
                </a:solidFill>
              </a:rPr>
              <a:t>но</a:t>
            </a:r>
            <a:r>
              <a:rPr lang="en-US" sz="2800" dirty="0" smtClean="0">
                <a:solidFill>
                  <a:srgbClr val="0A0A0A"/>
                </a:solidFill>
              </a:rPr>
              <a:t> </a:t>
            </a:r>
            <a:r>
              <a:rPr lang="en-US" sz="2800" dirty="0" err="1" smtClean="0">
                <a:solidFill>
                  <a:srgbClr val="0A0A0A"/>
                </a:solidFill>
              </a:rPr>
              <a:t>faber</a:t>
            </a:r>
            <a:r>
              <a:rPr lang="en-US" sz="2800" dirty="0" smtClean="0">
                <a:solidFill>
                  <a:srgbClr val="0A0A0A"/>
                </a:solidFill>
              </a:rPr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</a:rPr>
              <a:t>bri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A0A0A"/>
                </a:solidFill>
              </a:rPr>
              <a:t>m.</a:t>
            </a:r>
            <a:endParaRPr lang="ru-RU" sz="2800" dirty="0">
              <a:solidFill>
                <a:srgbClr val="0A0A0A"/>
              </a:solidFill>
            </a:endParaRPr>
          </a:p>
          <a:p>
            <a:pPr marL="274320" indent="-274320" algn="just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endParaRPr lang="ru-RU" sz="2800" dirty="0">
              <a:solidFill>
                <a:srgbClr val="0A0A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-171450"/>
            <a:ext cx="7272337" cy="6840538"/>
          </a:xfrm>
        </p:spPr>
        <p:txBody>
          <a:bodyPr/>
          <a:lstStyle/>
          <a:p>
            <a:pPr algn="l"/>
            <a:r>
              <a:rPr lang="ru-RU" sz="3200" b="1" i="1" smtClean="0">
                <a:solidFill>
                  <a:srgbClr val="0A0A0A"/>
                </a:solidFill>
                <a:latin typeface="Arial" charset="0"/>
                <a:cs typeface="Arial" charset="0"/>
              </a:rPr>
              <a:t>Некоторые особенности сущ. 2-го склонения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/>
            </a:r>
            <a:b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1.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C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ущ.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deus, -i m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во мн.ч. имеет параллельные формы: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N. dei, dii, di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;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G. deōrum, deum; D., Abl. deis, diis, dis.</a:t>
            </a:r>
            <a:b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</a:b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2.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Имена собственные на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-ius,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а также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filius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в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V. sing.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имеют ок-е 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–i 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вместо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 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–ie</a:t>
            </a:r>
            <a:r>
              <a:rPr lang="ru-RU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: 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Liv-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, fil-</a:t>
            </a:r>
            <a:r>
              <a:rPr lang="en-US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en-US" sz="3200" smtClean="0">
                <a:solidFill>
                  <a:srgbClr val="0A0A0A"/>
                </a:solidFill>
                <a:latin typeface="Arial" charset="0"/>
                <a:cs typeface="Arial" charset="0"/>
              </a:rPr>
              <a:t>.</a:t>
            </a:r>
            <a:endParaRPr lang="ru-RU" sz="3200" smtClean="0">
              <a:solidFill>
                <a:srgbClr val="0A0A0A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Другая 3">
      <a:dk1>
        <a:srgbClr val="7F7F7F"/>
      </a:dk1>
      <a:lt1>
        <a:srgbClr val="93F5F9"/>
      </a:lt1>
      <a:dk2>
        <a:srgbClr val="105964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E587D17-C77B-4D80-B86D-CC626ED9675C}"/>
</file>

<file path=customXml/itemProps2.xml><?xml version="1.0" encoding="utf-8"?>
<ds:datastoreItem xmlns:ds="http://schemas.openxmlformats.org/officeDocument/2006/customXml" ds:itemID="{AC1014D0-A481-4EA7-9C51-1AE591243BFB}"/>
</file>

<file path=customXml/itemProps3.xml><?xml version="1.0" encoding="utf-8"?>
<ds:datastoreItem xmlns:ds="http://schemas.openxmlformats.org/officeDocument/2006/customXml" ds:itemID="{CB3EF2CC-C540-4884-9AD4-77E0E948BAB5}"/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364</TotalTime>
  <Words>671</Words>
  <Application>Microsoft Office PowerPoint</Application>
  <PresentationFormat>Экран (4:3)</PresentationFormat>
  <Paragraphs>102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31" baseType="lpstr">
      <vt:lpstr>Arial</vt:lpstr>
      <vt:lpstr>Constantia</vt:lpstr>
      <vt:lpstr>Brush Script MT</vt:lpstr>
      <vt:lpstr>Calibri</vt:lpstr>
      <vt:lpstr>Franklin Gothic Book</vt:lpstr>
      <vt:lpstr>Rage Italic</vt:lpstr>
      <vt:lpstr>Times New Roman</vt:lpstr>
      <vt:lpstr>Кнопка</vt:lpstr>
      <vt:lpstr>Кнопка</vt:lpstr>
      <vt:lpstr>Кнопка</vt:lpstr>
      <vt:lpstr>Кнопка</vt:lpstr>
      <vt:lpstr>2 склонение существительных</vt:lpstr>
      <vt:lpstr>2-ОЕ СКЛОНЕНИЕ СУЩЕСТВИТЕЛЬНЫХ Ко второму склонению относятся существительные мужского и среднего рода.  В N. sing. существительные мужского рода оканчиваются на  -us, -er, среднего рода – на -um. В G. sing. окончание –i, напр.:</vt:lpstr>
      <vt:lpstr>Слайд 3</vt:lpstr>
      <vt:lpstr>Образец склонения м.р., sing. </vt:lpstr>
      <vt:lpstr>plur.</vt:lpstr>
      <vt:lpstr>ср. р. forum,-i площадь  </vt:lpstr>
      <vt:lpstr>Примечания: 1. Существительные мужского рода на -us образуют V. sing. с помощью окончания –е: salve, amice. 2. В среднем роде всегда (независимо от склонения) совпадают nominatīvus, accusatīvus, а в  plurālis указанные падежи оканчиваются на -а (ср. русск.: это окно, открываю окно, это окна, открываю окна). </vt:lpstr>
      <vt:lpstr>Слайд 8</vt:lpstr>
      <vt:lpstr>Некоторые особенности сущ. 2-го склонения 1. Cущ. deus, -i m во мн.ч. имеет параллельные формы:N. dei, dii, di; G. deōrum, deum; D., Abl. deis, diis, dis. 2. Имена собственные на -ius, а также filius в V. sing. имеют ок-е –i вместо –ie: Liv-i, fil-i.</vt:lpstr>
      <vt:lpstr>3.Сущ locus, i m место в N. plur. имеет формы м. и ср. р.: loci m места, отрывки из книг, из речи;  loca n места, совокупность мест, страна. 4. Сущ.vir, viri m  мужчина,человек также относится ко 2 скл.</vt:lpstr>
      <vt:lpstr>ИМЯ ПРИЛАГАТЕЛЬНОЕ (NOMEN ADIECTĪVUM)  В латинском языке прилагательные имеют 3 склонения и делятся на 2 группы: 1) прилагательные 1 и 2 склонения, 2) прилагательные 3 склонения. Латинские прилагательные склоняются как существительные. </vt:lpstr>
      <vt:lpstr> ПРИЛАГАТЕЛЬНЫЕ 1 И 2 СКЛОНЕНИЯ Эти прилагательные образуются при помощи окончаний: мужской род – -us,  оканчиваются на -er женский род – -a средний род – -um.  Прилагательные женского рода склоняются как существительные 1 склонения, мужского и среднего рода – как существительные 2 склонения. </vt:lpstr>
      <vt:lpstr>Слайд 13</vt:lpstr>
      <vt:lpstr>Примечание:       Как и у некоторых существительных с мужским родом на -er, у прилагательных в основе может выпадать гласный "е".       Для определения основы особое внимание следует уделять формам женского и среднего рода: miser, -ĕra,-ĕrum;  pulcher, -chra, -chrum.  </vt:lpstr>
      <vt:lpstr>СОГЛАСОВАНИЕ ПРИЛАГАТЕЛЬНЫХ С СУЩЕСТВИТЕЛЬНЫМИ Прилагательные в латинском языке, как и в русском, согласуются с существительными в роде, числе и падеже. Для того чтобы согласовать в латинском языке прилагательное с существительным, нужно: 1. На первом месте записать существительное и правильно определить его род.        </vt:lpstr>
      <vt:lpstr>2. Выбрать в словарной форме прилагательного ту форму, которая соответствует роду данного существительного, и расположить ее на втором месте после существительного. Тип склонения прилагательного и существительного в словосочетании может не совпадать. </vt:lpstr>
      <vt:lpstr>Согласуйте, определите тип склонения компонентов словосочетания: прилагательное longus, -a, -um длинный, долгий и сущ.  vita, ae f жизнь oratio, ōnis f речь flumen, ĭnis n река, поток rivus, i m ручей dies, ei m день cornu, us n рог</vt:lpstr>
      <vt:lpstr>vita (1) longa (1) oratio (3) longa (1) flumen (3) longum (2) rivus (2) longus (2) dies (5) longus (2) cornu (4) longum (2)</vt:lpstr>
      <vt:lpstr>Д.з. 1. Перевести текст De Aesculapio с. 19. Определить лицо и число глагольных форм. 2. Упр. 2 в, с. 18, одно словосочетание просклонять. 3. Произвести анализ слов по прежней схеме: barbărus, a, um; circŭlus, i m; commentarius, i n; definio; exprimo; impěro; illudo; fabŭla, ae f; medǐcus, i m; littěra, ae f; sacer, sacra, sacrum.  </vt:lpstr>
      <vt:lpstr>Эскулап ( греч. Асклепий) – бог врачевания у римлян.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Прилагательные 1 и 2 склонения</dc:title>
  <dc:creator>Светик</dc:creator>
  <cp:lastModifiedBy>Администратор</cp:lastModifiedBy>
  <cp:revision>27</cp:revision>
  <dcterms:created xsi:type="dcterms:W3CDTF">2014-03-20T10:11:27Z</dcterms:created>
  <dcterms:modified xsi:type="dcterms:W3CDTF">2014-03-28T08:47:28Z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