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71" r:id="rId4"/>
    <p:sldId id="261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71A-6D33-4599-AA27-2299F7169D9C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6E66E0-A405-44E1-8748-56FC96716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71A-6D33-4599-AA27-2299F7169D9C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66E0-A405-44E1-8748-56FC96716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71A-6D33-4599-AA27-2299F7169D9C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66E0-A405-44E1-8748-56FC96716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13371A-6D33-4599-AA27-2299F7169D9C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6E66E0-A405-44E1-8748-56FC96716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71A-6D33-4599-AA27-2299F7169D9C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66E0-A405-44E1-8748-56FC96716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71A-6D33-4599-AA27-2299F7169D9C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66E0-A405-44E1-8748-56FC96716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66E0-A405-44E1-8748-56FC96716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71A-6D33-4599-AA27-2299F7169D9C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71A-6D33-4599-AA27-2299F7169D9C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66E0-A405-44E1-8748-56FC96716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71A-6D33-4599-AA27-2299F7169D9C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66E0-A405-44E1-8748-56FC96716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13371A-6D33-4599-AA27-2299F7169D9C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6E66E0-A405-44E1-8748-56FC96716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71A-6D33-4599-AA27-2299F7169D9C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6E66E0-A405-44E1-8748-56FC96716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13371A-6D33-4599-AA27-2299F7169D9C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6E66E0-A405-44E1-8748-56FC96716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772816"/>
            <a:ext cx="8435280" cy="3744416"/>
          </a:xfrm>
        </p:spPr>
        <p:txBody>
          <a:bodyPr/>
          <a:lstStyle/>
          <a:p>
            <a:pPr algn="just"/>
            <a:r>
              <a:rPr lang="be-BY" dirty="0" smtClean="0">
                <a:solidFill>
                  <a:srgbClr val="0000FF"/>
                </a:solidFill>
              </a:rPr>
              <a:t>      </a:t>
            </a:r>
            <a:r>
              <a:rPr lang="vi-VN" dirty="0" smtClean="0">
                <a:solidFill>
                  <a:srgbClr val="0000FF"/>
                </a:solidFill>
              </a:rPr>
              <a:t>Абарончае </a:t>
            </a:r>
            <a:r>
              <a:rPr lang="vi-VN" dirty="0">
                <a:solidFill>
                  <a:srgbClr val="0000FF"/>
                </a:solidFill>
              </a:rPr>
              <a:t>збудаванне або фартыфікацы́йнае </a:t>
            </a:r>
            <a:r>
              <a:rPr lang="vi-VN" dirty="0" smtClean="0">
                <a:solidFill>
                  <a:srgbClr val="0000FF"/>
                </a:solidFill>
              </a:rPr>
              <a:t>збудаванне —</a:t>
            </a:r>
            <a:r>
              <a:rPr lang="vi-VN" dirty="0" smtClean="0"/>
              <a:t> інжынернае </a:t>
            </a:r>
            <a:r>
              <a:rPr lang="vi-VN" dirty="0"/>
              <a:t>збудаванне, прызначанае </a:t>
            </a:r>
            <a:r>
              <a:rPr lang="vi-VN" dirty="0" smtClean="0"/>
              <a:t>для</a:t>
            </a:r>
            <a:r>
              <a:rPr lang="be-BY" dirty="0" smtClean="0"/>
              <a:t> </a:t>
            </a:r>
            <a:r>
              <a:rPr lang="vi-VN" dirty="0" smtClean="0"/>
              <a:t>укрытага </a:t>
            </a:r>
            <a:r>
              <a:rPr lang="vi-VN" dirty="0"/>
              <a:t>размяшчэння і найбольш эфектыўнага прымянення зброі, ваеннай тэхнікі, пунктаў кіравання, а таксама для абароны войскаў, насельніцтва і аб'ектаў тыла краіны ад уздзеяння сродкаў паражэння праціўніка. </a:t>
            </a:r>
            <a:endParaRPr lang="be-BY" dirty="0" smtClean="0"/>
          </a:p>
          <a:p>
            <a:pPr algn="just"/>
            <a:r>
              <a:rPr lang="ru-RU" dirty="0"/>
              <a:t>Па </a:t>
            </a:r>
            <a:r>
              <a:rPr lang="ru-RU" dirty="0" err="1"/>
              <a:t>вартасцях</a:t>
            </a:r>
            <a:r>
              <a:rPr lang="ru-RU" dirty="0"/>
              <a:t>, </a:t>
            </a:r>
            <a:r>
              <a:rPr lang="ru-RU" dirty="0" err="1"/>
              <a:t>канструкцыйных</a:t>
            </a:r>
            <a:r>
              <a:rPr lang="ru-RU" dirty="0"/>
              <a:t> </a:t>
            </a:r>
            <a:r>
              <a:rPr lang="ru-RU" dirty="0" err="1"/>
              <a:t>асаблівасцях</a:t>
            </a:r>
            <a:r>
              <a:rPr lang="ru-RU" dirty="0"/>
              <a:t> і </a:t>
            </a:r>
            <a:r>
              <a:rPr lang="ru-RU" dirty="0" err="1"/>
              <a:t>выкарыстанні</a:t>
            </a:r>
            <a:r>
              <a:rPr lang="ru-RU" dirty="0"/>
              <a:t> розных </a:t>
            </a:r>
            <a:r>
              <a:rPr lang="ru-RU" dirty="0" err="1"/>
              <a:t>элементаў</a:t>
            </a:r>
            <a:r>
              <a:rPr lang="ru-RU" dirty="0"/>
              <a:t> </a:t>
            </a:r>
            <a:r>
              <a:rPr lang="ru-RU" dirty="0" err="1"/>
              <a:t>абарончых</a:t>
            </a:r>
            <a:r>
              <a:rPr lang="ru-RU" dirty="0"/>
              <a:t> </a:t>
            </a:r>
            <a:r>
              <a:rPr lang="ru-RU" dirty="0" err="1"/>
              <a:t>збудаванняў</a:t>
            </a:r>
            <a:r>
              <a:rPr lang="ru-RU" dirty="0"/>
              <a:t> </a:t>
            </a:r>
            <a:r>
              <a:rPr lang="ru-RU" dirty="0" err="1"/>
              <a:t>падзяляюцца</a:t>
            </a:r>
            <a:r>
              <a:rPr lang="ru-RU" dirty="0"/>
              <a:t> на </a:t>
            </a:r>
            <a:r>
              <a:rPr lang="ru-RU" dirty="0" err="1"/>
              <a:t>простыя</a:t>
            </a:r>
            <a:r>
              <a:rPr lang="ru-RU" dirty="0"/>
              <a:t> і </a:t>
            </a:r>
            <a:r>
              <a:rPr lang="ru-RU" dirty="0" err="1"/>
              <a:t>складаныя</a:t>
            </a:r>
            <a:r>
              <a:rPr lang="ru-RU" dirty="0"/>
              <a:t>, па </a:t>
            </a:r>
            <a:r>
              <a:rPr lang="ru-RU" dirty="0" err="1"/>
              <a:t>выкарыстанні</a:t>
            </a:r>
            <a:r>
              <a:rPr lang="ru-RU" dirty="0"/>
              <a:t> розных </a:t>
            </a:r>
            <a:r>
              <a:rPr lang="ru-RU" dirty="0" err="1"/>
              <a:t>матэрыялаў</a:t>
            </a:r>
            <a:r>
              <a:rPr lang="ru-RU" dirty="0"/>
              <a:t> для </a:t>
            </a:r>
            <a:r>
              <a:rPr lang="ru-RU" dirty="0" err="1"/>
              <a:t>іх</a:t>
            </a:r>
            <a:r>
              <a:rPr lang="ru-RU" dirty="0"/>
              <a:t> </a:t>
            </a:r>
            <a:r>
              <a:rPr lang="ru-RU" dirty="0" err="1"/>
              <a:t>узвядзення</a:t>
            </a:r>
            <a:r>
              <a:rPr lang="ru-RU" dirty="0"/>
              <a:t> - на </a:t>
            </a:r>
            <a:r>
              <a:rPr lang="ru-RU" dirty="0" err="1"/>
              <a:t>драўляныя</a:t>
            </a:r>
            <a:r>
              <a:rPr lang="ru-RU" dirty="0"/>
              <a:t>, </a:t>
            </a:r>
            <a:r>
              <a:rPr lang="ru-RU" dirty="0" err="1"/>
              <a:t>земляныя</a:t>
            </a:r>
            <a:r>
              <a:rPr lang="ru-RU" dirty="0"/>
              <a:t>, </a:t>
            </a:r>
            <a:r>
              <a:rPr lang="ru-RU" dirty="0" err="1"/>
              <a:t>драўляна-земляныя</a:t>
            </a:r>
            <a:r>
              <a:rPr lang="ru-RU" dirty="0"/>
              <a:t>, </a:t>
            </a:r>
            <a:r>
              <a:rPr lang="ru-RU" dirty="0" err="1"/>
              <a:t>мураваныя</a:t>
            </a:r>
            <a:r>
              <a:rPr lang="ru-RU" dirty="0"/>
              <a:t> (</a:t>
            </a:r>
            <a:r>
              <a:rPr lang="ru-RU" dirty="0" err="1"/>
              <a:t>каменныя</a:t>
            </a:r>
            <a:r>
              <a:rPr lang="ru-RU" dirty="0"/>
              <a:t>, </a:t>
            </a:r>
            <a:r>
              <a:rPr lang="ru-RU" dirty="0" err="1"/>
              <a:t>цагляныя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каменна-цагляныя</a:t>
            </a:r>
            <a:r>
              <a:rPr lang="ru-RU" dirty="0"/>
              <a:t>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2376264"/>
          </a:xfrm>
        </p:spPr>
        <p:txBody>
          <a:bodyPr>
            <a:normAutofit/>
          </a:bodyPr>
          <a:lstStyle/>
          <a:p>
            <a:r>
              <a:rPr lang="be-BY" dirty="0" smtClean="0">
                <a:solidFill>
                  <a:srgbClr val="00B050"/>
                </a:solidFill>
              </a:rPr>
              <a:t> Абарончыя збудаванні на Беларусі</a:t>
            </a:r>
            <a:r>
              <a:rPr lang="be-BY" dirty="0" smtClean="0"/>
              <a:t/>
            </a:r>
            <a:br>
              <a:rPr lang="be-BY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19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72000"/>
          </a:xfrm>
        </p:spPr>
        <p:txBody>
          <a:bodyPr/>
          <a:lstStyle/>
          <a:p>
            <a:pPr algn="ctr"/>
            <a:r>
              <a:rPr lang="ru-RU" dirty="0" err="1"/>
              <a:t>Бастыён</a:t>
            </a:r>
            <a:r>
              <a:rPr lang="ru-RU" dirty="0"/>
              <a:t> (па-</a:t>
            </a:r>
            <a:r>
              <a:rPr lang="ru-RU" dirty="0" err="1"/>
              <a:t>лацінску</a:t>
            </a:r>
            <a:r>
              <a:rPr lang="ru-RU" dirty="0"/>
              <a:t>: </a:t>
            </a:r>
            <a:r>
              <a:rPr lang="en-US" dirty="0" err="1"/>
              <a:t>bastillio</a:t>
            </a:r>
            <a:r>
              <a:rPr lang="en-US" dirty="0"/>
              <a:t>; </a:t>
            </a:r>
            <a:r>
              <a:rPr lang="ru-RU" dirty="0"/>
              <a:t>па-</a:t>
            </a:r>
            <a:r>
              <a:rPr lang="ru-RU" dirty="0" err="1"/>
              <a:t>француску</a:t>
            </a:r>
            <a:r>
              <a:rPr lang="ru-RU" dirty="0"/>
              <a:t>: </a:t>
            </a:r>
            <a:r>
              <a:rPr lang="en-US" dirty="0"/>
              <a:t>bastion; </a:t>
            </a:r>
            <a:r>
              <a:rPr lang="ru-RU" dirty="0"/>
              <a:t>па-</a:t>
            </a:r>
            <a:r>
              <a:rPr lang="ru-RU" dirty="0" err="1"/>
              <a:t>ангельску</a:t>
            </a:r>
            <a:r>
              <a:rPr lang="ru-RU" dirty="0"/>
              <a:t>: </a:t>
            </a:r>
            <a:r>
              <a:rPr lang="en-US" dirty="0"/>
              <a:t>bastion) — </a:t>
            </a:r>
            <a:r>
              <a:rPr lang="ru-RU" dirty="0" err="1"/>
              <a:t>выступаючая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вала </a:t>
            </a:r>
            <a:r>
              <a:rPr lang="ru-RU" dirty="0" err="1"/>
              <a:t>абарончага</a:t>
            </a:r>
            <a:r>
              <a:rPr lang="ru-RU" dirty="0"/>
              <a:t> </a:t>
            </a:r>
            <a:r>
              <a:rPr lang="ru-RU" dirty="0" err="1" smtClean="0"/>
              <a:t>збудавання</a:t>
            </a:r>
            <a:r>
              <a:rPr lang="ru-RU" dirty="0" smtClean="0"/>
              <a:t> </a:t>
            </a:r>
            <a:r>
              <a:rPr lang="ru-RU" dirty="0" err="1"/>
              <a:t>паліганальнай</a:t>
            </a:r>
            <a:r>
              <a:rPr lang="ru-RU" dirty="0"/>
              <a:t> формы (</a:t>
            </a:r>
            <a:r>
              <a:rPr lang="ru-RU" dirty="0" err="1"/>
              <a:t>трохкутная</a:t>
            </a:r>
            <a:r>
              <a:rPr lang="ru-RU" dirty="0"/>
              <a:t>, </a:t>
            </a:r>
            <a:r>
              <a:rPr lang="ru-RU" dirty="0" err="1"/>
              <a:t>пяцікутная</a:t>
            </a:r>
            <a:r>
              <a:rPr lang="ru-RU" dirty="0"/>
              <a:t>, </a:t>
            </a:r>
            <a:r>
              <a:rPr lang="ru-RU" dirty="0" err="1"/>
              <a:t>серпавідная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ромбавідная</a:t>
            </a:r>
            <a:r>
              <a:rPr lang="ru-RU" dirty="0"/>
              <a:t>). На </a:t>
            </a:r>
            <a:r>
              <a:rPr lang="ru-RU" dirty="0" err="1"/>
              <a:t>бастыёне</a:t>
            </a:r>
            <a:r>
              <a:rPr lang="ru-RU" dirty="0"/>
              <a:t> </a:t>
            </a:r>
            <a:r>
              <a:rPr lang="ru-RU" dirty="0" err="1" smtClean="0"/>
              <a:t>размяшчалася</a:t>
            </a:r>
            <a:r>
              <a:rPr lang="ru-RU" dirty="0" smtClean="0"/>
              <a:t> </a:t>
            </a:r>
            <a:r>
              <a:rPr lang="ru-RU" dirty="0" err="1"/>
              <a:t>абарончая</a:t>
            </a:r>
            <a:r>
              <a:rPr lang="ru-RU" dirty="0"/>
              <a:t> </a:t>
            </a:r>
            <a:r>
              <a:rPr lang="ru-RU" dirty="0" err="1"/>
              <a:t>артылерыя</a:t>
            </a:r>
            <a:r>
              <a:rPr lang="ru-RU" dirty="0"/>
              <a:t> для </a:t>
            </a:r>
            <a:r>
              <a:rPr lang="ru-RU" dirty="0" err="1"/>
              <a:t>абстрэлу</a:t>
            </a:r>
            <a:r>
              <a:rPr lang="ru-RU" dirty="0"/>
              <a:t> </a:t>
            </a:r>
            <a:r>
              <a:rPr lang="ru-RU" dirty="0" err="1"/>
              <a:t>ворага</a:t>
            </a:r>
            <a:r>
              <a:rPr lang="ru-RU" dirty="0"/>
              <a:t> на </a:t>
            </a:r>
            <a:r>
              <a:rPr lang="ru-RU" dirty="0" err="1"/>
              <a:t>далёкай</a:t>
            </a:r>
            <a:r>
              <a:rPr lang="ru-RU" dirty="0"/>
              <a:t> </a:t>
            </a:r>
            <a:r>
              <a:rPr lang="ru-RU" dirty="0" err="1" smtClean="0"/>
              <a:t>адлегласці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флянкавання</a:t>
            </a:r>
            <a:r>
              <a:rPr lang="ru-RU" dirty="0" smtClean="0"/>
              <a:t> </a:t>
            </a:r>
            <a:r>
              <a:rPr lang="ru-RU" dirty="0" err="1"/>
              <a:t>сумежных</a:t>
            </a:r>
            <a:r>
              <a:rPr lang="ru-RU" dirty="0"/>
              <a:t> </a:t>
            </a:r>
            <a:r>
              <a:rPr lang="ru-RU" dirty="0" err="1"/>
              <a:t>курцінаў</a:t>
            </a:r>
            <a:r>
              <a:rPr lang="ru-RU" dirty="0"/>
              <a:t> і </a:t>
            </a:r>
            <a:r>
              <a:rPr lang="ru-RU" dirty="0" err="1"/>
              <a:t>бастыёнаў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6954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Равэлін</a:t>
            </a:r>
            <a:r>
              <a:rPr lang="ru-RU" dirty="0"/>
              <a:t> (</a:t>
            </a:r>
            <a:r>
              <a:rPr lang="ru-RU" dirty="0" err="1"/>
              <a:t>анг</a:t>
            </a:r>
            <a:r>
              <a:rPr lang="ru-RU" dirty="0"/>
              <a:t>. , франц. </a:t>
            </a:r>
            <a:r>
              <a:rPr lang="en-US" dirty="0" err="1"/>
              <a:t>ravelin</a:t>
            </a:r>
            <a:r>
              <a:rPr lang="en-US" dirty="0"/>
              <a:t>) — </a:t>
            </a:r>
            <a:r>
              <a:rPr lang="ru-RU" dirty="0" err="1"/>
              <a:t>дадатковае</a:t>
            </a:r>
            <a:r>
              <a:rPr lang="ru-RU" dirty="0"/>
              <a:t> </a:t>
            </a:r>
            <a:r>
              <a:rPr lang="ru-RU" dirty="0" err="1"/>
              <a:t>абарончае</a:t>
            </a:r>
            <a:r>
              <a:rPr lang="ru-RU" dirty="0"/>
              <a:t> </a:t>
            </a:r>
            <a:r>
              <a:rPr lang="ru-RU" dirty="0" err="1" smtClean="0"/>
              <a:t>ўмацаванне</a:t>
            </a:r>
            <a:r>
              <a:rPr lang="ru-RU" dirty="0" smtClean="0"/>
              <a:t> </a:t>
            </a:r>
            <a:r>
              <a:rPr lang="ru-RU" dirty="0" err="1"/>
              <a:t>фартэцыі</a:t>
            </a:r>
            <a:r>
              <a:rPr lang="ru-RU" dirty="0"/>
              <a:t> </a:t>
            </a:r>
            <a:r>
              <a:rPr lang="ru-RU" dirty="0" err="1"/>
              <a:t>перад</a:t>
            </a:r>
            <a:r>
              <a:rPr lang="ru-RU" dirty="0"/>
              <a:t> </a:t>
            </a:r>
            <a:r>
              <a:rPr lang="ru-RU" dirty="0" err="1"/>
              <a:t>курцінай</a:t>
            </a:r>
            <a:r>
              <a:rPr lang="ru-RU" dirty="0"/>
              <a:t> у </a:t>
            </a:r>
            <a:r>
              <a:rPr lang="ru-RU" dirty="0" err="1"/>
              <a:t>прамежку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бастыёнамі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перад</a:t>
            </a:r>
            <a:r>
              <a:rPr lang="ru-RU" dirty="0"/>
              <a:t> </a:t>
            </a:r>
            <a:r>
              <a:rPr lang="ru-RU" dirty="0" err="1"/>
              <a:t>брамай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Выкарыстоўваўся</a:t>
            </a:r>
            <a:r>
              <a:rPr lang="ru-RU" dirty="0"/>
              <a:t> для </a:t>
            </a:r>
            <a:r>
              <a:rPr lang="ru-RU" dirty="0" err="1"/>
              <a:t>абароны</a:t>
            </a:r>
            <a:r>
              <a:rPr lang="ru-RU" dirty="0"/>
              <a:t> </a:t>
            </a:r>
            <a:r>
              <a:rPr lang="ru-RU" dirty="0" err="1"/>
              <a:t>прасла</a:t>
            </a:r>
            <a:r>
              <a:rPr lang="ru-RU" dirty="0"/>
              <a:t> </a:t>
            </a:r>
            <a:r>
              <a:rPr lang="ru-RU" dirty="0" err="1" smtClean="0"/>
              <a:t>сцяны</a:t>
            </a:r>
            <a:r>
              <a:rPr lang="ru-RU" dirty="0" smtClean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ўмовах</a:t>
            </a:r>
            <a:r>
              <a:rPr lang="ru-RU" dirty="0"/>
              <a:t> </a:t>
            </a:r>
            <a:r>
              <a:rPr lang="ru-RU" dirty="0" err="1"/>
              <a:t>прамой</a:t>
            </a:r>
            <a:r>
              <a:rPr lang="ru-RU" dirty="0"/>
              <a:t> </a:t>
            </a:r>
            <a:r>
              <a:rPr lang="ru-RU" dirty="0" err="1"/>
              <a:t>атакі</a:t>
            </a:r>
            <a:r>
              <a:rPr lang="ru-RU" dirty="0"/>
              <a:t>, а </a:t>
            </a:r>
            <a:r>
              <a:rPr lang="ru-RU" dirty="0" err="1"/>
              <a:t>таксама</a:t>
            </a:r>
            <a:r>
              <a:rPr lang="ru-RU" dirty="0"/>
              <a:t> для </a:t>
            </a:r>
            <a:r>
              <a:rPr lang="ru-RU" dirty="0" err="1" smtClean="0"/>
              <a:t>размяшчэння</a:t>
            </a:r>
            <a:r>
              <a:rPr lang="ru-RU" dirty="0" smtClean="0"/>
              <a:t> </a:t>
            </a:r>
            <a:r>
              <a:rPr lang="ru-RU" dirty="0" err="1"/>
              <a:t>артылерыі</a:t>
            </a:r>
            <a:r>
              <a:rPr lang="ru-RU" dirty="0"/>
              <a:t>, якая </a:t>
            </a:r>
            <a:r>
              <a:rPr lang="ru-RU" dirty="0" err="1"/>
              <a:t>магла</a:t>
            </a:r>
            <a:r>
              <a:rPr lang="ru-RU" dirty="0"/>
              <a:t> </a:t>
            </a:r>
            <a:r>
              <a:rPr lang="ru-RU" dirty="0" err="1"/>
              <a:t>флянкаваць</a:t>
            </a:r>
            <a:r>
              <a:rPr lang="ru-RU" dirty="0"/>
              <a:t> </a:t>
            </a:r>
            <a:r>
              <a:rPr lang="ru-RU" dirty="0" err="1"/>
              <a:t>сумежныя</a:t>
            </a:r>
            <a:r>
              <a:rPr lang="ru-RU" dirty="0"/>
              <a:t> </a:t>
            </a:r>
            <a:r>
              <a:rPr lang="ru-RU" dirty="0" err="1"/>
              <a:t>бастыёны</a:t>
            </a:r>
            <a:r>
              <a:rPr lang="ru-RU" dirty="0"/>
              <a:t>. </a:t>
            </a:r>
            <a:r>
              <a:rPr lang="ru-RU" dirty="0" err="1"/>
              <a:t>Профіль</a:t>
            </a:r>
            <a:r>
              <a:rPr lang="ru-RU" dirty="0"/>
              <a:t> </a:t>
            </a:r>
            <a:r>
              <a:rPr lang="ru-RU" dirty="0" err="1"/>
              <a:t>равэліна</a:t>
            </a:r>
            <a:r>
              <a:rPr lang="ru-RU" dirty="0"/>
              <a:t> </a:t>
            </a:r>
            <a:r>
              <a:rPr lang="ru-RU" dirty="0" err="1"/>
              <a:t>быў</a:t>
            </a:r>
            <a:r>
              <a:rPr lang="ru-RU" dirty="0"/>
              <a:t> </a:t>
            </a:r>
            <a:r>
              <a:rPr lang="ru-RU" dirty="0" err="1"/>
              <a:t>ніжэйшы</a:t>
            </a:r>
            <a:r>
              <a:rPr lang="ru-RU" dirty="0"/>
              <a:t> за </a:t>
            </a:r>
            <a:r>
              <a:rPr lang="ru-RU" dirty="0" err="1"/>
              <a:t>галоўныя</a:t>
            </a:r>
            <a:r>
              <a:rPr lang="ru-RU" dirty="0"/>
              <a:t> </a:t>
            </a:r>
            <a:r>
              <a:rPr lang="ru-RU" dirty="0" err="1"/>
              <a:t>курціны</a:t>
            </a:r>
            <a:r>
              <a:rPr lang="ru-RU" dirty="0"/>
              <a:t> і </a:t>
            </a:r>
            <a:r>
              <a:rPr lang="ru-RU" dirty="0" err="1"/>
              <a:t>бастыёны</a:t>
            </a:r>
            <a:r>
              <a:rPr lang="ru-RU" dirty="0"/>
              <a:t>,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дазваляла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/>
              <a:t>іх</a:t>
            </a:r>
            <a:r>
              <a:rPr lang="ru-RU" dirty="0"/>
              <a:t> </a:t>
            </a:r>
            <a:r>
              <a:rPr lang="ru-RU" dirty="0" err="1" smtClean="0"/>
              <a:t>весці</a:t>
            </a:r>
            <a:r>
              <a:rPr lang="ru-RU" dirty="0" smtClean="0"/>
              <a:t> </a:t>
            </a:r>
            <a:r>
              <a:rPr lang="ru-RU" dirty="0" err="1"/>
              <a:t>агонь</a:t>
            </a:r>
            <a:r>
              <a:rPr lang="ru-RU" dirty="0"/>
              <a:t> па </a:t>
            </a:r>
            <a:r>
              <a:rPr lang="ru-RU" dirty="0" err="1"/>
              <a:t>ворагу</a:t>
            </a:r>
            <a:r>
              <a:rPr lang="ru-RU" dirty="0"/>
              <a:t> </a:t>
            </a:r>
            <a:r>
              <a:rPr lang="ru-RU" dirty="0" err="1"/>
              <a:t>перад</a:t>
            </a:r>
            <a:r>
              <a:rPr lang="ru-RU" dirty="0"/>
              <a:t> </a:t>
            </a:r>
            <a:r>
              <a:rPr lang="ru-RU" dirty="0" err="1"/>
              <a:t>равэлінам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99495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/>
              <a:t>Замкі</a:t>
            </a:r>
            <a:r>
              <a:rPr lang="ru-RU" dirty="0"/>
              <a:t> </a:t>
            </a:r>
            <a:r>
              <a:rPr lang="ru-RU" dirty="0" err="1"/>
              <a:t>Беларусі</a:t>
            </a:r>
            <a:r>
              <a:rPr lang="ru-RU" dirty="0"/>
              <a:t> — </a:t>
            </a:r>
            <a:r>
              <a:rPr lang="ru-RU" dirty="0" err="1"/>
              <a:t>абарончыя</a:t>
            </a:r>
            <a:r>
              <a:rPr lang="ru-RU" dirty="0"/>
              <a:t> </a:t>
            </a:r>
            <a:r>
              <a:rPr lang="ru-RU" dirty="0" err="1"/>
              <a:t>збудаванні</a:t>
            </a:r>
            <a:r>
              <a:rPr lang="ru-RU" dirty="0"/>
              <a:t>, </a:t>
            </a:r>
            <a:r>
              <a:rPr lang="ru-RU" dirty="0" err="1"/>
              <a:t>пабудаваныя</a:t>
            </a:r>
            <a:r>
              <a:rPr lang="ru-RU" dirty="0"/>
              <a:t> на </a:t>
            </a:r>
            <a:r>
              <a:rPr lang="ru-RU" dirty="0" err="1"/>
              <a:t>тэрыторыі</a:t>
            </a:r>
            <a:r>
              <a:rPr lang="ru-RU" dirty="0"/>
              <a:t> </a:t>
            </a:r>
            <a:r>
              <a:rPr lang="ru-RU" dirty="0" err="1"/>
              <a:t>сучаснай</a:t>
            </a:r>
            <a:r>
              <a:rPr lang="ru-RU" dirty="0"/>
              <a:t> </a:t>
            </a:r>
            <a:r>
              <a:rPr lang="ru-RU" dirty="0" err="1"/>
              <a:t>Рэспублікі</a:t>
            </a:r>
            <a:r>
              <a:rPr lang="ru-RU" dirty="0"/>
              <a:t> Беларусь у </a:t>
            </a:r>
            <a:r>
              <a:rPr lang="en-US" dirty="0"/>
              <a:t>XIII—XVII </a:t>
            </a:r>
            <a:r>
              <a:rPr lang="ru-RU" dirty="0" smtClean="0"/>
              <a:t>ст.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79841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991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/>
              <a:t>Брэсцкая</a:t>
            </a:r>
            <a:r>
              <a:rPr lang="ru-RU" dirty="0"/>
              <a:t> </a:t>
            </a:r>
            <a:r>
              <a:rPr lang="ru-RU" dirty="0" err="1"/>
              <a:t>крэпасць</a:t>
            </a:r>
            <a:r>
              <a:rPr lang="ru-RU" dirty="0"/>
              <a:t> — комплекс </a:t>
            </a:r>
            <a:r>
              <a:rPr lang="ru-RU" dirty="0" err="1"/>
              <a:t>абарончых</a:t>
            </a:r>
            <a:r>
              <a:rPr lang="ru-RU" dirty="0"/>
              <a:t> </a:t>
            </a:r>
            <a:r>
              <a:rPr lang="ru-RU" dirty="0" err="1"/>
              <a:t>збудаванняў</a:t>
            </a:r>
            <a:r>
              <a:rPr lang="ru-RU" dirty="0"/>
              <a:t> 19 — </a:t>
            </a:r>
            <a:r>
              <a:rPr lang="ru-RU" dirty="0" err="1"/>
              <a:t>пач</a:t>
            </a:r>
            <a:r>
              <a:rPr lang="ru-RU" dirty="0"/>
              <a:t>. 20 ст. ў </a:t>
            </a:r>
            <a:r>
              <a:rPr lang="ru-RU" dirty="0" err="1"/>
              <a:t>Брэсце</a:t>
            </a:r>
            <a:r>
              <a:rPr lang="ru-RU" dirty="0"/>
              <a:t> (</a:t>
            </a:r>
            <a:r>
              <a:rPr lang="ru-RU" dirty="0" err="1"/>
              <a:t>Брэст-Літоўск</a:t>
            </a:r>
            <a:r>
              <a:rPr lang="ru-RU" dirty="0"/>
              <a:t>). </a:t>
            </a:r>
            <a:r>
              <a:rPr lang="ru-RU" dirty="0" err="1"/>
              <a:t>Пабудаван</a:t>
            </a:r>
            <a:r>
              <a:rPr lang="en-US" dirty="0"/>
              <a:t>a </a:t>
            </a:r>
            <a:r>
              <a:rPr lang="ru-RU" dirty="0"/>
              <a:t>як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сістэмы</a:t>
            </a:r>
            <a:r>
              <a:rPr lang="ru-RU" dirty="0"/>
              <a:t> </a:t>
            </a:r>
            <a:r>
              <a:rPr lang="ru-RU" dirty="0" err="1"/>
              <a:t>ўмацаванн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4072" y="2924944"/>
            <a:ext cx="316835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887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Бартызан</a:t>
            </a:r>
            <a:r>
              <a:rPr lang="ru-RU" dirty="0" smtClean="0"/>
              <a:t>- </a:t>
            </a:r>
            <a:r>
              <a:rPr lang="ru-RU" dirty="0" err="1" smtClean="0"/>
              <a:t>інжынернае</a:t>
            </a:r>
            <a:r>
              <a:rPr lang="ru-RU" dirty="0" smtClean="0"/>
              <a:t> </a:t>
            </a:r>
            <a:r>
              <a:rPr lang="ru-RU" dirty="0" err="1"/>
              <a:t>збудаванне</a:t>
            </a:r>
            <a:r>
              <a:rPr lang="ru-RU" dirty="0"/>
              <a:t>, </a:t>
            </a:r>
            <a:r>
              <a:rPr lang="ru-RU" dirty="0" err="1"/>
              <a:t>прызначанае</a:t>
            </a:r>
            <a:r>
              <a:rPr lang="ru-RU" dirty="0"/>
              <a:t> для </a:t>
            </a:r>
            <a:r>
              <a:rPr lang="ru-RU" dirty="0" err="1"/>
              <a:t>укрытага</a:t>
            </a:r>
            <a:r>
              <a:rPr lang="ru-RU" dirty="0"/>
              <a:t> </a:t>
            </a:r>
            <a:r>
              <a:rPr lang="ru-RU" dirty="0" err="1"/>
              <a:t>размяшчэння</a:t>
            </a:r>
            <a:r>
              <a:rPr lang="ru-RU" dirty="0"/>
              <a:t> і </a:t>
            </a:r>
            <a:r>
              <a:rPr lang="ru-RU" dirty="0" err="1"/>
              <a:t>найбольш</a:t>
            </a:r>
            <a:r>
              <a:rPr lang="ru-RU" dirty="0"/>
              <a:t> </a:t>
            </a:r>
            <a:r>
              <a:rPr lang="ru-RU" dirty="0" err="1"/>
              <a:t>эфектыўнага</a:t>
            </a:r>
            <a:r>
              <a:rPr lang="ru-RU" dirty="0"/>
              <a:t> </a:t>
            </a:r>
            <a:r>
              <a:rPr lang="ru-RU" dirty="0" err="1"/>
              <a:t>прымянення</a:t>
            </a:r>
            <a:r>
              <a:rPr lang="ru-RU" dirty="0"/>
              <a:t> </a:t>
            </a:r>
            <a:r>
              <a:rPr lang="ru-RU" dirty="0" err="1"/>
              <a:t>зброі</a:t>
            </a:r>
            <a:r>
              <a:rPr lang="ru-RU" dirty="0"/>
              <a:t>, </a:t>
            </a:r>
            <a:r>
              <a:rPr lang="ru-RU" dirty="0" err="1"/>
              <a:t>ваеннай</a:t>
            </a:r>
            <a:r>
              <a:rPr lang="ru-RU" dirty="0"/>
              <a:t> </a:t>
            </a:r>
            <a:r>
              <a:rPr lang="ru-RU" dirty="0" err="1"/>
              <a:t>тэхнікі</a:t>
            </a:r>
            <a:r>
              <a:rPr lang="ru-RU" dirty="0"/>
              <a:t>, </a:t>
            </a:r>
            <a:r>
              <a:rPr lang="ru-RU" dirty="0" err="1"/>
              <a:t>пунктаў</a:t>
            </a:r>
            <a:r>
              <a:rPr lang="ru-RU" dirty="0"/>
              <a:t> </a:t>
            </a:r>
            <a:r>
              <a:rPr lang="ru-RU" dirty="0" err="1"/>
              <a:t>кіравання</a:t>
            </a:r>
            <a:r>
              <a:rPr lang="ru-RU" dirty="0"/>
              <a:t>, а </a:t>
            </a:r>
            <a:r>
              <a:rPr lang="ru-RU" dirty="0" err="1"/>
              <a:t>таксама</a:t>
            </a:r>
            <a:r>
              <a:rPr lang="ru-RU" dirty="0"/>
              <a:t> для </a:t>
            </a:r>
            <a:r>
              <a:rPr lang="ru-RU" dirty="0" err="1"/>
              <a:t>абароны</a:t>
            </a:r>
            <a:r>
              <a:rPr lang="ru-RU" dirty="0"/>
              <a:t> </a:t>
            </a:r>
            <a:r>
              <a:rPr lang="ru-RU" dirty="0" err="1"/>
              <a:t>войскаў</a:t>
            </a:r>
            <a:r>
              <a:rPr lang="ru-RU" dirty="0"/>
              <a:t>, </a:t>
            </a:r>
            <a:r>
              <a:rPr lang="ru-RU" dirty="0" err="1"/>
              <a:t>насельніцтва</a:t>
            </a:r>
            <a:r>
              <a:rPr lang="ru-RU" dirty="0"/>
              <a:t> і </a:t>
            </a:r>
            <a:r>
              <a:rPr lang="ru-RU" dirty="0" err="1"/>
              <a:t>аб'ектаў</a:t>
            </a:r>
            <a:r>
              <a:rPr lang="ru-RU" dirty="0"/>
              <a:t> тыла </a:t>
            </a:r>
            <a:r>
              <a:rPr lang="ru-RU" dirty="0" err="1"/>
              <a:t>краіны</a:t>
            </a:r>
            <a:r>
              <a:rPr lang="ru-RU" dirty="0"/>
              <a:t> ад </a:t>
            </a:r>
            <a:r>
              <a:rPr lang="ru-RU" dirty="0" err="1"/>
              <a:t>уздзеяння</a:t>
            </a:r>
            <a:r>
              <a:rPr lang="ru-RU" dirty="0"/>
              <a:t> </a:t>
            </a:r>
            <a:r>
              <a:rPr lang="ru-RU" dirty="0" err="1"/>
              <a:t>сродкаў</a:t>
            </a:r>
            <a:r>
              <a:rPr lang="ru-RU" dirty="0"/>
              <a:t> </a:t>
            </a:r>
            <a:r>
              <a:rPr lang="ru-RU" dirty="0" err="1"/>
              <a:t>паражэння</a:t>
            </a:r>
            <a:r>
              <a:rPr lang="ru-RU" dirty="0"/>
              <a:t> </a:t>
            </a:r>
            <a:r>
              <a:rPr lang="ru-RU" dirty="0" err="1"/>
              <a:t>праціўніка</a:t>
            </a:r>
            <a:r>
              <a:rPr lang="ru-RU" dirty="0"/>
              <a:t>. </a:t>
            </a:r>
            <a:r>
              <a:rPr lang="ru-RU" dirty="0" err="1"/>
              <a:t>Адрозніваюцца</a:t>
            </a:r>
            <a:r>
              <a:rPr lang="ru-RU" dirty="0"/>
              <a:t> </a:t>
            </a:r>
            <a:r>
              <a:rPr lang="ru-RU" dirty="0" err="1"/>
              <a:t>палявыя</a:t>
            </a:r>
            <a:r>
              <a:rPr lang="ru-RU" dirty="0"/>
              <a:t> і </a:t>
            </a:r>
            <a:r>
              <a:rPr lang="ru-RU" dirty="0" err="1"/>
              <a:t>доўгачасовыя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309634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030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Земляныя</a:t>
            </a:r>
            <a:r>
              <a:rPr lang="ru-RU" dirty="0"/>
              <a:t> </a:t>
            </a:r>
            <a:r>
              <a:rPr lang="ru-RU" dirty="0" smtClean="0"/>
              <a:t>валы;</a:t>
            </a:r>
            <a:endParaRPr lang="ru-RU" dirty="0"/>
          </a:p>
          <a:p>
            <a:r>
              <a:rPr lang="ru-RU" dirty="0"/>
              <a:t>Равы (</a:t>
            </a:r>
            <a:r>
              <a:rPr lang="ru-RU" dirty="0" err="1"/>
              <a:t>сухія</a:t>
            </a:r>
            <a:r>
              <a:rPr lang="ru-RU" dirty="0"/>
              <a:t> і </a:t>
            </a:r>
            <a:r>
              <a:rPr lang="ru-RU" dirty="0" err="1"/>
              <a:t>абводненыя</a:t>
            </a:r>
            <a:r>
              <a:rPr lang="ru-RU" dirty="0"/>
              <a:t>);</a:t>
            </a:r>
          </a:p>
          <a:p>
            <a:r>
              <a:rPr lang="ru-RU" dirty="0" smtClean="0"/>
              <a:t>Сцены </a:t>
            </a:r>
            <a:r>
              <a:rPr lang="ru-RU" dirty="0"/>
              <a:t>(</a:t>
            </a:r>
            <a:r>
              <a:rPr lang="ru-RU" dirty="0" err="1"/>
              <a:t>драўляныя</a:t>
            </a:r>
            <a:r>
              <a:rPr lang="ru-RU" dirty="0"/>
              <a:t>, </a:t>
            </a:r>
            <a:r>
              <a:rPr lang="ru-RU" dirty="0" err="1"/>
              <a:t>мураваныя</a:t>
            </a:r>
            <a:r>
              <a:rPr lang="ru-RU" dirty="0"/>
              <a:t> і </a:t>
            </a:r>
            <a:r>
              <a:rPr lang="ru-RU" dirty="0" err="1"/>
              <a:t>камбінаваныя</a:t>
            </a:r>
            <a:r>
              <a:rPr lang="ru-RU" dirty="0"/>
              <a:t>);</a:t>
            </a:r>
          </a:p>
          <a:p>
            <a:r>
              <a:rPr lang="ru-RU" dirty="0" err="1" smtClean="0"/>
              <a:t>Вежы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Бастэі</a:t>
            </a:r>
            <a:r>
              <a:rPr lang="ru-RU" dirty="0"/>
              <a:t>;</a:t>
            </a:r>
          </a:p>
          <a:p>
            <a:r>
              <a:rPr lang="ru-RU" dirty="0"/>
              <a:t>Брамы з </a:t>
            </a:r>
            <a:r>
              <a:rPr lang="ru-RU" dirty="0" err="1"/>
              <a:t>герсамі</a:t>
            </a:r>
            <a:r>
              <a:rPr lang="ru-RU" dirty="0"/>
              <a:t> і </a:t>
            </a:r>
            <a:r>
              <a:rPr lang="ru-RU" dirty="0" err="1"/>
              <a:t>пад'ёмнымі</a:t>
            </a:r>
            <a:r>
              <a:rPr lang="ru-RU" dirty="0"/>
              <a:t> </a:t>
            </a:r>
            <a:r>
              <a:rPr lang="ru-RU" dirty="0" err="1"/>
              <a:t>мастамі-ўзводамі</a:t>
            </a:r>
            <a:r>
              <a:rPr lang="ru-RU" dirty="0"/>
              <a:t>;</a:t>
            </a:r>
          </a:p>
          <a:p>
            <a:r>
              <a:rPr lang="ru-RU" dirty="0"/>
              <a:t>Барбаканы;</a:t>
            </a:r>
          </a:p>
          <a:p>
            <a:r>
              <a:rPr lang="ru-RU" dirty="0" err="1"/>
              <a:t>Бастыёны</a:t>
            </a:r>
            <a:r>
              <a:rPr lang="ru-RU" dirty="0"/>
              <a:t>;</a:t>
            </a:r>
          </a:p>
          <a:p>
            <a:r>
              <a:rPr lang="ru-RU" dirty="0" err="1"/>
              <a:t>Равэліны</a:t>
            </a:r>
            <a:r>
              <a:rPr lang="ru-RU" dirty="0"/>
              <a:t>;</a:t>
            </a:r>
          </a:p>
          <a:p>
            <a:r>
              <a:rPr lang="ru-RU" dirty="0" err="1"/>
              <a:t>Замкі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r>
              <a:rPr lang="be-BY" dirty="0" smtClean="0"/>
              <a:t>Крэпасць</a:t>
            </a:r>
          </a:p>
          <a:p>
            <a:r>
              <a:rPr lang="be-BY" dirty="0" smtClean="0"/>
              <a:t>Бартызан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    </a:t>
            </a:r>
            <a:r>
              <a:rPr lang="ru-RU" dirty="0" err="1" smtClean="0">
                <a:solidFill>
                  <a:srgbClr val="92D050"/>
                </a:solidFill>
              </a:rPr>
              <a:t>Віды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абарончых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збудаванняў</a:t>
            </a:r>
            <a:r>
              <a:rPr lang="ru-RU" dirty="0">
                <a:solidFill>
                  <a:srgbClr val="92D05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76384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/>
              <a:t>Земляны</a:t>
            </a:r>
            <a:r>
              <a:rPr lang="ru-RU" dirty="0"/>
              <a:t> Вал — </a:t>
            </a:r>
            <a:r>
              <a:rPr lang="ru-RU" dirty="0" err="1"/>
              <a:t>гістарычны</a:t>
            </a:r>
            <a:r>
              <a:rPr lang="ru-RU" dirty="0"/>
              <a:t> </a:t>
            </a:r>
            <a:r>
              <a:rPr lang="ru-RU" dirty="0" err="1"/>
              <a:t>раён</a:t>
            </a:r>
            <a:r>
              <a:rPr lang="ru-RU" dirty="0"/>
              <a:t> </a:t>
            </a:r>
            <a:r>
              <a:rPr lang="ru-RU" dirty="0" err="1"/>
              <a:t>Менску</a:t>
            </a:r>
            <a:r>
              <a:rPr lang="ru-RU" dirty="0"/>
              <a:t>, </a:t>
            </a:r>
            <a:r>
              <a:rPr lang="ru-RU" dirty="0" err="1" smtClean="0"/>
              <a:t>размешчаны</a:t>
            </a:r>
            <a:r>
              <a:rPr lang="ru-RU" dirty="0" smtClean="0"/>
              <a:t> </a:t>
            </a:r>
            <a:r>
              <a:rPr lang="ru-RU" dirty="0" err="1" smtClean="0"/>
              <a:t>ўздоўж</a:t>
            </a:r>
            <a:r>
              <a:rPr lang="ru-RU" dirty="0" smtClean="0"/>
              <a:t> </a:t>
            </a:r>
            <a:r>
              <a:rPr lang="ru-RU" dirty="0" err="1" smtClean="0"/>
              <a:t>менскіх</a:t>
            </a:r>
            <a:r>
              <a:rPr lang="ru-RU" dirty="0" smtClean="0"/>
              <a:t> </a:t>
            </a:r>
            <a:r>
              <a:rPr lang="ru-RU" dirty="0"/>
              <a:t>земляных </a:t>
            </a:r>
            <a:r>
              <a:rPr lang="ru-RU" dirty="0" err="1" smtClean="0"/>
              <a:t>умацаванняў</a:t>
            </a:r>
            <a:r>
              <a:rPr lang="ru-RU" dirty="0"/>
              <a:t>. У XVI — XVIII </a:t>
            </a:r>
            <a:r>
              <a:rPr lang="ru-RU" dirty="0" err="1"/>
              <a:t>стст</a:t>
            </a:r>
            <a:r>
              <a:rPr lang="ru-RU" dirty="0"/>
              <a:t>. старая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Менску</a:t>
            </a:r>
            <a:r>
              <a:rPr lang="ru-RU" dirty="0"/>
              <a:t> была </a:t>
            </a:r>
            <a:r>
              <a:rPr lang="ru-RU" dirty="0" err="1"/>
              <a:t>абмежаваная</a:t>
            </a:r>
            <a:r>
              <a:rPr lang="ru-RU" dirty="0"/>
              <a:t> земляным валам, і местам </a:t>
            </a:r>
            <a:r>
              <a:rPr lang="ru-RU" dirty="0" err="1"/>
              <a:t>лічылася</a:t>
            </a:r>
            <a:r>
              <a:rPr lang="ru-RU" dirty="0"/>
              <a:t> </a:t>
            </a:r>
            <a:r>
              <a:rPr lang="ru-RU" dirty="0" err="1"/>
              <a:t>толькі</a:t>
            </a:r>
            <a:r>
              <a:rPr lang="ru-RU" dirty="0"/>
              <a:t> </a:t>
            </a:r>
            <a:r>
              <a:rPr lang="ru-RU" dirty="0" err="1"/>
              <a:t>тэрыторыя</a:t>
            </a:r>
            <a:r>
              <a:rPr lang="ru-RU" dirty="0"/>
              <a:t> ў </a:t>
            </a:r>
            <a:r>
              <a:rPr lang="ru-RU" dirty="0" err="1" smtClean="0"/>
              <a:t>яго</a:t>
            </a:r>
            <a:r>
              <a:rPr lang="ru-RU" dirty="0" smtClean="0"/>
              <a:t>  </a:t>
            </a:r>
            <a:r>
              <a:rPr lang="ru-RU" dirty="0" err="1"/>
              <a:t>сярэдзіне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9604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8640"/>
            <a:ext cx="5176104" cy="59073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Роў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абарончы</a:t>
            </a:r>
            <a:r>
              <a:rPr lang="ru-RU" dirty="0"/>
              <a:t> </a:t>
            </a:r>
            <a:r>
              <a:rPr lang="ru-RU" dirty="0" err="1"/>
              <a:t>роў</a:t>
            </a:r>
            <a:r>
              <a:rPr lang="ru-RU" dirty="0"/>
              <a:t> — </a:t>
            </a:r>
            <a:r>
              <a:rPr lang="ru-RU" dirty="0" err="1"/>
              <a:t>абарончае</a:t>
            </a:r>
            <a:r>
              <a:rPr lang="ru-RU" dirty="0"/>
              <a:t> </a:t>
            </a:r>
            <a:r>
              <a:rPr lang="ru-RU" dirty="0" err="1" smtClean="0"/>
              <a:t>ўмацаванне</a:t>
            </a:r>
            <a:r>
              <a:rPr lang="ru-RU" dirty="0" smtClean="0"/>
              <a:t> </a:t>
            </a:r>
            <a:r>
              <a:rPr lang="ru-RU" dirty="0"/>
              <a:t>ў </a:t>
            </a:r>
            <a:r>
              <a:rPr lang="ru-RU" dirty="0" err="1"/>
              <a:t>выглядзе</a:t>
            </a:r>
            <a:r>
              <a:rPr lang="ru-RU" dirty="0"/>
              <a:t> </a:t>
            </a:r>
            <a:r>
              <a:rPr lang="ru-RU" dirty="0" err="1"/>
              <a:t>штучна</a:t>
            </a:r>
            <a:r>
              <a:rPr lang="ru-RU" dirty="0"/>
              <a:t> </a:t>
            </a:r>
            <a:r>
              <a:rPr lang="ru-RU" dirty="0" err="1"/>
              <a:t>ўтворанага</a:t>
            </a:r>
            <a:r>
              <a:rPr lang="ru-RU" dirty="0"/>
              <a:t> канала </a:t>
            </a:r>
            <a:r>
              <a:rPr lang="ru-RU" dirty="0" err="1"/>
              <a:t>ці</a:t>
            </a:r>
            <a:r>
              <a:rPr lang="ru-RU" dirty="0"/>
              <a:t> яра, </a:t>
            </a:r>
            <a:r>
              <a:rPr lang="ru-RU" dirty="0" err="1"/>
              <a:t>галоўнай</a:t>
            </a:r>
            <a:r>
              <a:rPr lang="ru-RU" dirty="0"/>
              <a:t> </a:t>
            </a:r>
            <a:r>
              <a:rPr lang="ru-RU" dirty="0" err="1"/>
              <a:t>функцыяй</a:t>
            </a:r>
            <a:r>
              <a:rPr lang="ru-RU" dirty="0"/>
              <a:t> </a:t>
            </a:r>
            <a:r>
              <a:rPr lang="ru-RU" dirty="0" err="1"/>
              <a:t>якога</a:t>
            </a:r>
            <a:r>
              <a:rPr lang="ru-RU" dirty="0"/>
              <a:t> было </a:t>
            </a:r>
            <a:r>
              <a:rPr lang="ru-RU" dirty="0" err="1"/>
              <a:t>перакрыць</a:t>
            </a:r>
            <a:r>
              <a:rPr lang="ru-RU" dirty="0"/>
              <a:t> </a:t>
            </a:r>
            <a:r>
              <a:rPr lang="ru-RU" dirty="0" err="1"/>
              <a:t>падыход</a:t>
            </a:r>
            <a:r>
              <a:rPr lang="ru-RU" dirty="0"/>
              <a:t> да </a:t>
            </a:r>
            <a:r>
              <a:rPr lang="ru-RU" dirty="0" err="1" smtClean="0"/>
              <a:t>умацавання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гарадзішча</a:t>
            </a:r>
            <a:r>
              <a:rPr lang="ru-RU" dirty="0"/>
              <a:t>, </a:t>
            </a:r>
            <a:r>
              <a:rPr lang="ru-RU" dirty="0" smtClean="0"/>
              <a:t>замка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фартэцыі</a:t>
            </a:r>
            <a:r>
              <a:rPr lang="ru-RU" dirty="0"/>
              <a:t>). </a:t>
            </a:r>
            <a:r>
              <a:rPr lang="ru-RU" dirty="0" err="1"/>
              <a:t>Роў</a:t>
            </a:r>
            <a:r>
              <a:rPr lang="ru-RU" dirty="0"/>
              <a:t> </a:t>
            </a:r>
            <a:r>
              <a:rPr lang="ru-RU" dirty="0" err="1"/>
              <a:t>бадай</a:t>
            </a:r>
            <a:r>
              <a:rPr lang="ru-RU" dirty="0"/>
              <a:t> </a:t>
            </a:r>
            <a:r>
              <a:rPr lang="ru-RU" dirty="0" err="1"/>
              <a:t>адна</a:t>
            </a:r>
            <a:r>
              <a:rPr lang="ru-RU" dirty="0"/>
              <a:t> з </a:t>
            </a:r>
            <a:r>
              <a:rPr lang="ru-RU" dirty="0" smtClean="0"/>
              <a:t>самых </a:t>
            </a:r>
            <a:r>
              <a:rPr lang="ru-RU" dirty="0" err="1" smtClean="0"/>
              <a:t>распаўсюджаных</a:t>
            </a:r>
            <a:r>
              <a:rPr lang="ru-RU" dirty="0" smtClean="0"/>
              <a:t> </a:t>
            </a:r>
            <a:r>
              <a:rPr lang="ru-RU" dirty="0" err="1"/>
              <a:t>абарончых</a:t>
            </a:r>
            <a:r>
              <a:rPr lang="ru-RU" dirty="0"/>
              <a:t> </a:t>
            </a:r>
            <a:r>
              <a:rPr lang="ru-RU" dirty="0" err="1" smtClean="0"/>
              <a:t>прыстасаванняў</a:t>
            </a:r>
            <a:r>
              <a:rPr lang="ru-RU" dirty="0" smtClean="0"/>
              <a:t> </a:t>
            </a:r>
            <a:r>
              <a:rPr lang="ru-RU" dirty="0"/>
              <a:t>з самых </a:t>
            </a:r>
            <a:r>
              <a:rPr lang="ru-RU" dirty="0" err="1" smtClean="0"/>
              <a:t>ранніх</a:t>
            </a:r>
            <a:r>
              <a:rPr lang="ru-RU" dirty="0" smtClean="0"/>
              <a:t> </a:t>
            </a:r>
            <a:r>
              <a:rPr lang="ru-RU" dirty="0" err="1"/>
              <a:t>часоў</a:t>
            </a:r>
            <a:r>
              <a:rPr lang="ru-RU" dirty="0"/>
              <a:t> да ХХ ст. Равы </a:t>
            </a:r>
            <a:r>
              <a:rPr lang="ru-RU" dirty="0" err="1"/>
              <a:t>маглі</a:t>
            </a:r>
            <a:r>
              <a:rPr lang="ru-RU" dirty="0"/>
              <a:t> </a:t>
            </a:r>
            <a:r>
              <a:rPr lang="ru-RU" dirty="0" err="1"/>
              <a:t>напаўняцца</a:t>
            </a:r>
            <a:r>
              <a:rPr lang="ru-RU" dirty="0"/>
              <a:t> </a:t>
            </a:r>
            <a:r>
              <a:rPr lang="ru-RU" dirty="0" err="1"/>
              <a:t>вадою</a:t>
            </a:r>
            <a:r>
              <a:rPr lang="ru-RU" dirty="0"/>
              <a:t>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заставацца</a:t>
            </a:r>
            <a:r>
              <a:rPr lang="ru-RU" dirty="0"/>
              <a:t> </a:t>
            </a:r>
            <a:r>
              <a:rPr lang="ru-RU" dirty="0" err="1"/>
              <a:t>сухімі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648" y="332656"/>
            <a:ext cx="332084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237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 algn="ctr"/>
            <a:r>
              <a:rPr lang="ru-RU" dirty="0" err="1" smtClean="0"/>
              <a:t>Сцяна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 smtClean="0"/>
              <a:t>вертыкальная</a:t>
            </a:r>
            <a:r>
              <a:rPr lang="ru-RU" dirty="0" smtClean="0"/>
              <a:t> </a:t>
            </a:r>
            <a:r>
              <a:rPr lang="ru-RU" dirty="0" err="1"/>
              <a:t>будаўнічая</a:t>
            </a:r>
            <a:r>
              <a:rPr lang="ru-RU" dirty="0"/>
              <a:t> </a:t>
            </a:r>
            <a:r>
              <a:rPr lang="ru-RU" dirty="0" err="1"/>
              <a:t>канструкцыя</a:t>
            </a:r>
            <a:r>
              <a:rPr lang="ru-RU" dirty="0"/>
              <a:t>, якая </a:t>
            </a:r>
            <a:r>
              <a:rPr lang="ru-RU" dirty="0" err="1"/>
              <a:t>адгароджвае</a:t>
            </a:r>
            <a:r>
              <a:rPr lang="ru-RU" dirty="0"/>
              <a:t> </a:t>
            </a:r>
            <a:r>
              <a:rPr lang="ru-RU" dirty="0" err="1" smtClean="0"/>
              <a:t>ўнутраную</a:t>
            </a:r>
            <a:r>
              <a:rPr lang="ru-RU" dirty="0" smtClean="0"/>
              <a:t> </a:t>
            </a:r>
            <a:r>
              <a:rPr lang="ru-RU" dirty="0" err="1"/>
              <a:t>прастору</a:t>
            </a:r>
            <a:r>
              <a:rPr lang="ru-RU" dirty="0"/>
              <a:t> </a:t>
            </a:r>
            <a:r>
              <a:rPr lang="ru-RU" dirty="0" err="1"/>
              <a:t>пэўнага</a:t>
            </a:r>
            <a:r>
              <a:rPr lang="ru-RU" dirty="0"/>
              <a:t> </a:t>
            </a:r>
            <a:r>
              <a:rPr lang="ru-RU" dirty="0" err="1" smtClean="0"/>
              <a:t>збудавання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тэрыторыі</a:t>
            </a:r>
            <a:r>
              <a:rPr lang="ru-RU" dirty="0"/>
              <a:t>. </a:t>
            </a:r>
            <a:r>
              <a:rPr lang="ru-RU" dirty="0" err="1" smtClean="0"/>
              <a:t>Самымі</a:t>
            </a:r>
            <a:r>
              <a:rPr lang="ru-RU" dirty="0" smtClean="0"/>
              <a:t> </a:t>
            </a:r>
            <a:r>
              <a:rPr lang="ru-RU" dirty="0" err="1" smtClean="0"/>
              <a:t>раннімі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Беларусі</a:t>
            </a:r>
            <a:r>
              <a:rPr lang="ru-RU" dirty="0"/>
              <a:t> </a:t>
            </a:r>
            <a:r>
              <a:rPr lang="ru-RU" dirty="0" err="1"/>
              <a:t>былі</a:t>
            </a:r>
            <a:r>
              <a:rPr lang="ru-RU" dirty="0"/>
              <a:t> </a:t>
            </a:r>
            <a:r>
              <a:rPr lang="ru-RU" dirty="0" err="1"/>
              <a:t>драўляныя</a:t>
            </a:r>
            <a:r>
              <a:rPr lang="ru-RU" dirty="0"/>
              <a:t> </a:t>
            </a:r>
            <a:r>
              <a:rPr lang="ru-RU" dirty="0" smtClean="0"/>
              <a:t>сцены </a:t>
            </a:r>
            <a:r>
              <a:rPr lang="ru-RU" dirty="0" err="1"/>
              <a:t>слупавой</a:t>
            </a:r>
            <a:r>
              <a:rPr lang="ru-RU" dirty="0"/>
              <a:t> </a:t>
            </a:r>
            <a:r>
              <a:rPr lang="ru-RU" dirty="0" err="1" smtClean="0"/>
              <a:t>канструкцыі</a:t>
            </a:r>
            <a:r>
              <a:rPr lang="ru-RU" dirty="0" smtClean="0"/>
              <a:t>. </a:t>
            </a:r>
            <a:r>
              <a:rPr lang="ru-RU" dirty="0" err="1" smtClean="0"/>
              <a:t>Будаўнічы</a:t>
            </a:r>
            <a:r>
              <a:rPr lang="ru-RU" dirty="0" smtClean="0"/>
              <a:t> </a:t>
            </a:r>
            <a:r>
              <a:rPr lang="ru-RU" dirty="0" err="1" smtClean="0"/>
              <a:t>матэрыял</a:t>
            </a:r>
            <a:r>
              <a:rPr lang="ru-RU" dirty="0" smtClean="0"/>
              <a:t> -</a:t>
            </a:r>
            <a:r>
              <a:rPr lang="ru-RU" dirty="0" err="1" smtClean="0"/>
              <a:t>сасна</a:t>
            </a:r>
            <a:r>
              <a:rPr lang="ru-RU" dirty="0"/>
              <a:t>, </a:t>
            </a:r>
            <a:r>
              <a:rPr lang="ru-RU" dirty="0" err="1"/>
              <a:t>радзей</a:t>
            </a:r>
            <a:r>
              <a:rPr lang="ru-RU" dirty="0"/>
              <a:t> — </a:t>
            </a:r>
            <a:r>
              <a:rPr lang="ru-RU" dirty="0" err="1"/>
              <a:t>яліна</a:t>
            </a:r>
            <a:r>
              <a:rPr lang="ru-RU" dirty="0"/>
              <a:t>, </a:t>
            </a:r>
            <a:r>
              <a:rPr lang="ru-RU" dirty="0" err="1"/>
              <a:t>альха</a:t>
            </a:r>
            <a:r>
              <a:rPr lang="ru-RU" dirty="0"/>
              <a:t>, </a:t>
            </a:r>
            <a:r>
              <a:rPr lang="ru-RU" dirty="0" err="1"/>
              <a:t>лістоўніца</a:t>
            </a:r>
            <a:r>
              <a:rPr lang="ru-RU" dirty="0"/>
              <a:t>, дуб. </a:t>
            </a:r>
            <a:r>
              <a:rPr lang="ru-RU" dirty="0" smtClean="0"/>
              <a:t>Сцены </a:t>
            </a:r>
            <a:r>
              <a:rPr lang="ru-RU" dirty="0" err="1"/>
              <a:t>маглі</a:t>
            </a:r>
            <a:r>
              <a:rPr lang="ru-RU" dirty="0"/>
              <a:t> </a:t>
            </a:r>
            <a:r>
              <a:rPr lang="ru-RU" dirty="0" err="1" smtClean="0"/>
              <a:t>класціся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цэльнага</a:t>
            </a:r>
            <a:r>
              <a:rPr lang="ru-RU" dirty="0"/>
              <a:t> </a:t>
            </a:r>
            <a:r>
              <a:rPr lang="ru-RU" dirty="0" err="1"/>
              <a:t>неабчасанага</a:t>
            </a:r>
            <a:r>
              <a:rPr lang="ru-RU" dirty="0"/>
              <a:t> </a:t>
            </a:r>
            <a:r>
              <a:rPr lang="ru-RU" dirty="0" err="1" smtClean="0"/>
              <a:t>бярвення</a:t>
            </a:r>
            <a:r>
              <a:rPr lang="ru-RU" dirty="0"/>
              <a:t>, з </a:t>
            </a:r>
            <a:r>
              <a:rPr lang="ru-RU" dirty="0" err="1"/>
              <a:t>абчасаных</a:t>
            </a:r>
            <a:r>
              <a:rPr lang="ru-RU" dirty="0"/>
              <a:t> </a:t>
            </a:r>
            <a:r>
              <a:rPr lang="ru-RU" dirty="0" err="1"/>
              <a:t>брусоў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дыляў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9112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256584"/>
          </a:xfrm>
        </p:spPr>
        <p:txBody>
          <a:bodyPr>
            <a:normAutofit/>
          </a:bodyPr>
          <a:lstStyle/>
          <a:p>
            <a:pPr algn="ctr"/>
            <a:r>
              <a:rPr lang="vi-VN" dirty="0"/>
              <a:t>Ве́жа — асобнае </a:t>
            </a:r>
            <a:r>
              <a:rPr lang="vi-VN" dirty="0" smtClean="0"/>
              <a:t>збудаванне </a:t>
            </a:r>
            <a:r>
              <a:rPr lang="vi-VN" dirty="0"/>
              <a:t>ці частка будынка, вышыня якога значна перавышае шырыню. Вежы выконваюць розныя функцыі, вельмі пашыраным было будаўніцтва вежаў у сярэднявеччы, перш за ўсё для абароны.</a:t>
            </a:r>
          </a:p>
          <a:p>
            <a:pPr algn="ctr"/>
            <a:endParaRPr lang="vi-V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316835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107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72000"/>
          </a:xfrm>
        </p:spPr>
        <p:txBody>
          <a:bodyPr/>
          <a:lstStyle/>
          <a:p>
            <a:pPr algn="ctr"/>
            <a:r>
              <a:rPr lang="ru-RU" dirty="0" err="1"/>
              <a:t>Бастэя</a:t>
            </a:r>
            <a:r>
              <a:rPr lang="ru-RU" dirty="0"/>
              <a:t> — </a:t>
            </a:r>
            <a:r>
              <a:rPr lang="ru-RU" dirty="0" err="1"/>
              <a:t>абарончае</a:t>
            </a:r>
            <a:r>
              <a:rPr lang="ru-RU" dirty="0"/>
              <a:t> </a:t>
            </a:r>
            <a:r>
              <a:rPr lang="ru-RU" dirty="0" err="1" smtClean="0"/>
              <a:t>збудаванне</a:t>
            </a:r>
            <a:r>
              <a:rPr lang="ru-RU" dirty="0" smtClean="0"/>
              <a:t> </a:t>
            </a:r>
            <a:r>
              <a:rPr lang="ru-RU" dirty="0"/>
              <a:t>ў форме </a:t>
            </a:r>
            <a:r>
              <a:rPr lang="ru-RU" dirty="0" err="1"/>
              <a:t>землянога</a:t>
            </a:r>
            <a:r>
              <a:rPr lang="ru-RU" dirty="0"/>
              <a:t> насыпу </a:t>
            </a:r>
            <a:r>
              <a:rPr lang="ru-RU" dirty="0" err="1"/>
              <a:t>альбо</a:t>
            </a:r>
            <a:r>
              <a:rPr lang="ru-RU" dirty="0"/>
              <a:t> </a:t>
            </a:r>
            <a:r>
              <a:rPr lang="ru-RU" dirty="0" err="1"/>
              <a:t>каменнай</a:t>
            </a:r>
            <a:r>
              <a:rPr lang="ru-RU" dirty="0"/>
              <a:t> </a:t>
            </a:r>
            <a:r>
              <a:rPr lang="ru-RU" dirty="0" err="1"/>
              <a:t>двухпавярховай</a:t>
            </a:r>
            <a:r>
              <a:rPr lang="ru-RU" dirty="0"/>
              <a:t> </a:t>
            </a:r>
            <a:r>
              <a:rPr lang="ru-RU" dirty="0" err="1"/>
              <a:t>вежы</a:t>
            </a:r>
            <a:r>
              <a:rPr lang="ru-RU" dirty="0"/>
              <a:t> формы </a:t>
            </a:r>
            <a:r>
              <a:rPr lang="ru-RU" dirty="0" err="1"/>
              <a:t>паўкруга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падковы</a:t>
            </a:r>
            <a:r>
              <a:rPr lang="ru-RU" dirty="0"/>
              <a:t>, </a:t>
            </a:r>
            <a:r>
              <a:rPr lang="ru-RU" dirty="0" err="1"/>
              <a:t>высунутай</a:t>
            </a:r>
            <a:r>
              <a:rPr lang="ru-RU" dirty="0"/>
              <a:t> за </a:t>
            </a:r>
            <a:r>
              <a:rPr lang="ru-RU" dirty="0" err="1" smtClean="0"/>
              <a:t>перымэтар</a:t>
            </a:r>
            <a:r>
              <a:rPr lang="ru-RU" dirty="0" smtClean="0"/>
              <a:t> </a:t>
            </a:r>
            <a:r>
              <a:rPr lang="ru-RU" dirty="0" err="1" smtClean="0"/>
              <a:t>умацаванняў</a:t>
            </a:r>
            <a:r>
              <a:rPr lang="ru-RU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81582"/>
            <a:ext cx="4680520" cy="323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607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pPr algn="ctr"/>
            <a:r>
              <a:rPr lang="ru-RU" dirty="0"/>
              <a:t>Брама (</a:t>
            </a:r>
            <a:r>
              <a:rPr lang="ru-RU" dirty="0" smtClean="0"/>
              <a:t>па-</a:t>
            </a:r>
            <a:r>
              <a:rPr lang="ru-RU" dirty="0" err="1" smtClean="0"/>
              <a:t>лацінску</a:t>
            </a:r>
            <a:r>
              <a:rPr lang="ru-RU" dirty="0" smtClean="0"/>
              <a:t>- </a:t>
            </a:r>
            <a:r>
              <a:rPr lang="en-US" dirty="0" err="1"/>
              <a:t>porta</a:t>
            </a:r>
            <a:r>
              <a:rPr lang="en-US" dirty="0"/>
              <a:t>, </a:t>
            </a:r>
            <a:r>
              <a:rPr lang="ru-RU" dirty="0" smtClean="0"/>
              <a:t>па-</a:t>
            </a:r>
            <a:r>
              <a:rPr lang="ru-RU" dirty="0" err="1" smtClean="0"/>
              <a:t>ангельску</a:t>
            </a:r>
            <a:r>
              <a:rPr lang="ru-RU" dirty="0" smtClean="0"/>
              <a:t>- </a:t>
            </a:r>
            <a:r>
              <a:rPr lang="en-US" dirty="0"/>
              <a:t>gate, </a:t>
            </a:r>
            <a:r>
              <a:rPr lang="ru-RU" dirty="0" smtClean="0"/>
              <a:t>па-</a:t>
            </a:r>
            <a:r>
              <a:rPr lang="ru-RU" dirty="0" err="1" smtClean="0"/>
              <a:t>нямецку</a:t>
            </a:r>
            <a:r>
              <a:rPr lang="ru-RU" dirty="0" smtClean="0"/>
              <a:t>- </a:t>
            </a:r>
            <a:r>
              <a:rPr lang="en-US" dirty="0"/>
              <a:t>Tor) — </a:t>
            </a:r>
            <a:r>
              <a:rPr lang="ru-RU" dirty="0" err="1"/>
              <a:t>шчыльныя</a:t>
            </a:r>
            <a:r>
              <a:rPr lang="ru-RU" dirty="0"/>
              <a:t>, на </a:t>
            </a:r>
            <a:r>
              <a:rPr lang="ru-RU" dirty="0" err="1" smtClean="0"/>
              <a:t>дзве</a:t>
            </a:r>
            <a:r>
              <a:rPr lang="ru-RU" dirty="0" smtClean="0"/>
              <a:t> </a:t>
            </a:r>
            <a:r>
              <a:rPr lang="ru-RU" dirty="0" err="1"/>
              <a:t>палавіны</a:t>
            </a:r>
            <a:r>
              <a:rPr lang="ru-RU" dirty="0"/>
              <a:t>, </a:t>
            </a:r>
            <a:r>
              <a:rPr lang="ru-RU" dirty="0" err="1"/>
              <a:t>крытыя</a:t>
            </a:r>
            <a:r>
              <a:rPr lang="ru-RU" dirty="0"/>
              <a:t> </a:t>
            </a:r>
            <a:r>
              <a:rPr lang="ru-RU" dirty="0" err="1"/>
              <a:t>зверху</a:t>
            </a:r>
            <a:r>
              <a:rPr lang="ru-RU" dirty="0"/>
              <a:t> </a:t>
            </a:r>
            <a:r>
              <a:rPr lang="ru-RU" dirty="0" err="1"/>
              <a:t>вароты</a:t>
            </a:r>
            <a:r>
              <a:rPr lang="ru-RU" dirty="0"/>
              <a:t>, </a:t>
            </a:r>
            <a:r>
              <a:rPr lang="ru-RU" dirty="0" err="1"/>
              <a:t>якія</a:t>
            </a:r>
            <a:r>
              <a:rPr lang="ru-RU" dirty="0"/>
              <a:t> </a:t>
            </a:r>
            <a:r>
              <a:rPr lang="ru-RU" dirty="0" err="1"/>
              <a:t>закрываюць</a:t>
            </a:r>
            <a:r>
              <a:rPr lang="ru-RU" dirty="0"/>
              <a:t> </a:t>
            </a:r>
            <a:r>
              <a:rPr lang="ru-RU" dirty="0" err="1"/>
              <a:t>галоўны</a:t>
            </a:r>
            <a:r>
              <a:rPr lang="ru-RU" dirty="0"/>
              <a:t> </a:t>
            </a:r>
            <a:r>
              <a:rPr lang="ru-RU" dirty="0" err="1"/>
              <a:t>ўваход</a:t>
            </a:r>
            <a:r>
              <a:rPr lang="ru-RU" dirty="0"/>
              <a:t> на </a:t>
            </a:r>
            <a:r>
              <a:rPr lang="ru-RU" dirty="0" err="1"/>
              <a:t>тэрыторыю</a:t>
            </a:r>
            <a:r>
              <a:rPr lang="ru-RU" dirty="0"/>
              <a:t> </a:t>
            </a:r>
            <a:r>
              <a:rPr lang="ru-RU" dirty="0" err="1"/>
              <a:t>двара</a:t>
            </a:r>
            <a:r>
              <a:rPr lang="ru-RU" dirty="0"/>
              <a:t>, </a:t>
            </a:r>
            <a:r>
              <a:rPr lang="ru-RU" dirty="0" err="1"/>
              <a:t>горада</a:t>
            </a:r>
            <a:r>
              <a:rPr lang="ru-RU" dirty="0"/>
              <a:t>, завода </a:t>
            </a:r>
            <a:r>
              <a:rPr lang="ru-RU" dirty="0" err="1"/>
              <a:t>або</a:t>
            </a:r>
            <a:r>
              <a:rPr lang="ru-RU" dirty="0"/>
              <a:t> ў </a:t>
            </a:r>
            <a:r>
              <a:rPr lang="ru-RU" dirty="0" err="1"/>
              <a:t>асобны</a:t>
            </a:r>
            <a:r>
              <a:rPr lang="ru-RU" dirty="0"/>
              <a:t> </a:t>
            </a:r>
            <a:r>
              <a:rPr lang="ru-RU" dirty="0" err="1"/>
              <a:t>будынак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9"/>
            <a:ext cx="604867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180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pPr algn="ctr"/>
            <a:r>
              <a:rPr lang="ru-RU" dirty="0"/>
              <a:t>Барбакан (па-</a:t>
            </a:r>
            <a:r>
              <a:rPr lang="ru-RU" dirty="0" err="1"/>
              <a:t>нямецку</a:t>
            </a:r>
            <a:r>
              <a:rPr lang="ru-RU" dirty="0"/>
              <a:t>: </a:t>
            </a:r>
            <a:r>
              <a:rPr lang="en-US" dirty="0" err="1"/>
              <a:t>Barbakane</a:t>
            </a:r>
            <a:r>
              <a:rPr lang="en-US" dirty="0"/>
              <a:t>) — </a:t>
            </a:r>
            <a:r>
              <a:rPr lang="ru-RU" dirty="0" err="1"/>
              <a:t>перадбрамнае</a:t>
            </a:r>
            <a:r>
              <a:rPr lang="ru-RU" dirty="0"/>
              <a:t> </a:t>
            </a:r>
            <a:r>
              <a:rPr lang="ru-RU" dirty="0" err="1" smtClean="0"/>
              <a:t>ўмацаванне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унутраным</a:t>
            </a:r>
            <a:r>
              <a:rPr lang="ru-RU" dirty="0"/>
              <a:t> </a:t>
            </a:r>
            <a:r>
              <a:rPr lang="ru-RU" dirty="0" err="1"/>
              <a:t>дваром</a:t>
            </a:r>
            <a:r>
              <a:rPr lang="ru-RU" dirty="0"/>
              <a:t> і </a:t>
            </a:r>
            <a:r>
              <a:rPr lang="ru-RU" dirty="0" err="1"/>
              <a:t>баявой</a:t>
            </a:r>
            <a:r>
              <a:rPr lang="ru-RU" dirty="0"/>
              <a:t> </a:t>
            </a:r>
            <a:r>
              <a:rPr lang="ru-RU" dirty="0" err="1"/>
              <a:t>галерэяй</a:t>
            </a:r>
            <a:r>
              <a:rPr lang="ru-RU" dirty="0"/>
              <a:t> па </a:t>
            </a:r>
            <a:r>
              <a:rPr lang="ru-RU" dirty="0" err="1" smtClean="0"/>
              <a:t>перыметры</a:t>
            </a:r>
            <a:r>
              <a:rPr lang="ru-RU" dirty="0" smtClean="0"/>
              <a:t> </a:t>
            </a:r>
            <a:r>
              <a:rPr lang="ru-RU" dirty="0" err="1"/>
              <a:t>звычайна</a:t>
            </a:r>
            <a:r>
              <a:rPr lang="ru-RU" dirty="0"/>
              <a:t> </a:t>
            </a:r>
            <a:r>
              <a:rPr lang="ru-RU" dirty="0" err="1"/>
              <a:t>цыліндрычнае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падковападобнае</a:t>
            </a:r>
            <a:r>
              <a:rPr lang="ru-RU" dirty="0"/>
              <a:t> ў </a:t>
            </a:r>
            <a:r>
              <a:rPr lang="ru-RU" dirty="0" err="1"/>
              <a:t>пляне</a:t>
            </a:r>
            <a:r>
              <a:rPr lang="ru-RU" dirty="0"/>
              <a:t>. </a:t>
            </a:r>
            <a:r>
              <a:rPr lang="ru-RU" dirty="0" smtClean="0"/>
              <a:t>Элемент </a:t>
            </a:r>
            <a:r>
              <a:rPr lang="ru-RU" dirty="0" err="1"/>
              <a:t>абарончай</a:t>
            </a:r>
            <a:r>
              <a:rPr lang="ru-RU" dirty="0"/>
              <a:t> </a:t>
            </a:r>
            <a:r>
              <a:rPr lang="ru-RU" dirty="0" err="1" smtClean="0"/>
              <a:t>сістэмы</a:t>
            </a:r>
            <a:r>
              <a:rPr lang="ru-RU" dirty="0" smtClean="0"/>
              <a:t> </a:t>
            </a:r>
            <a:r>
              <a:rPr lang="ru-RU" dirty="0" err="1"/>
              <a:t>сярэднявечнага</a:t>
            </a:r>
            <a:r>
              <a:rPr lang="ru-RU" dirty="0"/>
              <a:t> замка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горада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519444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504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zoom/>
      </p:transition>
    </mc:Choice>
    <mc:Fallback>
      <p:transition spd="slow" advClick="0" advTm="5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022276-D4A8-4B55-A004-B4CB62C79636}"/>
</file>

<file path=customXml/itemProps2.xml><?xml version="1.0" encoding="utf-8"?>
<ds:datastoreItem xmlns:ds="http://schemas.openxmlformats.org/officeDocument/2006/customXml" ds:itemID="{CB8764CE-1D9B-46FE-B4D2-0646D116AAF0}"/>
</file>

<file path=customXml/itemProps3.xml><?xml version="1.0" encoding="utf-8"?>
<ds:datastoreItem xmlns:ds="http://schemas.openxmlformats.org/officeDocument/2006/customXml" ds:itemID="{8A823AC1-C1FD-40C9-8A01-3E1A61DC4C2C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309</TotalTime>
  <Words>602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 Абарончыя збудаванні на Беларусі </vt:lpstr>
      <vt:lpstr>    Віды абарончых збудаванняў: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Абарончыя збудаванні на Беларусі </dc:title>
  <dc:creator>User</dc:creator>
  <cp:lastModifiedBy>Ирина Попович</cp:lastModifiedBy>
  <cp:revision>20</cp:revision>
  <dcterms:created xsi:type="dcterms:W3CDTF">2012-05-16T12:04:20Z</dcterms:created>
  <dcterms:modified xsi:type="dcterms:W3CDTF">2012-05-17T05:49:44Z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