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2" r:id="rId6"/>
    <p:sldId id="286" r:id="rId7"/>
    <p:sldId id="260" r:id="rId8"/>
    <p:sldId id="264" r:id="rId9"/>
    <p:sldId id="261" r:id="rId10"/>
    <p:sldId id="265" r:id="rId11"/>
    <p:sldId id="263" r:id="rId12"/>
    <p:sldId id="276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84" r:id="rId21"/>
    <p:sldId id="278" r:id="rId22"/>
    <p:sldId id="272" r:id="rId23"/>
    <p:sldId id="281" r:id="rId24"/>
    <p:sldId id="283" r:id="rId25"/>
    <p:sldId id="273" r:id="rId26"/>
    <p:sldId id="282" r:id="rId27"/>
    <p:sldId id="287" r:id="rId28"/>
    <p:sldId id="274" r:id="rId29"/>
    <p:sldId id="279" r:id="rId30"/>
    <p:sldId id="275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AA8B6F-41EA-4D94-9F1A-750A2CDE6518}" type="datetimeFigureOut">
              <a:rPr lang="ru-RU" smtClean="0"/>
              <a:t>17.11.2005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345D98-EB9C-48B8-AE8F-C536B9EE6D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659667"/>
          </a:xfrm>
        </p:spPr>
        <p:txBody>
          <a:bodyPr>
            <a:noAutofit/>
          </a:bodyPr>
          <a:lstStyle/>
          <a:p>
            <a:r>
              <a:rPr lang="be-BY" sz="9600" b="1" i="1" dirty="0" smtClean="0">
                <a:solidFill>
                  <a:srgbClr val="FF0000"/>
                </a:solidFill>
                <a:latin typeface="Mistral" pitchFamily="66" charset="0"/>
              </a:rPr>
              <a:t>СЛУЦКІЯ ПАЯСЫ</a:t>
            </a:r>
            <a:endParaRPr lang="ru-RU" sz="9600" b="1" i="1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028" name="Picture 4" descr="C:\Documents and Settings\дом\Рабочий стол\p50800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096344" cy="30243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43805" y="2136339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noProof="1" smtClean="0">
                <a:solidFill>
                  <a:srgbClr val="7030A0"/>
                </a:solidFill>
                <a:latin typeface="Gabriola" pitchFamily="82" charset="0"/>
              </a:rPr>
              <a:t>Максім</a:t>
            </a:r>
            <a:r>
              <a:rPr lang="en-US" sz="2400" b="1" i="1" noProof="1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2400" b="1" i="1" noProof="1" smtClean="0">
                <a:solidFill>
                  <a:srgbClr val="7030A0"/>
                </a:solidFill>
                <a:latin typeface="Gabriola" pitchFamily="82" charset="0"/>
              </a:rPr>
              <a:t>Багдановіч</a:t>
            </a:r>
          </a:p>
          <a:p>
            <a:pPr algn="ctr"/>
            <a:r>
              <a:rPr lang="ru-RU" sz="2400" b="1" i="1" noProof="1" smtClean="0">
                <a:solidFill>
                  <a:srgbClr val="7030A0"/>
                </a:solidFill>
                <a:latin typeface="Gabriola" pitchFamily="82" charset="0"/>
              </a:rPr>
              <a:t>“Слуцкія ткачыхі”: 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Ад родных ніў, ад роднай хаты,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У панскі двор дзеля красы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Яны, бяздольныя, узяты 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Ткаць залатыя паясы.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І цягам доўгія часіны,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Дзявочыя забыўшы сны,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Свае шырокія тканіны </a:t>
            </a:r>
          </a:p>
          <a:p>
            <a:pPr algn="ctr"/>
            <a:r>
              <a:rPr lang="ru-RU" sz="2400" b="1" i="1" noProof="1" smtClean="0">
                <a:latin typeface="Gabriola" pitchFamily="82" charset="0"/>
              </a:rPr>
              <a:t>На лад персідскі ткуць яны.</a:t>
            </a:r>
            <a:endParaRPr lang="ru-RU" sz="24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ом\Рабочий стол\p508005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5" y="1556792"/>
            <a:ext cx="6876000" cy="415310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Па трэцім падзеле Рэчы Паспалітай (1795) асартымэнт паясоў скараціўся. Па здушэнні вызвольнага паўстання (1830—1831) улады Расейскай імпэрыі забаранілі нашэнне традыцыйнага строю шляхты, у выніку чаго паясы паступова выйшлі з ужытку. </a:t>
            </a:r>
            <a:endParaRPr lang="ru-RU" sz="4800" b="1" i="1" dirty="0">
              <a:latin typeface="Gabriola" pitchFamily="8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ом\Рабочий стол\p508003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1100138"/>
            <a:ext cx="6350000" cy="4762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dirty="0">
                <a:latin typeface="Gabriola" pitchFamily="82" charset="0"/>
              </a:rPr>
              <a:t>У 1848 </a:t>
            </a:r>
            <a:r>
              <a:rPr lang="ru-RU" sz="4800" b="1" i="1" noProof="1" smtClean="0">
                <a:latin typeface="Gabriola" pitchFamily="82" charset="0"/>
              </a:rPr>
              <a:t>вытворчасць</a:t>
            </a:r>
            <a:r>
              <a:rPr lang="ru-RU" sz="4800" b="1" i="1" dirty="0" smtClean="0">
                <a:latin typeface="Gabriola" pitchFamily="82" charset="0"/>
              </a:rPr>
              <a:t> </a:t>
            </a:r>
            <a:r>
              <a:rPr lang="ru-RU" sz="4800" b="1" i="1" noProof="1" smtClean="0">
                <a:latin typeface="Gabriola" pitchFamily="82" charset="0"/>
              </a:rPr>
              <a:t>спынілася</a:t>
            </a:r>
            <a:r>
              <a:rPr lang="ru-RU" sz="4800" b="1" i="1" dirty="0" smtClean="0">
                <a:latin typeface="Gabriola" pitchFamily="82" charset="0"/>
              </a:rPr>
              <a:t> </a:t>
            </a:r>
            <a:r>
              <a:rPr lang="ru-RU" sz="4800" b="1" i="1" dirty="0">
                <a:latin typeface="Gabriola" pitchFamily="82" charset="0"/>
              </a:rPr>
              <a:t>ў </a:t>
            </a:r>
            <a:r>
              <a:rPr lang="ru-RU" sz="4800" b="1" i="1" noProof="1" smtClean="0">
                <a:latin typeface="Gabriola" pitchFamily="82" charset="0"/>
              </a:rPr>
              <a:t>звязку</a:t>
            </a:r>
            <a:r>
              <a:rPr lang="ru-RU" sz="4800" b="1" i="1" dirty="0" smtClean="0">
                <a:latin typeface="Gabriola" pitchFamily="82" charset="0"/>
              </a:rPr>
              <a:t> </a:t>
            </a:r>
            <a:r>
              <a:rPr lang="ru-RU" sz="4800" b="1" i="1" dirty="0">
                <a:latin typeface="Gabriola" pitchFamily="82" charset="0"/>
              </a:rPr>
              <a:t>з </a:t>
            </a:r>
            <a:r>
              <a:rPr lang="ru-RU" sz="4800" b="1" i="1" noProof="1" smtClean="0">
                <a:latin typeface="Gabriola" pitchFamily="82" charset="0"/>
              </a:rPr>
              <a:t>закрыццём</a:t>
            </a:r>
            <a:r>
              <a:rPr lang="ru-RU" sz="4800" b="1" i="1" dirty="0" smtClean="0">
                <a:latin typeface="Gabriola" pitchFamily="82" charset="0"/>
              </a:rPr>
              <a:t> </a:t>
            </a:r>
            <a:r>
              <a:rPr lang="ru-RU" sz="4800" b="1" i="1" dirty="0">
                <a:latin typeface="Gabriola" pitchFamily="82" charset="0"/>
              </a:rPr>
              <a:t>мануфактуры.</a:t>
            </a:r>
          </a:p>
          <a:p>
            <a:pPr algn="just"/>
            <a:r>
              <a:rPr lang="ru-RU" sz="4800" b="1" i="1" dirty="0">
                <a:latin typeface="Gabriola" pitchFamily="82" charset="0"/>
              </a:rPr>
              <a:t>У 2-й </a:t>
            </a:r>
            <a:r>
              <a:rPr lang="ru-RU" sz="4800" b="1" i="1" noProof="1" smtClean="0">
                <a:latin typeface="Gabriola" pitchFamily="82" charset="0"/>
              </a:rPr>
              <a:t>палове </a:t>
            </a:r>
            <a:r>
              <a:rPr lang="en-US" sz="4800" b="1" i="1" dirty="0" smtClean="0">
                <a:latin typeface="Gabriola" pitchFamily="82" charset="0"/>
              </a:rPr>
              <a:t>XIX </a:t>
            </a:r>
            <a:r>
              <a:rPr lang="en-US" sz="4800" b="1" i="1" dirty="0">
                <a:latin typeface="Gabriola" pitchFamily="82" charset="0"/>
              </a:rPr>
              <a:t>— </a:t>
            </a:r>
            <a:r>
              <a:rPr lang="ru-RU" sz="4800" b="1" i="1" noProof="1" smtClean="0">
                <a:latin typeface="Gabriola" pitchFamily="82" charset="0"/>
              </a:rPr>
              <a:t>пачатку </a:t>
            </a:r>
            <a:r>
              <a:rPr lang="en-US" sz="4800" b="1" i="1" dirty="0" smtClean="0">
                <a:latin typeface="Gabriola" pitchFamily="82" charset="0"/>
              </a:rPr>
              <a:t>XX </a:t>
            </a:r>
            <a:r>
              <a:rPr lang="ru-RU" sz="4800" b="1" i="1" noProof="1" smtClean="0">
                <a:latin typeface="Gabriola" pitchFamily="82" charset="0"/>
              </a:rPr>
              <a:t>стст. Слуцкія паясы зрабіліся прадметам калекцыявання. Іх збіралі музэі </a:t>
            </a:r>
            <a:r>
              <a:rPr lang="ru-RU" sz="4800" b="1" i="1" dirty="0" smtClean="0">
                <a:latin typeface="Gabriola" pitchFamily="82" charset="0"/>
              </a:rPr>
              <a:t>і </a:t>
            </a:r>
            <a:r>
              <a:rPr lang="be-BY" sz="4800" b="1" i="1" noProof="1" smtClean="0">
                <a:latin typeface="Gabriola" pitchFamily="82" charset="0"/>
              </a:rPr>
              <a:t>прыватныя</a:t>
            </a:r>
            <a:r>
              <a:rPr lang="ru-RU" sz="4800" b="1" i="1" dirty="0" smtClean="0">
                <a:latin typeface="Gabriola" pitchFamily="82" charset="0"/>
              </a:rPr>
              <a:t> </a:t>
            </a:r>
            <a:r>
              <a:rPr lang="ru-RU" sz="4800" b="1" i="1" noProof="1" smtClean="0">
                <a:latin typeface="Gabriola" pitchFamily="82" charset="0"/>
              </a:rPr>
              <a:t>асобы. </a:t>
            </a:r>
            <a:endParaRPr lang="ru-RU" sz="48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ом\Рабочий стол\p5080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1064419"/>
            <a:ext cx="6350000" cy="4762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Калекцыю </a:t>
            </a:r>
            <a:r>
              <a:rPr lang="ru-RU" sz="4800" b="1" i="1" noProof="1">
                <a:latin typeface="Gabriola" pitchFamily="82" charset="0"/>
              </a:rPr>
              <a:t>колішняй Дзяржаўнай карціннай галерэі з 1948 </a:t>
            </a:r>
            <a:r>
              <a:rPr lang="ru-RU" sz="4800" b="1" i="1" noProof="1" smtClean="0">
                <a:latin typeface="Gabriola" pitchFamily="82" charset="0"/>
              </a:rPr>
              <a:t>паясоў (32 паясы) вывезлі </a:t>
            </a:r>
            <a:r>
              <a:rPr lang="ru-RU" sz="4800" b="1" i="1" noProof="1">
                <a:latin typeface="Gabriola" pitchFamily="82" charset="0"/>
              </a:rPr>
              <a:t>ў Нямеччыну ў Другую </a:t>
            </a:r>
            <a:r>
              <a:rPr lang="ru-RU" sz="4800" b="1" i="1" noProof="1" smtClean="0">
                <a:latin typeface="Gabriola" pitchFamily="82" charset="0"/>
              </a:rPr>
              <a:t>сусветную </a:t>
            </a:r>
            <a:r>
              <a:rPr lang="ru-RU" sz="4800" b="1" i="1" noProof="1">
                <a:latin typeface="Gabriola" pitchFamily="82" charset="0"/>
              </a:rPr>
              <a:t>вайну, калекцыя Беларускага дзяржаўнага музэя з 21 пояса таксама была </a:t>
            </a:r>
            <a:r>
              <a:rPr lang="ru-RU" sz="4800" b="1" i="1" noProof="1" smtClean="0">
                <a:latin typeface="Gabriola" pitchFamily="82" charset="0"/>
              </a:rPr>
              <a:t>страчаная.</a:t>
            </a:r>
            <a:endParaRPr lang="ru-RU" sz="48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ом\Рабочий стол\pojas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852000" cy="548613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Лёс паясоў, перададзеных у даваенны час, пакуль невядомы. Пошукі іх не далі вынікаў.</a:t>
            </a:r>
          </a:p>
          <a:p>
            <a:pPr algn="just"/>
            <a:r>
              <a:rPr lang="ru-RU" sz="4800" b="1" i="1" noProof="1" smtClean="0">
                <a:latin typeface="Gabriola" pitchFamily="82" charset="0"/>
              </a:rPr>
              <a:t>У наш час у розных </a:t>
            </a:r>
            <a:r>
              <a:rPr lang="ru-RU" sz="4800" b="1" i="1" noProof="1" smtClean="0">
                <a:latin typeface="Gabriola" pitchFamily="82" charset="0"/>
              </a:rPr>
              <a:t>муз</a:t>
            </a:r>
            <a:r>
              <a:rPr lang="be-BY" sz="4800" b="1" i="1" noProof="1">
                <a:latin typeface="Gabriola" pitchFamily="82" charset="0"/>
              </a:rPr>
              <a:t>е</a:t>
            </a:r>
            <a:r>
              <a:rPr lang="ru-RU" sz="4800" b="1" i="1" noProof="1" smtClean="0">
                <a:latin typeface="Gabriola" pitchFamily="82" charset="0"/>
              </a:rPr>
              <a:t>ях </a:t>
            </a:r>
            <a:r>
              <a:rPr lang="ru-RU" sz="4800" b="1" i="1" noProof="1" smtClean="0">
                <a:latin typeface="Gabriola" pitchFamily="82" charset="0"/>
              </a:rPr>
              <a:t>Беларусі захоўваюцца ня больш як 20 паясоў, пераважна ў фрагмэнтах. </a:t>
            </a:r>
            <a:endParaRPr lang="ru-RU" sz="48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дом\Рабочий стол\pojas2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744000" cy="536492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Ткаліся ўручную з тонкіх ядвабовых, залатых і срэбных нітак. Даўжыня пояса складала 2—4,5 мэтраў, шырыня — 30—50 см.</a:t>
            </a:r>
            <a:endParaRPr lang="ru-RU" sz="4800" b="1" i="1" noProof="1">
              <a:latin typeface="Gabriola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9600" b="1" i="1" dirty="0" smtClean="0">
                <a:solidFill>
                  <a:srgbClr val="FF0000"/>
                </a:solidFill>
                <a:latin typeface="Mistral" pitchFamily="66" charset="0"/>
              </a:rPr>
              <a:t>ВЫГЛЯД</a:t>
            </a:r>
            <a:endParaRPr lang="ru-RU" sz="9600" b="1" i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algn="just"/>
            <a:r>
              <a:rPr lang="be-BY" sz="4800" b="1" i="1" dirty="0" smtClean="0">
                <a:solidFill>
                  <a:srgbClr val="7030A0"/>
                </a:solidFill>
                <a:latin typeface="Gabriola" pitchFamily="82" charset="0"/>
              </a:rPr>
              <a:t>Слуцкія паясы </a:t>
            </a:r>
            <a:r>
              <a:rPr lang="be-BY" sz="4800" b="1" i="1" dirty="0" smtClean="0">
                <a:latin typeface="Gabriola" pitchFamily="82" charset="0"/>
              </a:rPr>
              <a:t>— вырабы ручнога ткацтва ў Вялікім Княстве Літоўскім, элемэнт традыцыйнага параднага мужчынскага строю шляхты. Назва ад места Слуцак, дзе іх ткалі на мануфактуры адвабовых паясоў. </a:t>
            </a:r>
            <a:endParaRPr lang="be-BY" sz="4800" b="1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pojas3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56000" cy="49522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дом\Рабочий стол\11-417x1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000411" cy="3204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На краях упрыгожваліся ўзорным аблямаванне, на канцох — пышным, галоўным чынам раслінным арнаментам. Не мелі адваротнага боку, усе бакі былі асабовымі. </a:t>
            </a:r>
            <a:endParaRPr lang="ru-RU" sz="48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дом\Рабочий стол\pojas4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7" y="1772816"/>
            <a:ext cx="3115280" cy="4464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дом\Рабочий стол\p508003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1172369"/>
            <a:ext cx="6350000" cy="4762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Вырабляліся аднабаковымі (са зваротным бокам), двухбаковымі. Найбольш каштоўнымі лічыліся чатырохбаковыя — кожны бок падзяляўся на дзве часткі з рознымі колерамі, пояс складваўся ўдвая</a:t>
            </a:r>
            <a:r>
              <a:rPr lang="ru-RU" sz="4800" b="1" i="1" dirty="0" smtClean="0">
                <a:latin typeface="Gabriola" pitchFamily="82" charset="0"/>
              </a:rPr>
              <a:t>.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674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ом\Рабочий стол\imgpreview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060000" cy="47812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ом\Рабочий стол\AKUK6PMCA495HJWCASAWB6QCAVDM0R9CAPCZE9WCAUZ6AGNCAL7D4GKCA3WPPA3CA2TXPJGCAWLP9URCA57WJ00CAH7XKXBCAYDWFABCAFHWXDOCAELFI4DCAGZ6TG6CAE9JEY0CAAIZ4O2CA9LVI2GCAEPB7I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988000" cy="4780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Autofit/>
          </a:bodyPr>
          <a:lstStyle/>
          <a:p>
            <a:pPr algn="just"/>
            <a:r>
              <a:rPr lang="ru-RU" sz="4400" b="1" i="1" noProof="1" smtClean="0">
                <a:latin typeface="Gabriola" pitchFamily="82" charset="0"/>
              </a:rPr>
              <a:t>Канцы пояса мелі складаны арнамэнт, часцей з двума матывамі: авал, аточаны лісцем з сцяблом і кветкамі, якія выходзяць з зямлі ці з вазаў, і букеты кветак з хвалепадобным аблямаваннем. Канцы пояса часам абшывалі махрамі.</a:t>
            </a:r>
            <a:endParaRPr lang="ru-RU" sz="44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дом\Рабочий стол\29-417x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5" y="1484784"/>
            <a:ext cx="5967490" cy="460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pojas5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391636" cy="4860000"/>
          </a:xfrm>
          <a:prstGeom prst="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663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У куце пояса з абодвух бакоў ткалі метку на стараславянскай і лацінскай мовах («Слуцак», «У месце Слуцку», «Зроблена ў Слуцку»).</a:t>
            </a:r>
            <a:endParaRPr lang="ru-RU" sz="48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дом\Рабочий стол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232000" cy="3924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r>
              <a:rPr lang="ru-RU" sz="4800" b="1" i="1" noProof="1" smtClean="0">
                <a:latin typeface="Gabriola" pitchFamily="82" charset="0"/>
              </a:rPr>
              <a:t>Змяшчаліся на кунтушы </a:t>
            </a:r>
            <a:r>
              <a:rPr lang="ru-RU" sz="4800" b="1" i="1" noProof="1">
                <a:latin typeface="Gabriola" pitchFamily="82" charset="0"/>
              </a:rPr>
              <a:t> </a:t>
            </a:r>
            <a:r>
              <a:rPr lang="ru-RU" sz="4800" b="1" i="1" noProof="1" smtClean="0">
                <a:latin typeface="Gabriola" pitchFamily="82" charset="0"/>
              </a:rPr>
              <a:t>(пояс складваўся ўдвая на ўсёй даўжыні). Мелі вялікі кошт і перадаваліся ў спадчыну.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1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ACMA1QJCA5V36A1CAFSG8TICAXEUG81CAITUVB1CAJJE342CA8YOOMPCAQ7ZG7UCA65HNNXCATGFYH6CAZS5LEACARYIXO8CAWPAZXFCACG6TWPCAWXQS6ACA5Z0PW1CAIFY117CAALQBFGCAPVSXHXCAIXVB5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084000" cy="39545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AGS4FGYCA9QWE7UCA2G2NM1CAWL7MQOCANAW74BCATYDZ2TCAIBQ1L5CAUQXI13CAQKP4RKCA27EYSECAY4K7ZBCAWLLW9QCAV7WXA5CACYLHUVCAZFPNOFCAJMB3F0CA1BCLI6CA1JSIVLCA5LM121CATH6K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888000" cy="47414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Ядвабовыя паясы тыпу слуцкіх выраблялі таксама ў Горадні, Нясвіжы, Ружанах, Кракаве, Ліпкаве і Кабылках пад Варшавай, а таксама ў Францыі.</a:t>
            </a:r>
            <a:endParaRPr lang="ru-RU" sz="4800" b="1" i="1" noProof="1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ом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56000" cy="4617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Autofit/>
          </a:bodyPr>
          <a:lstStyle/>
          <a:p>
            <a:pPr algn="just"/>
            <a:r>
              <a:rPr lang="ru-RU" sz="4800" b="1" i="1" noProof="1" smtClean="0">
                <a:latin typeface="Gabriola" pitchFamily="82" charset="0"/>
              </a:rPr>
              <a:t>Спярша Слуцкія паясы капіявалі ўзоры, прывезеныя з Блізкага Усходу, потым пачалі ўлучаць у арнамэнт нацыянальныя матывы, кветкі мясцовай флёры — валошкі, незабудкі і інш.</a:t>
            </a:r>
            <a:endParaRPr lang="ru-RU" sz="4800" b="1" i="1" noProof="1">
              <a:latin typeface="Gabriola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9600" dirty="0" smtClean="0">
                <a:solidFill>
                  <a:srgbClr val="FF0000"/>
                </a:solidFill>
                <a:latin typeface="Mistral" pitchFamily="66" charset="0"/>
              </a:rPr>
              <a:t>З ГІСТОРЫІ</a:t>
            </a:r>
            <a:endParaRPr lang="ru-RU" sz="9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A272E79-C0EA-4312-91DC-9D6311D66FC0}"/>
</file>

<file path=customXml/itemProps2.xml><?xml version="1.0" encoding="utf-8"?>
<ds:datastoreItem xmlns:ds="http://schemas.openxmlformats.org/officeDocument/2006/customXml" ds:itemID="{26114DA7-B6EE-4C6A-AF18-959D78EB9FD2}"/>
</file>

<file path=customXml/itemProps3.xml><?xml version="1.0" encoding="utf-8"?>
<ds:datastoreItem xmlns:ds="http://schemas.openxmlformats.org/officeDocument/2006/customXml" ds:itemID="{D8F98A56-D535-4C27-BB50-9B6E7DE6AF5C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436</Words>
  <Application>Microsoft Office PowerPoint</Application>
  <PresentationFormat>Экран (4:3)</PresentationFormat>
  <Paragraphs>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СЛУЦКІЯ ПАЯСЫ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ГІСТОРЫІ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ВЫГЛЯД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СЛУЦКІЯ ПАЯСЫ</dc:title>
  <dc:creator>User</dc:creator>
  <cp:lastModifiedBy>User</cp:lastModifiedBy>
  <cp:revision>13</cp:revision>
  <dcterms:created xsi:type="dcterms:W3CDTF">2005-11-16T21:01:50Z</dcterms:created>
  <dcterms:modified xsi:type="dcterms:W3CDTF">2005-11-16T23:36:01Z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