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2217F9-FE5C-4FC0-973D-048B52F54AC3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C48DA7-CA0C-4A64-9548-A585E7B3DC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293096"/>
            <a:ext cx="6400800" cy="1295400"/>
          </a:xfrm>
        </p:spPr>
        <p:txBody>
          <a:bodyPr>
            <a:noAutofit/>
          </a:bodyPr>
          <a:lstStyle/>
          <a:p>
            <a:r>
              <a:rPr lang="ru-RU" sz="6600" b="1" dirty="0" err="1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Беларускія</a:t>
            </a:r>
            <a:r>
              <a:rPr lang="ru-RU" sz="6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мастакі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32">
        <p:split orient="vert"/>
      </p:transition>
    </mc:Choice>
    <mc:Fallback xmlns="">
      <p:transition spd="slow" advTm="20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556248" cy="32403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456384" cy="3240360"/>
          </a:xfrm>
        </p:spPr>
      </p:pic>
      <p:sp>
        <p:nvSpPr>
          <p:cNvPr id="6" name="TextBox 5"/>
          <p:cNvSpPr txBox="1"/>
          <p:nvPr/>
        </p:nvSpPr>
        <p:spPr>
          <a:xfrm>
            <a:off x="1043608" y="465313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Пейзаж з ракой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дарогай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83780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Вячэрні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пейзаж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8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68">
        <p14:prism isInverted="1"/>
      </p:transition>
    </mc:Choice>
    <mc:Fallback xmlns="">
      <p:transition spd="slow" advTm="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84776" cy="599440"/>
          </a:xfrm>
        </p:spPr>
        <p:txBody>
          <a:bodyPr/>
          <a:lstStyle/>
          <a:p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Вітольд Бялыніцкі-Біруля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628800"/>
            <a:ext cx="3456384" cy="4104456"/>
          </a:xfrm>
        </p:spPr>
        <p:txBody>
          <a:bodyPr>
            <a:normAutofit fontScale="77500" lnSpcReduction="20000"/>
          </a:bodyPr>
          <a:lstStyle/>
          <a:p>
            <a:r>
              <a:rPr lang="be-BY" sz="2300" dirty="0" smtClean="0">
                <a:latin typeface="Times New Roman" pitchFamily="18" charset="0"/>
                <a:cs typeface="Times New Roman" pitchFamily="18" charset="0"/>
              </a:rPr>
              <a:t>(1872 – 1957)</a:t>
            </a:r>
          </a:p>
          <a:p>
            <a:pPr>
              <a:lnSpc>
                <a:spcPct val="120000"/>
              </a:lnSpc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жывапісец-пейзажыст</a:t>
            </a:r>
            <a:endParaRPr lang="be-BY" sz="31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be-BY" sz="2900" u="sng" dirty="0" smtClean="0">
                <a:latin typeface="Times New Roman" pitchFamily="18" charset="0"/>
                <a:cs typeface="Times New Roman" pitchFamily="18" charset="0"/>
              </a:rPr>
              <a:t>Плынь</a:t>
            </a:r>
            <a:r>
              <a:rPr lang="be-BY" sz="2900" dirty="0" smtClean="0">
                <a:latin typeface="Times New Roman" pitchFamily="18" charset="0"/>
                <a:cs typeface="Times New Roman" pitchFamily="18" charset="0"/>
              </a:rPr>
              <a:t>: рэалізм</a:t>
            </a:r>
          </a:p>
          <a:p>
            <a:pPr>
              <a:lnSpc>
                <a:spcPct val="120000"/>
              </a:lnSpc>
            </a:pPr>
            <a:r>
              <a:rPr lang="be-BY" sz="2900" u="sng" dirty="0" smtClean="0">
                <a:latin typeface="Times New Roman" pitchFamily="18" charset="0"/>
                <a:cs typeface="Times New Roman" pitchFamily="18" charset="0"/>
              </a:rPr>
              <a:t>Узнагароды</a:t>
            </a:r>
            <a:r>
              <a:rPr lang="be-BY" sz="2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Народны мастак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(1944)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і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РСФСР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(1947).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Ганаровы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акадэмік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АН БССР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(1947),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правадзейны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чалец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Акадэміі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мастацтваў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СССР (1947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4750"/>
          <a:stretch>
            <a:fillRect/>
          </a:stretch>
        </p:blipFill>
        <p:spPr>
          <a:xfrm>
            <a:off x="1115616" y="1844824"/>
            <a:ext cx="3600400" cy="3456384"/>
          </a:xfrm>
        </p:spPr>
      </p:pic>
    </p:spTree>
    <p:extLst>
      <p:ext uri="{BB962C8B-B14F-4D97-AF65-F5344CB8AC3E}">
        <p14:creationId xmlns:p14="http://schemas.microsoft.com/office/powerpoint/2010/main" val="30735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170">
        <p:checker/>
      </p:transition>
    </mc:Choice>
    <mc:Fallback xmlns="">
      <p:transition spd="slow" advTm="217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816424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218204" cy="3816424"/>
          </a:xfrm>
        </p:spPr>
      </p:pic>
      <p:sp>
        <p:nvSpPr>
          <p:cNvPr id="7" name="TextBox 6"/>
          <p:cNvSpPr txBox="1"/>
          <p:nvPr/>
        </p:nvSpPr>
        <p:spPr>
          <a:xfrm>
            <a:off x="4927423" y="50131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Пачатак вясны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01317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Лясная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рэчка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ўзімку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571529"/>
      </p:ext>
    </p:extLst>
  </p:cSld>
  <p:clrMapOvr>
    <a:masterClrMapping/>
  </p:clrMapOvr>
  <p:transition spd="slow" advTm="42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600400" cy="36724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384376" cy="3672408"/>
          </a:xfrm>
        </p:spPr>
      </p:pic>
      <p:sp>
        <p:nvSpPr>
          <p:cNvPr id="6" name="TextBox 5"/>
          <p:cNvSpPr txBox="1"/>
          <p:nvPr/>
        </p:nvSpPr>
        <p:spPr>
          <a:xfrm>
            <a:off x="971600" y="50851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Вясна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ідзе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08518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Веснавыя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18982"/>
      </p:ext>
    </p:extLst>
  </p:cSld>
  <p:clrMapOvr>
    <a:masterClrMapping/>
  </p:clrMapOvr>
  <p:transition spd="slow" advTm="447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600400" cy="37850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528392" cy="3785066"/>
          </a:xfrm>
        </p:spPr>
      </p:pic>
      <p:sp>
        <p:nvSpPr>
          <p:cNvPr id="6" name="TextBox 5"/>
          <p:cNvSpPr txBox="1"/>
          <p:nvPr/>
        </p:nvSpPr>
        <p:spPr>
          <a:xfrm>
            <a:off x="971600" y="49818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Дні юнага мая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9818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  Зялёны май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232525"/>
      </p:ext>
    </p:extLst>
  </p:cSld>
  <p:clrMapOvr>
    <a:masterClrMapping/>
  </p:clrMapOvr>
  <p:transition spd="slow" advTm="48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528392" cy="345638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528392" cy="3456384"/>
          </a:xfrm>
        </p:spPr>
      </p:pic>
      <p:sp>
        <p:nvSpPr>
          <p:cNvPr id="6" name="TextBox 5"/>
          <p:cNvSpPr txBox="1"/>
          <p:nvPr/>
        </p:nvSpPr>
        <p:spPr>
          <a:xfrm>
            <a:off x="1115616" y="47509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Квітнеючы травень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75098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Змярканне возера ўдомля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994592"/>
      </p:ext>
    </p:extLst>
  </p:cSld>
  <p:clrMapOvr>
    <a:masterClrMapping/>
  </p:clrMapOvr>
  <p:transition spd="slow" advTm="35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8" y="1196751"/>
            <a:ext cx="3499191" cy="388292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1"/>
            <a:ext cx="3456384" cy="3882927"/>
          </a:xfrm>
        </p:spPr>
      </p:pic>
      <p:sp>
        <p:nvSpPr>
          <p:cNvPr id="6" name="TextBox 5"/>
          <p:cNvSpPr txBox="1"/>
          <p:nvPr/>
        </p:nvSpPr>
        <p:spPr>
          <a:xfrm>
            <a:off x="1125690" y="507967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Ясныя дні верасня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0796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62614"/>
      </p:ext>
    </p:extLst>
  </p:cSld>
  <p:clrMapOvr>
    <a:masterClrMapping/>
  </p:clrMapOvr>
  <p:transition spd="slow" advTm="27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«ЛАВА АНЕГІНА»,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1937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976664" cy="32403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1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37">
        <p:split orient="vert"/>
      </p:transition>
    </mc:Choice>
    <mc:Fallback xmlns="">
      <p:transition spd="slow" advTm="633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368752" cy="599440"/>
          </a:xfrm>
        </p:spPr>
        <p:txBody>
          <a:bodyPr/>
          <a:lstStyle/>
          <a:p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Міхаіл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Савіцкі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r="13415"/>
          <a:stretch>
            <a:fillRect/>
          </a:stretch>
        </p:blipFill>
        <p:spPr>
          <a:xfrm>
            <a:off x="1043608" y="1844824"/>
            <a:ext cx="3547864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700808"/>
            <a:ext cx="3384376" cy="4032448"/>
          </a:xfrm>
        </p:spPr>
        <p:txBody>
          <a:bodyPr>
            <a:normAutofit fontScale="85000" lnSpcReduction="20000"/>
          </a:bodyPr>
          <a:lstStyle/>
          <a:p>
            <a:r>
              <a:rPr lang="be-BY" sz="2100" dirty="0" smtClean="0">
                <a:latin typeface="Times New Roman" pitchFamily="18" charset="0"/>
                <a:cs typeface="Times New Roman" pitchFamily="18" charset="0"/>
              </a:rPr>
              <a:t>(1922 – 2010)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 мастак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(1972),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 мастак СССР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(1983),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акадэмік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Нацыянальнай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Узнагароды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лаўрэат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Дзяржаўнай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прэміі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СССР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(1973),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(2006),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Ордэн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«Знак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Пашаны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(1967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Ордэн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працоўнага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чырвонага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сцяга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(1972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Ордэн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Леніна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(1982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Ордэн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Ф.Скарыны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(1997)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0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432">
        <p:blinds dir="vert"/>
      </p:transition>
    </mc:Choice>
    <mc:Fallback xmlns="">
      <p:transition spd="slow" advTm="1043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528392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456384" cy="4536504"/>
          </a:xfrm>
        </p:spPr>
      </p:pic>
    </p:spTree>
    <p:extLst>
      <p:ext uri="{BB962C8B-B14F-4D97-AF65-F5344CB8AC3E}">
        <p14:creationId xmlns:p14="http://schemas.microsoft.com/office/powerpoint/2010/main" val="8997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98">
        <p14:ripple/>
      </p:transition>
    </mc:Choice>
    <mc:Fallback xmlns="">
      <p:transition spd="slow" advTm="17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2541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народныя мастакі Беларусі: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4847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6945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Monotype Corsiva" pitchFamily="66" charset="0"/>
              </a:rPr>
              <a:t>Іван Хруцкі,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Міхаіл Савіцкі,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Леў Гумілеўскі,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Іван Ахрэмчык,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Андрэй Бембель,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Леанід Шчамялёў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Аляксандр Ісачоў,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Павел Масленікаў</a:t>
            </a:r>
            <a:r>
              <a:rPr lang="ru-RU" sz="2800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be-BY" sz="2800" dirty="0" smtClean="0">
                <a:latin typeface="Monotype Corsiva" pitchFamily="66" charset="0"/>
              </a:rPr>
              <a:t>Вітольд Бялыніцкі-Біруля і інш.</a:t>
            </a:r>
          </a:p>
        </p:txBody>
      </p:sp>
    </p:spTree>
    <p:extLst>
      <p:ext uri="{BB962C8B-B14F-4D97-AF65-F5344CB8AC3E}">
        <p14:creationId xmlns:p14="http://schemas.microsoft.com/office/powerpoint/2010/main" val="37025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21">
        <p14:reveal/>
      </p:transition>
    </mc:Choice>
    <mc:Fallback xmlns="">
      <p:transition spd="slow" advTm="4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1280089804"/>
      </p:ext>
    </p:extLst>
  </p:cSld>
  <p:clrMapOvr>
    <a:masterClrMapping/>
  </p:clrMapOvr>
  <p:transition spd="slow" advTm="1977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3560440" cy="599440"/>
          </a:xfrm>
        </p:spPr>
        <p:txBody>
          <a:bodyPr/>
          <a:lstStyle/>
          <a:p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Аляксандр Ісачоў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b="15187"/>
          <a:stretch>
            <a:fillRect/>
          </a:stretch>
        </p:blipFill>
        <p:spPr>
          <a:xfrm>
            <a:off x="1043608" y="1412776"/>
            <a:ext cx="3888432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3291408" cy="3312384"/>
          </a:xfrm>
        </p:spPr>
        <p:txBody>
          <a:bodyPr/>
          <a:lstStyle/>
          <a:p>
            <a:r>
              <a:rPr lang="be-BY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1955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1987)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карціны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распісваў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храмы ў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Рэчыцы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Мазыры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0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888">
        <p14:vortex dir="r"/>
      </p:transition>
    </mc:Choice>
    <mc:Fallback xmlns="">
      <p:transition spd="slow" advTm="5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400601" cy="4032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685800"/>
          </a:xfrm>
        </p:spPr>
        <p:txBody>
          <a:bodyPr>
            <a:normAutofit/>
          </a:bodyPr>
          <a:lstStyle/>
          <a:p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аўтапартрэт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679">
        <p14:shred/>
      </p:transition>
    </mc:Choice>
    <mc:Fallback xmlns="">
      <p:transition spd="slow" advTm="3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«НАСТАЎНІК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ІСУС ХРЫСТОС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1981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3384376" cy="33123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8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57">
        <p14:doors dir="vert"/>
      </p:transition>
    </mc:Choice>
    <mc:Fallback xmlns="">
      <p:transition spd="slow" advTm="3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1"/>
            <a:ext cx="3521198" cy="3846041"/>
          </a:xfrm>
        </p:spPr>
      </p:pic>
      <p:sp>
        <p:nvSpPr>
          <p:cNvPr id="6" name="TextBox 5"/>
          <p:cNvSpPr txBox="1"/>
          <p:nvPr/>
        </p:nvSpPr>
        <p:spPr>
          <a:xfrm>
            <a:off x="1149912" y="513580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Алегорыя мастацтваў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17" y="1196753"/>
            <a:ext cx="3480367" cy="3846040"/>
          </a:xfrm>
        </p:spPr>
      </p:pic>
      <p:sp>
        <p:nvSpPr>
          <p:cNvPr id="10" name="TextBox 9"/>
          <p:cNvSpPr txBox="1"/>
          <p:nvPr/>
        </p:nvSpPr>
        <p:spPr>
          <a:xfrm>
            <a:off x="5076056" y="5135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i="1" dirty="0" smtClean="0">
                <a:latin typeface="Times New Roman" pitchFamily="18" charset="0"/>
                <a:cs typeface="Times New Roman" pitchFamily="18" charset="0"/>
              </a:rPr>
              <a:t>Дрыяда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94">
        <p14:window dir="vert"/>
      </p:transition>
    </mc:Choice>
    <mc:Fallback xmlns="">
      <p:transition spd="slow" advTm="3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ГОДА (ПЕНТАПЦІХ)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272808" cy="3312368"/>
          </a:xfrm>
        </p:spPr>
      </p:pic>
    </p:spTree>
    <p:extLst>
      <p:ext uri="{BB962C8B-B14F-4D97-AF65-F5344CB8AC3E}">
        <p14:creationId xmlns:p14="http://schemas.microsoft.com/office/powerpoint/2010/main" val="4547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4">
        <p14:prism isContent="1"/>
      </p:transition>
    </mc:Choice>
    <mc:Fallback xmlns="">
      <p:transition spd="slow" advTm="32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600400" cy="31683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1978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2132856"/>
            <a:ext cx="3125788" cy="451338"/>
          </a:xfrm>
        </p:spPr>
        <p:txBody>
          <a:bodyPr>
            <a:noAutofit/>
          </a:bodyPr>
          <a:lstStyle/>
          <a:p>
            <a:r>
              <a:rPr lang="ru-RU" sz="2400" b="0" i="1" dirty="0" err="1" smtClean="0">
                <a:latin typeface="Times New Roman" pitchFamily="18" charset="0"/>
                <a:cs typeface="Times New Roman" pitchFamily="18" charset="0"/>
              </a:rPr>
              <a:t>Ікона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2060848"/>
            <a:ext cx="3127375" cy="504056"/>
          </a:xfrm>
        </p:spPr>
        <p:txBody>
          <a:bodyPr>
            <a:noAutofit/>
          </a:bodyPr>
          <a:lstStyle/>
          <a:p>
            <a:r>
              <a:rPr lang="be-BY" sz="2400" b="0" i="1" dirty="0" smtClean="0">
                <a:latin typeface="Times New Roman" pitchFamily="18" charset="0"/>
                <a:cs typeface="Times New Roman" pitchFamily="18" charset="0"/>
              </a:rPr>
              <a:t>Майсей</a:t>
            </a:r>
            <a:r>
              <a:rPr lang="be-BY" sz="2400" dirty="0" smtClean="0"/>
              <a:t> 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3456384" cy="3168352"/>
          </a:xfrm>
        </p:spPr>
      </p:pic>
    </p:spTree>
    <p:extLst>
      <p:ext uri="{BB962C8B-B14F-4D97-AF65-F5344CB8AC3E}">
        <p14:creationId xmlns:p14="http://schemas.microsoft.com/office/powerpoint/2010/main" val="33533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">
        <p:split orient="vert"/>
      </p:transition>
    </mc:Choice>
    <mc:Fallback xmlns="">
      <p:transition spd="slow" advTm="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3075384" cy="599440"/>
          </a:xfrm>
        </p:spPr>
        <p:txBody>
          <a:bodyPr/>
          <a:lstStyle/>
          <a:p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Валеры ляшкевіч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6853"/>
          <a:stretch>
            <a:fillRect/>
          </a:stretch>
        </p:blipFill>
        <p:spPr>
          <a:xfrm>
            <a:off x="1115616" y="1340768"/>
            <a:ext cx="3816424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3219400" cy="2875280"/>
          </a:xfrm>
        </p:spPr>
        <p:txBody>
          <a:bodyPr>
            <a:normAutofit/>
          </a:bodyPr>
          <a:lstStyle/>
          <a:p>
            <a:r>
              <a:rPr lang="be-BY" sz="1800" dirty="0" smtClean="0">
                <a:latin typeface="Times New Roman" pitchFamily="18" charset="0"/>
                <a:cs typeface="Times New Roman" pitchFamily="18" charset="0"/>
              </a:rPr>
              <a:t>(нарадз. у 1950)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вулічны</a:t>
            </a:r>
            <a:r>
              <a:rPr lang="ru-RU" sz="1800" dirty="0" smtClean="0"/>
              <a:t> мастак Гомеля, </a:t>
            </a:r>
          </a:p>
          <a:p>
            <a:r>
              <a:rPr lang="be-BY" sz="1800" dirty="0" smtClean="0">
                <a:latin typeface="Times New Roman" pitchFamily="18" charset="0"/>
                <a:cs typeface="Times New Roman" pitchFamily="18" charset="0"/>
              </a:rPr>
              <a:t>А з восені 2011 года </a:t>
            </a:r>
            <a:r>
              <a:rPr lang="ru-RU" sz="1800" dirty="0" smtClean="0"/>
              <a:t>Санкт-</a:t>
            </a:r>
            <a:r>
              <a:rPr lang="ru-RU" sz="1800" dirty="0" err="1" smtClean="0"/>
              <a:t>Пецярбурга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">
        <p14:ferris dir="l"/>
      </p:transition>
    </mc:Choice>
    <mc:Fallback xmlns="">
      <p:transition spd="slow" advTm="3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628256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i="1" dirty="0">
                <a:latin typeface="Times New Roman" pitchFamily="18" charset="0"/>
                <a:cs typeface="Times New Roman" pitchFamily="18" charset="0"/>
              </a:rPr>
              <a:t>аўтапартрэт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528392" cy="3312368"/>
          </a:xfrm>
        </p:spPr>
      </p:pic>
    </p:spTree>
    <p:extLst>
      <p:ext uri="{BB962C8B-B14F-4D97-AF65-F5344CB8AC3E}">
        <p14:creationId xmlns:p14="http://schemas.microsoft.com/office/powerpoint/2010/main" val="1928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446">
        <p14:warp dir="in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535347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456384" cy="4536504"/>
          </a:xfrm>
        </p:spPr>
      </p:pic>
    </p:spTree>
    <p:extLst>
      <p:ext uri="{BB962C8B-B14F-4D97-AF65-F5344CB8AC3E}">
        <p14:creationId xmlns:p14="http://schemas.microsoft.com/office/powerpoint/2010/main" val="639442909"/>
      </p:ext>
    </p:extLst>
  </p:cSld>
  <p:clrMapOvr>
    <a:masterClrMapping/>
  </p:clrMapOvr>
  <p:transition spd="slow" advTm="275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1114503"/>
            <a:ext cx="2819400" cy="599440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Хруцкі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 b="13689"/>
          <a:stretch>
            <a:fillRect/>
          </a:stretch>
        </p:blipFill>
        <p:spPr>
          <a:xfrm>
            <a:off x="1043608" y="1196752"/>
            <a:ext cx="3456384" cy="439248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1754624"/>
            <a:ext cx="3528392" cy="39066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1810-1885) </a:t>
            </a:r>
            <a:endParaRPr lang="be-BY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be-BY" sz="2000" u="sng" dirty="0">
                <a:latin typeface="Times New Roman" pitchFamily="18" charset="0"/>
                <a:cs typeface="Times New Roman" pitchFamily="18" charset="0"/>
              </a:rPr>
              <a:t>Заняткі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нацюрморт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, партрэт</a:t>
            </a:r>
          </a:p>
          <a:p>
            <a:pPr algn="l">
              <a:lnSpc>
                <a:spcPct val="120000"/>
              </a:lnSpc>
            </a:pPr>
            <a:r>
              <a:rPr lang="be-BY" sz="2000" u="sng" dirty="0">
                <a:latin typeface="Times New Roman" pitchFamily="18" charset="0"/>
                <a:cs typeface="Times New Roman" pitchFamily="18" charset="0"/>
              </a:rPr>
              <a:t>Плынь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: рэалізм</a:t>
            </a:r>
          </a:p>
          <a:p>
            <a:pPr algn="l">
              <a:lnSpc>
                <a:spcPct val="120000"/>
              </a:lnSpc>
            </a:pPr>
            <a:r>
              <a:rPr lang="be-BY" sz="2000" u="sng" dirty="0">
                <a:latin typeface="Times New Roman" pitchFamily="18" charset="0"/>
                <a:cs typeface="Times New Roman" pitchFamily="18" charset="0"/>
              </a:rPr>
              <a:t>Узнагароды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Вялікі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срэбны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медаль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Імператарскай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Акадэміі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мастацтваў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Пецярбургу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Малы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медаль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Імператарскай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Акадэміі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мастацтваў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Пецярбургу</a:t>
            </a:r>
            <a:endParaRPr lang="be-BY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766145"/>
      </p:ext>
    </p:extLst>
  </p:cSld>
  <p:clrMapOvr>
    <a:masterClrMapping/>
  </p:clrMapOvr>
  <p:transition spd="slow" advTm="778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11155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93">
        <p14:gallery dir="l"/>
      </p:transition>
    </mc:Choice>
    <mc:Fallback xmlns="">
      <p:transition spd="slow" advTm="2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768" y="206084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dirty="0" smtClean="0">
                <a:latin typeface="Monotype Corsiva" pitchFamily="66" charset="0"/>
              </a:rPr>
              <a:t>Падрыхтавана </a:t>
            </a:r>
          </a:p>
          <a:p>
            <a:pPr algn="ctr"/>
            <a:r>
              <a:rPr lang="be-BY" sz="3600" dirty="0" smtClean="0">
                <a:latin typeface="Monotype Corsiva" pitchFamily="66" charset="0"/>
              </a:rPr>
              <a:t>студэнткамі групы </a:t>
            </a:r>
            <a:r>
              <a:rPr lang="be-BY" sz="3600" dirty="0" smtClean="0">
                <a:latin typeface="Monotype Corsiva" pitchFamily="66" charset="0"/>
              </a:rPr>
              <a:t>БФ-32 </a:t>
            </a:r>
          </a:p>
          <a:p>
            <a:pPr algn="ctr"/>
            <a:r>
              <a:rPr lang="be-BY" sz="3600" dirty="0" smtClean="0">
                <a:latin typeface="Monotype Corsiva" pitchFamily="66" charset="0"/>
              </a:rPr>
              <a:t>Коргавай </a:t>
            </a:r>
            <a:r>
              <a:rPr lang="be-BY" sz="3600" dirty="0" smtClean="0">
                <a:latin typeface="Monotype Corsiva" pitchFamily="66" charset="0"/>
              </a:rPr>
              <a:t>Юліяй,</a:t>
            </a:r>
          </a:p>
          <a:p>
            <a:pPr algn="ctr"/>
            <a:r>
              <a:rPr lang="ru-RU" sz="3600" dirty="0" err="1" smtClean="0">
                <a:latin typeface="Monotype Corsiva" pitchFamily="66" charset="0"/>
              </a:rPr>
              <a:t>Касцючэнка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Таццянай</a:t>
            </a:r>
            <a:r>
              <a:rPr lang="ru-RU" sz="3600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ru-RU" sz="3600" dirty="0" err="1" smtClean="0">
                <a:latin typeface="Monotype Corsiva" pitchFamily="66" charset="0"/>
              </a:rPr>
              <a:t>Замарухавай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Веранікай</a:t>
            </a:r>
            <a:endParaRPr lang="be-BY" sz="36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25">
        <p:circle/>
      </p:transition>
    </mc:Choice>
    <mc:Fallback xmlns="">
      <p:transition spd="slow" advTm="37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168352" cy="312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1832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168352" cy="3124200"/>
          </a:xfrm>
        </p:spPr>
      </p:pic>
      <p:sp>
        <p:nvSpPr>
          <p:cNvPr id="7" name="TextBox 6"/>
          <p:cNvSpPr txBox="1"/>
          <p:nvPr/>
        </p:nvSpPr>
        <p:spPr>
          <a:xfrm>
            <a:off x="990068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i="1" dirty="0" smtClean="0"/>
              <a:t>Нацюрморт </a:t>
            </a:r>
            <a:r>
              <a:rPr lang="be-BY" i="1" dirty="0" smtClean="0"/>
              <a:t>з вазай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i="1" dirty="0" smtClean="0"/>
              <a:t>Нацюрморт </a:t>
            </a:r>
            <a:r>
              <a:rPr lang="be-BY" i="1" dirty="0" smtClean="0"/>
              <a:t>з птушкай</a:t>
            </a:r>
            <a:endParaRPr lang="ru-RU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4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62">
        <p:split orient="vert"/>
      </p:transition>
    </mc:Choice>
    <mc:Fallback xmlns="">
      <p:transition spd="slow" advTm="48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312368" cy="27731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1838</a:t>
            </a:r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096344" cy="3124200"/>
          </a:xfrm>
        </p:spPr>
      </p:pic>
      <p:sp>
        <p:nvSpPr>
          <p:cNvPr id="7" name="TextBox 6"/>
          <p:cNvSpPr txBox="1"/>
          <p:nvPr/>
        </p:nvSpPr>
        <p:spPr>
          <a:xfrm>
            <a:off x="5076056" y="53012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Язафат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Булгак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9467" y="497804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Партрэт невядомай з кветкамі і фруктамі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198343"/>
      </p:ext>
    </p:extLst>
  </p:cSld>
  <p:clrMapOvr>
    <a:masterClrMapping/>
  </p:clrMapOvr>
  <p:transition spd="slow" advTm="781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384376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1839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456384" cy="2664296"/>
          </a:xfrm>
        </p:spPr>
      </p:pic>
      <p:sp>
        <p:nvSpPr>
          <p:cNvPr id="7" name="TextBox 6"/>
          <p:cNvSpPr txBox="1"/>
          <p:nvPr/>
        </p:nvSpPr>
        <p:spPr>
          <a:xfrm>
            <a:off x="4788024" y="5013176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Still-life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50131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i="1" dirty="0" smtClean="0">
                <a:latin typeface="Times New Roman" pitchFamily="18" charset="0"/>
                <a:cs typeface="Times New Roman" pitchFamily="18" charset="0"/>
              </a:rPr>
              <a:t>Кветкі і фрукты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8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970">
        <p14:doors dir="vert"/>
      </p:transition>
    </mc:Choice>
    <mc:Fallback xmlns="">
      <p:transition spd="slow" advTm="2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0800" cy="685800"/>
          </a:xfrm>
        </p:spPr>
        <p:txBody>
          <a:bodyPr>
            <a:normAutofit/>
          </a:bodyPr>
          <a:lstStyle/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«У пакоі», 1854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4248472"/>
          </a:xfrm>
        </p:spPr>
      </p:pic>
    </p:spTree>
    <p:extLst>
      <p:ext uri="{BB962C8B-B14F-4D97-AF65-F5344CB8AC3E}">
        <p14:creationId xmlns:p14="http://schemas.microsoft.com/office/powerpoint/2010/main" val="7376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74">
        <p14:gallery dir="l"/>
      </p:transition>
    </mc:Choice>
    <mc:Fallback xmlns="">
      <p:transition spd="slow" advTm="21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768752" cy="599440"/>
          </a:xfrm>
        </p:spPr>
        <p:txBody>
          <a:bodyPr/>
          <a:lstStyle/>
          <a:p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Апалінарый Гараўскі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8702"/>
          <a:stretch>
            <a:fillRect/>
          </a:stretch>
        </p:blipFill>
        <p:spPr>
          <a:xfrm>
            <a:off x="1259632" y="1844824"/>
            <a:ext cx="3312368" cy="352839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1844824"/>
            <a:ext cx="3672408" cy="3384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e-BY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e-BY" sz="1800" dirty="0">
                <a:latin typeface="Times New Roman" pitchFamily="18" charset="0"/>
                <a:cs typeface="Times New Roman" pitchFamily="18" charset="0"/>
              </a:rPr>
              <a:t>1833 – 1900)</a:t>
            </a:r>
          </a:p>
          <a:p>
            <a:pPr algn="r"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вядомыя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мастака,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знаходзяцца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Іркуцкім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краязнаўчым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музеі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Пензенскай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карціннай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галерэі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Рускім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музеі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Траццякоўскай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галерэі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захоўваецца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ў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Ныцыянальным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мастацкім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музеі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Рэспублікі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Беларусь.</a:t>
            </a:r>
          </a:p>
          <a:p>
            <a:pPr algn="r">
              <a:lnSpc>
                <a:spcPct val="120000"/>
              </a:lnSpc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Атрымаў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пенсію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удасканаленне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майстэрства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мяжою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04">
        <p:dissolve/>
      </p:transition>
    </mc:Choice>
    <mc:Fallback xmlns="">
      <p:transition spd="slow" advTm="34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2997905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096344" cy="3888432"/>
          </a:xfrm>
        </p:spPr>
      </p:pic>
      <p:sp>
        <p:nvSpPr>
          <p:cNvPr id="7" name="TextBox 6"/>
          <p:cNvSpPr txBox="1"/>
          <p:nvPr/>
        </p:nvSpPr>
        <p:spPr>
          <a:xfrm>
            <a:off x="1115616" y="515719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Fedelio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Bruni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02781" y="515719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Кузьма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Салдацёнкаў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7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34">
        <p14:prism/>
      </p:transition>
    </mc:Choice>
    <mc:Fallback xmlns="">
      <p:transition spd="slow" advTm="7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85657B9-8EC0-4DD1-B12A-B4447ABB6407}"/>
</file>

<file path=customXml/itemProps2.xml><?xml version="1.0" encoding="utf-8"?>
<ds:datastoreItem xmlns:ds="http://schemas.openxmlformats.org/officeDocument/2006/customXml" ds:itemID="{C2EAFCBB-CD87-480F-B6E0-1A7F111B20C0}"/>
</file>

<file path=customXml/itemProps3.xml><?xml version="1.0" encoding="utf-8"?>
<ds:datastoreItem xmlns:ds="http://schemas.openxmlformats.org/officeDocument/2006/customXml" ds:itemID="{FB5642E6-920C-4725-8C03-8D47EC4F24D7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217</TotalTime>
  <Words>230</Words>
  <Application>Microsoft Office PowerPoint</Application>
  <PresentationFormat>Экран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Кутюр</vt:lpstr>
      <vt:lpstr>Беларускія  мастакі   </vt:lpstr>
      <vt:lpstr>Презентация PowerPoint</vt:lpstr>
      <vt:lpstr>Іван Хруцкі </vt:lpstr>
      <vt:lpstr>1832</vt:lpstr>
      <vt:lpstr>1838 </vt:lpstr>
      <vt:lpstr>1839</vt:lpstr>
      <vt:lpstr>«У пакоі», 1854</vt:lpstr>
      <vt:lpstr>Апалінарый Гараўскі</vt:lpstr>
      <vt:lpstr>Презентация PowerPoint</vt:lpstr>
      <vt:lpstr>Презентация PowerPoint</vt:lpstr>
      <vt:lpstr>Вітольд Бялыніцкі-Біруля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«ЛАВА АНЕГІНА», 1937</vt:lpstr>
      <vt:lpstr>Міхаіл Савіцкі</vt:lpstr>
      <vt:lpstr>Презентация PowerPoint</vt:lpstr>
      <vt:lpstr>Презентация PowerPoint</vt:lpstr>
      <vt:lpstr>Аляксандр Ісачоў</vt:lpstr>
      <vt:lpstr>аўтапартрэт</vt:lpstr>
      <vt:lpstr>«НАСТАЎНІК  (ІСУС ХРЫСТОС)» 1981</vt:lpstr>
      <vt:lpstr>Презентация PowerPoint</vt:lpstr>
      <vt:lpstr>ПаРЫ ГОДА (ПЕНТАПЦІХ)</vt:lpstr>
      <vt:lpstr>1978</vt:lpstr>
      <vt:lpstr>Валеры ляшкевіч</vt:lpstr>
      <vt:lpstr>аўтапартрэт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Беларускія  мастакі  і  мастачкі</dc:title>
  <dc:creator>User</dc:creator>
  <cp:lastModifiedBy>User</cp:lastModifiedBy>
  <cp:revision>31</cp:revision>
  <dcterms:created xsi:type="dcterms:W3CDTF">2012-05-14T18:51:01Z</dcterms:created>
  <dcterms:modified xsi:type="dcterms:W3CDTF">2012-05-18T14:46:40Z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