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6.xml" ContentType="application/vnd.openxmlformats-officedocument.presentationml.slide+xml"/>
  <Override PartName="/ppt/slides/slide63.xml" ContentType="application/vnd.openxmlformats-officedocument.presentationml.slide+xml"/>
  <Override PartName="/ppt/slides/slide58.xml" ContentType="application/vnd.openxmlformats-officedocument.presentationml.slide+xml"/>
  <Override PartName="/ppt/slides/slide61.xml" ContentType="application/vnd.openxmlformats-officedocument.presentationml.slide+xml"/>
  <Override PartName="/ppt/slides/slide57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337" r:id="rId3"/>
    <p:sldId id="535" r:id="rId4"/>
    <p:sldId id="338" r:id="rId5"/>
    <p:sldId id="537" r:id="rId6"/>
    <p:sldId id="512" r:id="rId7"/>
    <p:sldId id="423" r:id="rId8"/>
    <p:sldId id="424" r:id="rId9"/>
    <p:sldId id="513" r:id="rId10"/>
    <p:sldId id="516" r:id="rId11"/>
    <p:sldId id="531" r:id="rId12"/>
    <p:sldId id="515" r:id="rId13"/>
    <p:sldId id="347" r:id="rId14"/>
    <p:sldId id="514" r:id="rId15"/>
    <p:sldId id="348" r:id="rId16"/>
    <p:sldId id="533" r:id="rId17"/>
    <p:sldId id="534" r:id="rId18"/>
    <p:sldId id="352" r:id="rId19"/>
    <p:sldId id="517" r:id="rId20"/>
    <p:sldId id="536" r:id="rId21"/>
    <p:sldId id="432" r:id="rId22"/>
    <p:sldId id="518" r:id="rId23"/>
    <p:sldId id="440" r:id="rId24"/>
    <p:sldId id="538" r:id="rId25"/>
    <p:sldId id="442" r:id="rId26"/>
    <p:sldId id="443" r:id="rId27"/>
    <p:sldId id="444" r:id="rId28"/>
    <p:sldId id="434" r:id="rId29"/>
    <p:sldId id="436" r:id="rId30"/>
    <p:sldId id="437" r:id="rId31"/>
    <p:sldId id="541" r:id="rId32"/>
    <p:sldId id="353" r:id="rId33"/>
    <p:sldId id="520" r:id="rId34"/>
    <p:sldId id="521" r:id="rId35"/>
    <p:sldId id="354" r:id="rId36"/>
    <p:sldId id="355" r:id="rId37"/>
    <p:sldId id="522" r:id="rId38"/>
    <p:sldId id="519" r:id="rId39"/>
    <p:sldId id="426" r:id="rId40"/>
    <p:sldId id="356" r:id="rId41"/>
    <p:sldId id="542" r:id="rId42"/>
    <p:sldId id="543" r:id="rId43"/>
    <p:sldId id="427" r:id="rId44"/>
    <p:sldId id="523" r:id="rId45"/>
    <p:sldId id="544" r:id="rId46"/>
    <p:sldId id="546" r:id="rId47"/>
    <p:sldId id="547" r:id="rId48"/>
    <p:sldId id="548" r:id="rId49"/>
    <p:sldId id="361" r:id="rId50"/>
    <p:sldId id="525" r:id="rId51"/>
    <p:sldId id="549" r:id="rId52"/>
    <p:sldId id="428" r:id="rId53"/>
    <p:sldId id="524" r:id="rId54"/>
    <p:sldId id="429" r:id="rId55"/>
    <p:sldId id="526" r:id="rId56"/>
    <p:sldId id="358" r:id="rId57"/>
    <p:sldId id="430" r:id="rId58"/>
    <p:sldId id="527" r:id="rId59"/>
    <p:sldId id="359" r:id="rId60"/>
    <p:sldId id="528" r:id="rId61"/>
    <p:sldId id="431" r:id="rId62"/>
    <p:sldId id="529" r:id="rId63"/>
    <p:sldId id="360" r:id="rId6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CC3399"/>
    <a:srgbClr val="FF0000"/>
    <a:srgbClr val="003399"/>
    <a:srgbClr val="3333CC"/>
    <a:srgbClr val="99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13" autoAdjust="0"/>
  </p:normalViewPr>
  <p:slideViewPr>
    <p:cSldViewPr>
      <p:cViewPr>
        <p:scale>
          <a:sx n="75" d="100"/>
          <a:sy n="75" d="100"/>
        </p:scale>
        <p:origin x="99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0828-607A-44CF-A488-13C24DF9A2DA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9A9373F-AC21-4D74-B3C9-F9E48AD21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9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545F-716D-4920-87F2-5F84522473A5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4247-EFA7-4CF2-A3E0-D9B9166F4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0BA-4029-45BE-9754-8964A0A2D8FC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CE77-D23E-432E-99ED-959A0DCFE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9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9F30-D5B7-43F8-8125-A063A1EDB5F6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B54B-AB64-47F1-9775-F0223EC0A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5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E8E5-7EB4-43BA-9C12-EFB1F980C8F8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75826E5-8F95-47BD-BA51-B4E5433EA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6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E61E-3EEE-4FF1-93CF-41BA6B377D2D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E2623-FE79-459B-9B97-6D33EC255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7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95C-72E3-47A6-8DDD-728288F93F81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B56C-2CEA-491B-BF50-41EC3795C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3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D396-DCB2-4EBC-A5A8-49DE07A4FEDD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B53E-1574-4C02-AD43-9E88A151B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1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ACA1-72D7-40B6-8ADF-A22D2A7B9B0B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3E14-67AD-46EE-A177-9312C7DC7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6164-BF54-489A-B0B8-CEF5BE7D7824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D75C-B475-4533-963D-E70D0C561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0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32FD-339B-4743-B0EA-770E7B4E1FCA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1FD647-31E7-4D27-B46C-51EFDE613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BBAB4E-26DA-4A64-9FDB-6FF4701C5B8E}" type="datetimeFigureOut">
              <a:rPr lang="ru-RU"/>
              <a:pPr>
                <a:defRPr/>
              </a:pPr>
              <a:t>17.02.2018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E065931C-5614-46A4-A3F5-7E8B5D489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23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4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468313" y="2276475"/>
            <a:ext cx="7775575" cy="151288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algn="ctr" eaLnBrk="1" hangingPunct="1"/>
            <a:r>
              <a:rPr lang="ru-RU" sz="4600" b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ПРАВИЛЬНОСТЬ РЕЧИ</a:t>
            </a:r>
            <a:br>
              <a:rPr lang="ru-RU" sz="4600" b="1" smtClean="0">
                <a:solidFill>
                  <a:srgbClr val="F9110B"/>
                </a:solidFill>
                <a:latin typeface="Times New Roman" panose="02020603050405020304" pitchFamily="18" charset="0"/>
              </a:rPr>
            </a:br>
            <a:r>
              <a:rPr lang="ru-RU" sz="4600" b="1" smtClean="0">
                <a:solidFill>
                  <a:srgbClr val="F9110B"/>
                </a:solidFill>
                <a:latin typeface="Times New Roman" panose="02020603050405020304" pitchFamily="18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620713"/>
            <a:ext cx="8229600" cy="583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Типичной ошибкой является нарушение синтаксической связи между управляющим словом и зависимым оборотом, имеющим в своем составе предлоги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кроме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помимо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вместо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наряду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др.</a:t>
            </a: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Эти обороты в соответствии с синтаксическими нормами управляются сказуемыми, при которых имеется однородное по смыслу другое управляемое слово, например: 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кроме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книг </a:t>
            </a:r>
            <a:r>
              <a:rPr lang="ru-RU" sz="3200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выпускают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брошюры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; помимо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обычной работы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выполняют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еще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сверхурочную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229600" cy="56165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Если же сказуемое-глагол не управляет подобным оборотом, возникает ошибка: 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Вместо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отчета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о выполненной работе участники экспедиции </a:t>
            </a:r>
            <a:r>
              <a:rPr lang="ru-RU" sz="3200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организовали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выставку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фотографий и своих рисунков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организовать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отчет –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нарушение лексической сочетаемости);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Наряду с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критикой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следует всячески </a:t>
            </a:r>
            <a:r>
              <a:rPr lang="ru-RU" sz="3200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пропагандировать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положительные явления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в нашей экономике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пропагандировать критику –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нарушение лексической сочетаемости).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333375"/>
            <a:ext cx="8229600" cy="60483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Ошибка устраняется </a:t>
            </a:r>
          </a:p>
          <a:p>
            <a:pPr marL="0" indent="531813" algn="just" eaLnBrk="1" hangingPunct="1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или подбором глагола, который был бы связан с рассматриваемым оборотом: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Наряду с критикой следует всячески использовать пропаганду положительных явлений в нашей экономике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 </a:t>
            </a:r>
          </a:p>
          <a:p>
            <a:pPr marL="0" indent="531813" algn="just" eaLnBrk="1" hangingPunct="1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или перестройкой предложения: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Вместо того чтобы представить отчет о выполненной работе, участники экспедиции организовали выставку фотографий и своих рисунков.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7772400" cy="3816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ctr" eaLnBrk="1" hangingPunct="1"/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3.1.3 Выбор падежной формы</a:t>
            </a:r>
          </a:p>
          <a:p>
            <a:pPr indent="531813" eaLnBrk="1" hangingPunct="1"/>
            <a:endParaRPr lang="ru-RU" sz="1400" b="1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>
              <a:buFont typeface="Wingdings" panose="05000000000000000000" pitchFamily="2" charset="2"/>
              <a:buChar char="v"/>
            </a:pP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Предлоги </a:t>
            </a:r>
            <a:r>
              <a:rPr lang="ru-RU" sz="32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согласно, вопреки, благодаря, наперекор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требуют </a:t>
            </a:r>
            <a:r>
              <a:rPr lang="ru-RU" sz="3200" b="1" u="sng" smtClean="0">
                <a:solidFill>
                  <a:schemeClr val="bg1"/>
                </a:solidFill>
                <a:latin typeface="Times New Roman" panose="02020603050405020304" pitchFamily="18" charset="0"/>
              </a:rPr>
              <a:t>дательного падежа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b="1" i="1" smtClean="0">
                <a:solidFill>
                  <a:srgbClr val="000099"/>
                </a:solidFill>
                <a:latin typeface="Times New Roman" panose="02020603050405020304" pitchFamily="18" charset="0"/>
              </a:rPr>
              <a:t>согласно приказу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), постановка существительного в родительном падеже недопустима (</a:t>
            </a:r>
            <a:r>
              <a:rPr lang="ru-RU" sz="32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согласно приказа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549275"/>
            <a:ext cx="8229600" cy="56165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Предлог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сообразно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управляет формой существительного в дательном падеже (поступать 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сообразно принятому решению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 и творительном падеже (действовать 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сообразно со своим интересом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  <a:p>
            <a:pPr marL="0" indent="531813" algn="just" eaLnBrk="1" hangingPunct="1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Следует запомнить, что слово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заведующий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требует употребления зависимого слова в творительном падеже 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заведующий кафедрой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(неправильно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заведующий кафедры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95288" y="333375"/>
            <a:ext cx="8424862" cy="62642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627063" algn="ctr" eaLnBrk="1" hangingPunct="1">
              <a:lnSpc>
                <a:spcPct val="90000"/>
              </a:lnSpc>
            </a:pPr>
            <a:r>
              <a:rPr lang="ru-RU" sz="30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3.1.4 Управление при синонимических словах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Следует различать конструкции со словами, близкими по значению или однокоренными, но требующими различного управления. Сюда относятся: </a:t>
            </a:r>
            <a:r>
              <a:rPr lang="ru-RU" sz="30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обидеться на кого-что</a:t>
            </a:r>
            <a:r>
              <a:rPr lang="ru-RU" sz="30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обижен кем-чем</a:t>
            </a:r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обиделся на эти слова</a:t>
            </a:r>
            <a:r>
              <a:rPr lang="ru-RU" sz="30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smtClean="0">
                <a:solidFill>
                  <a:srgbClr val="CC3399"/>
                </a:solidFill>
                <a:latin typeface="Times New Roman" panose="02020603050405020304" pitchFamily="18" charset="0"/>
              </a:rPr>
              <a:t>обижен оказанным ему холодным приемом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30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обрадоваться кому-чему – обрадован чем</a:t>
            </a:r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обрадовался приезду друга</a:t>
            </a:r>
            <a:r>
              <a:rPr lang="ru-RU" sz="30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smtClean="0">
                <a:solidFill>
                  <a:srgbClr val="CC3399"/>
                </a:solidFill>
                <a:latin typeface="Times New Roman" panose="02020603050405020304" pitchFamily="18" charset="0"/>
              </a:rPr>
              <a:t>обрадован счастливым исходом дела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indent="627063" algn="just" eaLnBrk="1" hangingPunct="1">
              <a:lnSpc>
                <a:spcPct val="90000"/>
              </a:lnSpc>
            </a:pPr>
            <a:r>
              <a:rPr lang="ru-RU" sz="3000" b="1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обращать внимание на кого-что</a:t>
            </a:r>
            <a:r>
              <a:rPr lang="ru-RU" sz="3000" b="1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b="1" i="1" smtClean="0">
                <a:solidFill>
                  <a:srgbClr val="800000"/>
                </a:solidFill>
                <a:latin typeface="Times New Roman" panose="02020603050405020304" pitchFamily="18" charset="0"/>
              </a:rPr>
              <a:t>уделять внимание кому-чему</a:t>
            </a:r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ru-RU" sz="3000" i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обращать внимание на детей</a:t>
            </a:r>
            <a:r>
              <a:rPr lang="ru-RU" sz="30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sz="3000" i="1" smtClean="0">
                <a:solidFill>
                  <a:srgbClr val="D60093"/>
                </a:solidFill>
                <a:latin typeface="Times New Roman" panose="02020603050405020304" pitchFamily="18" charset="0"/>
              </a:rPr>
              <a:t>уделять внимание детям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6557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/>
          <a:lstStyle/>
          <a:p>
            <a:pPr algn="ctr" eaLnBrk="1" hangingPunct="1"/>
            <a:r>
              <a:rPr lang="ru-RU" sz="3200" dirty="0" smtClean="0">
                <a:solidFill>
                  <a:srgbClr val="CC3399"/>
                </a:solidFill>
                <a:latin typeface="Times New Roman" panose="02020603050405020304" pitchFamily="18" charset="0"/>
              </a:rPr>
              <a:t>Синонимичные выражения, требующие разных предлогов или отличающие предложным </a:t>
            </a:r>
            <a:r>
              <a:rPr lang="en-US" sz="3200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беспредложным управлением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ru-RU" sz="5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95288" y="2349500"/>
            <a:ext cx="4100512" cy="41052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беспокоиться 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о сыне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идентичный 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образцу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плата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за услуги</a:t>
            </a:r>
            <a:endParaRPr lang="ru-RU" sz="3000" b="1" i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платить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за услуги</a:t>
            </a:r>
            <a:endParaRPr lang="ru-RU" sz="3000" b="1" i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отзыв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о работе</a:t>
            </a:r>
            <a:endParaRPr lang="ru-RU" sz="3000" b="1" i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уверенность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в успехе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характерный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для него</a:t>
            </a:r>
            <a:r>
              <a:rPr lang="ru-RU" sz="30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endParaRPr lang="ru-RU" sz="3000" i="1" dirty="0" smtClean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00563" y="2349500"/>
            <a:ext cx="4392612" cy="40862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тревожиться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за дочь</a:t>
            </a:r>
            <a:endParaRPr lang="ru-RU" sz="30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сходный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с образцом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оплата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услуг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оплатить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проезд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рецензия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на работу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вера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в успех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свойственный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23850" y="1341438"/>
            <a:ext cx="4244975" cy="4535834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превосходство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над</a:t>
            </a: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соперником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предупредить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о</a:t>
            </a: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последствиях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различать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грубые и негрубые ошибки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основанный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на точном расчёте</a:t>
            </a:r>
            <a:endParaRPr lang="ru-RU" sz="3000" b="1" dirty="0" smtClean="0">
              <a:solidFill>
                <a:schemeClr val="bg1"/>
              </a:solidFill>
            </a:endParaRPr>
          </a:p>
        </p:txBody>
      </p:sp>
      <p:sp>
        <p:nvSpPr>
          <p:cNvPr id="38605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3438" y="1341438"/>
            <a:ext cx="4321175" cy="4535834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преимущество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новых домов перед старыми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предостеречь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от ошибок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отличать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грубые ошибки от негрубых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обоснованный </a:t>
            </a:r>
            <a:r>
              <a:rPr lang="ru-RU" sz="3000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научными данными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468313" y="620713"/>
            <a:ext cx="8207375" cy="5832475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indent="531813" algn="ctr" eaLnBrk="1" hangingPunct="1"/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3.1.5 Управление при однородных членах предложения</a:t>
            </a:r>
          </a:p>
          <a:p>
            <a:pPr indent="531813" algn="ctr" eaLnBrk="1" hangingPunct="1"/>
            <a:endParaRPr lang="ru-RU" sz="1600" b="1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/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 двух или нескольких управляющих словах общее зависимое слово 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допустимо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когда каждое из управляющих слов требует того же падежа и предлога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, например: </a:t>
            </a:r>
          </a:p>
          <a:p>
            <a:pPr indent="531813" algn="just" eaLnBrk="1" hangingPunct="1"/>
            <a:r>
              <a:rPr lang="ru-RU" sz="3200" i="1" smtClean="0">
                <a:solidFill>
                  <a:srgbClr val="000099"/>
                </a:solidFill>
                <a:latin typeface="Times New Roman" panose="02020603050405020304" pitchFamily="18" charset="0"/>
              </a:rPr>
              <a:t>читать и конспектировать книгу</a:t>
            </a:r>
            <a:r>
              <a:rPr lang="ru-RU" sz="320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indent="531813" algn="just" eaLnBrk="1" hangingPunct="1"/>
            <a:r>
              <a:rPr lang="ru-RU" sz="3200" i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подбирать и готовить кадры</a:t>
            </a:r>
            <a:r>
              <a:rPr lang="ru-RU" sz="3200" smtClean="0">
                <a:solidFill>
                  <a:srgbClr val="000099"/>
                </a:solidFill>
                <a:latin typeface="Times New Roman" panose="02020603050405020304" pitchFamily="18" charset="0"/>
              </a:rPr>
              <a:t>; </a:t>
            </a:r>
          </a:p>
          <a:p>
            <a:pPr indent="531813" algn="just" eaLnBrk="1" hangingPunct="1"/>
            <a:r>
              <a:rPr lang="ru-RU" sz="3200" i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надеяться и рассчитывать на помощь</a:t>
            </a:r>
            <a:r>
              <a:rPr lang="ru-RU" sz="32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sz="320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7544" y="980728"/>
            <a:ext cx="8374062" cy="4536926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Наличие общего зависимого слова при различном управлении является грамматической ошибкой, например: </a:t>
            </a:r>
          </a:p>
          <a:p>
            <a:pPr marL="0" indent="450850" algn="just" eaLnBrk="1" hangingPunct="1">
              <a:buNone/>
            </a:pPr>
            <a:r>
              <a:rPr lang="ru-RU" sz="3200" b="1" i="1" dirty="0">
                <a:solidFill>
                  <a:srgbClr val="F9110B"/>
                </a:solidFill>
                <a:latin typeface="Times New Roman" panose="02020603050405020304" pitchFamily="18" charset="0"/>
              </a:rPr>
              <a:t>любить и гордиться учениками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любить кого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гордиться кем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организация и руководство стачечной борьбой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организация чего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руководство </a:t>
            </a:r>
            <a:r>
              <a:rPr lang="ru-RU" sz="32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чем</a:t>
            </a:r>
            <a:r>
              <a:rPr lang="ru-RU" sz="320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6952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Синтаксические нормы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179388" y="1628775"/>
            <a:ext cx="8734425" cy="22320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3.2 Нормы согласования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rgbClr val="AC0804"/>
                </a:solidFill>
                <a:latin typeface="Times New Roman" panose="02020603050405020304" pitchFamily="18" charset="0"/>
              </a:rPr>
              <a:t>3.2.1 Согласование определений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rgbClr val="AC0804"/>
                </a:solidFill>
                <a:latin typeface="Times New Roman" panose="02020603050405020304" pitchFamily="18" charset="0"/>
              </a:rPr>
              <a:t>3.2.2 Согласование подлежащего и сказуемого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280400" cy="583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rgbClr val="AC0804"/>
                </a:solidFill>
                <a:latin typeface="Times New Roman" panose="02020603050405020304" pitchFamily="18" charset="0"/>
              </a:rPr>
              <a:t>3.2.1 Согласование определений</a:t>
            </a:r>
          </a:p>
          <a:p>
            <a:pPr marL="0" indent="531813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sz="1400" b="1" dirty="0" smtClean="0">
              <a:solidFill>
                <a:srgbClr val="AC0804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Согласование определений с существительными вызывает затруднения: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     </a:t>
            </a:r>
            <a:r>
              <a:rPr lang="ru-RU" sz="3000" b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1)</a:t>
            </a: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при сочетании с существительными общего рода; в соответствии с нормами русского литературного языка род определения зависит от пола лица, о котором идет речь: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она </a:t>
            </a:r>
            <a:r>
              <a:rPr lang="ru-RU" sz="30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неисправимая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копуша</a:t>
            </a:r>
            <a:r>
              <a:rPr lang="ru-RU" sz="3000" i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(растеряха</a:t>
            </a: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грязнуля, чистюля, сластена</a:t>
            </a: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и проч.);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он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неисправимый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копуша</a:t>
            </a:r>
            <a:r>
              <a:rPr lang="ru-RU" sz="3000" i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(растеряха</a:t>
            </a: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,</a:t>
            </a:r>
            <a:r>
              <a:rPr lang="ru-RU" sz="3000" i="1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грязнуля, чистюля, сластена</a:t>
            </a:r>
            <a:r>
              <a:rPr lang="ru-RU" sz="30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 и проч.);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438943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  <a:defRPr/>
            </a:pPr>
            <a:r>
              <a:rPr lang="ru-RU" sz="3200" dirty="0" smtClean="0">
                <a:solidFill>
                  <a:srgbClr val="090807"/>
                </a:solidFill>
                <a:latin typeface="Times New Roman" panose="02020603050405020304" pitchFamily="18" charset="0"/>
              </a:rPr>
              <a:t>2) при сочетании с существительными мужского рода, называющими лиц женского пола по профессии, нормативным является согласование по мужскому роду: </a:t>
            </a:r>
            <a:r>
              <a:rPr lang="ru-RU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новый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врач Петрова, </a:t>
            </a:r>
            <a:r>
              <a:rPr lang="ru-RU" sz="3200" b="1" i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строгий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учитель Иванова.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  <a:defRPr/>
            </a:pPr>
            <a:r>
              <a:rPr kumimoji="1"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3) </a:t>
            </a:r>
            <a:r>
              <a:rPr kumimoji="1"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если в структуре словосочетания </a:t>
            </a:r>
            <a:r>
              <a:rPr kumimoji="1"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два (три, четыре)</a:t>
            </a:r>
            <a:r>
              <a:rPr kumimoji="1"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+</a:t>
            </a:r>
            <a:r>
              <a:rPr kumimoji="1"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существительное </a:t>
            </a:r>
            <a:r>
              <a:rPr kumimoji="1"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есть определение</a:t>
            </a:r>
            <a:r>
              <a:rPr kumimoji="1"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, то</a:t>
            </a:r>
            <a:r>
              <a:rPr kumimoji="1"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 descr="Пергамент"/>
          <p:cNvSpPr>
            <a:spLocks noChangeArrowheads="1"/>
          </p:cNvSpPr>
          <p:nvPr/>
        </p:nvSpPr>
        <p:spPr bwMode="auto">
          <a:xfrm>
            <a:off x="4716463" y="1412875"/>
            <a:ext cx="4114800" cy="32400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ри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существительных женского рода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определение употребляется в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Им.п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мн.ч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.: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AC0804"/>
                </a:solidFill>
                <a:latin typeface="Times New Roman" panose="02020603050405020304" pitchFamily="18" charset="0"/>
              </a:rPr>
              <a:t>две большие реки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AC0804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AC0804"/>
                </a:solidFill>
                <a:latin typeface="Times New Roman" panose="02020603050405020304" pitchFamily="18" charset="0"/>
              </a:rPr>
              <a:t>три новые комнаты</a:t>
            </a:r>
          </a:p>
        </p:txBody>
      </p:sp>
      <p:sp>
        <p:nvSpPr>
          <p:cNvPr id="27651" name="Rectangle 21" descr="Пергамент"/>
          <p:cNvSpPr>
            <a:spLocks noChangeArrowheads="1"/>
          </p:cNvSpPr>
          <p:nvPr/>
        </p:nvSpPr>
        <p:spPr bwMode="auto">
          <a:xfrm>
            <a:off x="468313" y="1412875"/>
            <a:ext cx="4114800" cy="324008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ри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существительных мужского и среднего рода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определение употребляется в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Р.п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мн.ч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.: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два </a:t>
            </a:r>
            <a:r>
              <a:rPr lang="ru-RU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молодых боксёра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три пресных озера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836613"/>
            <a:ext cx="8445500" cy="51847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Однако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если определение стоит перед сочетанием числительного с существительным, то его следует употреблять в форме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Им.п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.,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мн.ч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.: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первые два часа, первые два мгновения, последние две недели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прилагательные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целый, полный, добрый,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стоящие перед сочетанием числительного с существительным, употребляются в форме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Р.п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.,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мн.ч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.: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целых два года, полных три часа,  добрых четверо суток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 descr="Пергамент"/>
          <p:cNvSpPr>
            <a:spLocks noGrp="1"/>
          </p:cNvSpPr>
          <p:nvPr>
            <p:ph type="title" idx="4294967295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AC0804"/>
                </a:solidFill>
                <a:latin typeface="Times New Roman" panose="02020603050405020304" pitchFamily="18" charset="0"/>
              </a:rPr>
              <a:t>3.2.2 Согласование подлежащего и сказуемого</a:t>
            </a:r>
          </a:p>
        </p:txBody>
      </p:sp>
      <p:graphicFrame>
        <p:nvGraphicFramePr>
          <p:cNvPr id="226333" name="Group 29"/>
          <p:cNvGraphicFramePr>
            <a:graphicFrameLocks noGrp="1"/>
          </p:cNvGraphicFramePr>
          <p:nvPr>
            <p:ph idx="4294967295"/>
          </p:nvPr>
        </p:nvGraphicFramePr>
        <p:xfrm>
          <a:off x="457200" y="1935163"/>
          <a:ext cx="8229600" cy="452596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57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9687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подлежащее выражено собирательным существительным с количественным значением (</a:t>
                      </a:r>
                      <a:r>
                        <a:rPr kumimoji="0" lang="ru-RU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большинство, меньшинство, часть, ряд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и т.п.), обозначающим</a:t>
                      </a:r>
                      <a:r>
                        <a:rPr kumimoji="0" lang="ru-RU" sz="2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неодушевленный 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Большинство этих книг издано недавно.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подлежащее выражено собирательным существительным с количественным значением (</a:t>
                      </a:r>
                      <a:r>
                        <a:rPr kumimoji="0" lang="ru-RU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большинство, меньшинство, часть, ряд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и т.п.), обозначающим</a:t>
                      </a:r>
                      <a:r>
                        <a:rPr kumimoji="0" lang="ru-RU" sz="2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одушевленный 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предмет:</a:t>
                      </a:r>
                      <a:endParaRPr kumimoji="0" lang="ru-RU" sz="2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Большинство спортсменов выступили на городских соревнованиях удачно.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70" name="Group 22"/>
          <p:cNvGraphicFramePr>
            <a:graphicFrameLocks noGrp="1"/>
          </p:cNvGraphicFramePr>
          <p:nvPr>
            <p:ph idx="4294967295"/>
          </p:nvPr>
        </p:nvGraphicFramePr>
        <p:xfrm>
          <a:off x="457200" y="704850"/>
          <a:ext cx="8229600" cy="524045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8892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739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подлежащее выражено количественным числительным в сочетании с Р.п. имени су-ществительного, обозначающего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неодушевленный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предмет: 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Десять тетрадей еще не проверено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подлежащее выражено количественным числительным в сочетании с Р.п. имени су-ществительного, обозначающего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одушевленный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предмет: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Десять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 всадников </a:t>
                      </a:r>
                      <a:r>
                        <a:rPr kumimoji="0" lang="be-BY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нахлестыва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ли лошадей.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01155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составных числительных, оканчивающихся на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один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(21, 31, 41 и т.д.):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Тридцать один ученик принимал участие в олимпиаде.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в состав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подлежащего входят числительные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2, 3, 4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В душе его боролись два противоречивых чувства – любви  и ненависти.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539" name="Group 43"/>
          <p:cNvGraphicFramePr>
            <a:graphicFrameLocks noGrp="1"/>
          </p:cNvGraphicFramePr>
          <p:nvPr>
            <p:ph idx="4294967295"/>
          </p:nvPr>
        </p:nvGraphicFramePr>
        <p:xfrm>
          <a:off x="468313" y="404813"/>
          <a:ext cx="8229600" cy="629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285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6514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При однородных подлежащих в предложении с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обратным порядком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слов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(сначала сказуемое, затем 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подлежащее):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На Вишнёвой улице прошло ее детство и юность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Сказуемое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согласуется в роде с ближайшим подлежащим.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При однородных подлежащих в предложении с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прямым порядком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слов (сначала подлежащее, затем – сказуемое):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Ее детство и юность прошли на Вишнёвой улице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1111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словах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тысяча, миллион, миллиард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Говорил он так, будто перед ним сидела тысяча человек.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в предложении с прямым порядком слов после подлежащего следует причастный оборот или придаточная определительная со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словом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которые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5B524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Большинство учебников, которые увидят ученики 6-х классов, вышли из печати впервые.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62" name="Group 46"/>
          <p:cNvGraphicFramePr>
            <a:graphicFrameLocks noGrp="1"/>
          </p:cNvGraphicFramePr>
          <p:nvPr>
            <p:ph idx="4294967295"/>
          </p:nvPr>
        </p:nvGraphicFramePr>
        <p:xfrm>
          <a:off x="457200" y="704850"/>
          <a:ext cx="8229600" cy="56197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30829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конструкции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типа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брат с сестрой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сказуемое употребляется в ед.ч., если сочетание – подлежащее с дополнением: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т</a:t>
                      </a: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рик крестьянин с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батраком шел под вечер леском.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(батрак сопровождал крестьянина, т.е. действие было сопутствующим).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В конструкции типа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брат с сестрой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сказуемое употребляется в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форме  мн.ч., если</a:t>
                      </a: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субъекты равноправны;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производимые ими действия самостоятельны, независимы друг от друга: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Комендантша с дочерью удалились.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090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подлежащее имеет значение приблизительности: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тысячи человек встречало экс-президента.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6.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подлежащее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 сказуемое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расположены дистантно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Ряд делегатов от разных орга-низаций участвовали в работе комиссии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85" name="Group 21"/>
          <p:cNvGraphicFramePr>
            <a:graphicFrameLocks noGrp="1"/>
          </p:cNvGraphicFramePr>
          <p:nvPr>
            <p:ph idx="4294967295"/>
          </p:nvPr>
        </p:nvGraphicFramePr>
        <p:xfrm>
          <a:off x="468313" y="836613"/>
          <a:ext cx="8229600" cy="550862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46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9717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110B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Если в состав подлежащего входит существительное со значением количества и определенного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(пара, дюжина, сотня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и др.) и неопределенного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(масса, поток, уйма, пропасть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и т.п.):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Публики сегодня приходило целая бездна.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110B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сказуемое выражено кратким прилагательным или относительным прилагательным: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Целый ряд сцен в пьесе правдивы и действительно интересны.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090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110B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словах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всего, только, лишь, много, мало, немного, немало, сколько, столько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 книг стояло на полках.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Гостей приходило только трое.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110B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При словах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эти, все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Все одиннадцать пехотинцев шли молча.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08963" cy="46085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Синтаксические нормы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3.1 Нормы управления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3.2 Нормы согласования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3.3 Нормы построения рядов однородных членов.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3.4 Нормы употребления в речи причастных оборотов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3.5 Нормы употребления в речи деепричастных оборотов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3.6 Нормы построения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106" name="Group 18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496300" cy="3414712"/>
        </p:xfrm>
        <a:graphic>
          <a:graphicData uri="http://schemas.openxmlformats.org/drawingml/2006/table">
            <a:tbl>
              <a:tblPr/>
              <a:tblGrid>
                <a:gridCol w="4103687"/>
                <a:gridCol w="4392613"/>
              </a:tblGrid>
              <a:tr h="4267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98795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между подлежащими стоят разделительные или противительные союзы: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Пережитый страх или мгновенный испуг уже через минуту кажется и смешным, и странным, и непонятным. 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Не ты, но судьба виновата.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B5249"/>
                          </a:solidFill>
                          <a:effectLst/>
                          <a:latin typeface="Times New Roman" panose="02020603050405020304" pitchFamily="18" charset="0"/>
                        </a:rPr>
                        <a:t> Если сказуемое стоит после однородных подлежащих: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Times New Roman" panose="02020603050405020304" pitchFamily="18" charset="0"/>
                        </a:rPr>
                        <a:t>Промышленность и сельское хозяйство  неуклонно развиваются.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12875"/>
            <a:ext cx="8229600" cy="15113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smtClean="0">
                <a:solidFill>
                  <a:srgbClr val="F9110B"/>
                </a:solidFill>
                <a:latin typeface="Times New Roman" panose="02020603050405020304" pitchFamily="18" charset="0"/>
              </a:rPr>
              <a:t>3.3 Нормы построения рядов 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однородных 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95288" y="1196975"/>
            <a:ext cx="8497887" cy="45370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</a:rPr>
              <a:t>1. В однородном ряду должны объединяться слова, обозначающие логически сопоставимые понятия: </a:t>
            </a: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8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Мы взяли на рыбалку палатки, удочки и продукты.</a:t>
            </a:r>
            <a:endParaRPr lang="ru-RU" sz="280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en-US" sz="28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Мы взяли на рыбалку палатки, удочки и жён.</a:t>
            </a: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</a:rPr>
              <a:t>2. В ряд однородных членов нельзя включать родовые и видовые понятия: </a:t>
            </a:r>
          </a:p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en-US" sz="28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Больному давали фрукты, крепкий бульон, какао, апельсины</a:t>
            </a:r>
            <a:r>
              <a:rPr lang="ru-RU" sz="28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</a:rPr>
              <a:t>(из данного предложения следует исключить слово </a:t>
            </a:r>
            <a:r>
              <a:rPr lang="ru-RU" sz="2800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фрукты</a:t>
            </a: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</a:rPr>
              <a:t> или </a:t>
            </a:r>
            <a:r>
              <a:rPr lang="ru-RU" sz="2800" i="1" smtClean="0">
                <a:solidFill>
                  <a:srgbClr val="0033CC"/>
                </a:solidFill>
                <a:latin typeface="Times New Roman" panose="02020603050405020304" pitchFamily="18" charset="0"/>
              </a:rPr>
              <a:t>апельсины</a:t>
            </a: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08962" cy="410368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При употреблении однородных членов не должна нарушаться лексическая сочетаемость каждого из однородных членов в его связи с главным словом:</a:t>
            </a:r>
          </a:p>
          <a:p>
            <a:pPr marL="0" indent="450850" algn="just" eaLnBrk="1" hangingPunct="1">
              <a:buFontTx/>
              <a:buNone/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Много критических замечаний и ценных предложений 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внёс докладчик в ходе обсуждения вопроса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внести предложения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лексическая сочетаемость не нарушена;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внести замечания 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нарушена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9657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Однородные члены с различным управлением не должны иметь при себе общее дополнение:</a:t>
            </a: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Мы надеемся и верим в вас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(наблюдается нарушение связи управления при употреблении однородных сказуемых, имеющих общее зависимое слово; правильно 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надеяться на вас и верить в вас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Работники профкома заботятся и уделяют особое внимание тем сотрудникам, которые нуждаются в санаторном лечении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заботятся о сотрудниках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0225" y="549275"/>
            <a:ext cx="8218488" cy="54721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just" eaLnBrk="1" hangingPunct="1">
              <a:buFont typeface="Wingdings" panose="05000000000000000000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5. В ряд однородных членов не следует включать словоформы с разной морфологической характеристикой:</a:t>
            </a:r>
          </a:p>
          <a:p>
            <a:pPr indent="531813" algn="just" eaLnBrk="1" hangingPunct="1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краткие и полные формы прилагательных или  причастий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Татьяна умна и очень воспитанная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indent="531813" algn="just" eaLnBrk="1" hangingPunct="1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имя существительное и инфинитив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Я люблю футбол и плавать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); </a:t>
            </a:r>
          </a:p>
          <a:p>
            <a:pPr indent="531813" algn="just" eaLnBrk="1" hangingPunct="1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причастный и деепричастный обороты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Отдыхая в Крыму и завороженная рассказом о людоедке-акуле, она не без опаски входила в воду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250825" y="260350"/>
            <a:ext cx="8713788" cy="64087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6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При двойных союзах однородные члены располагаются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непосредственно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после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каждой из частей союза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Если между союзом и однородным членом предложения употребляется другой член предложения, возникает ошибка. </a:t>
            </a: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Неправильно:</a:t>
            </a: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Я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не только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читаю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газеты,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но и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журналы.</a:t>
            </a: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 соревнованиях приняли участие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как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тяжеловесы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так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решили проверить свою силу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и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легковесы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Правильно:</a:t>
            </a: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Я читаю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не только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газеты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но и</a:t>
            </a:r>
            <a:r>
              <a:rPr lang="ru-RU" sz="28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журналы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ru-RU" sz="2800" u="sng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indent="3556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В соревнованиях приняли участие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как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тяжеловесы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b="1" i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так и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легковесы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445500" cy="468153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7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Во избежание синтаксических ошибок не следует создавать неправильные пары союзов: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не только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а также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(вместо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не только</a:t>
            </a: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но 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как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а также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(вместо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как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так 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): 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Я считаю, что главная задача учителя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не только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нести знания школьникам,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заслужить уважение, любовь своих воспитанников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(в приведенной фразе вместо нормативного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не только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но 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употребляется видоизмененная вторая часть союза).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43926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8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Если в предложении есть обобщающие слова, то однородные члены должны быть согласованы с ним в падеже. </a:t>
            </a: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 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В турнире участвовали представители разных стран: Австрии, Венгрии, Румынии, России и др.</a:t>
            </a:r>
            <a:endParaRPr lang="ru-RU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 турнире участвовали представители разных стран: Австрия, Венгрия, Румыния, Россия и др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(обобщающее слово стран употреблено 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Р.п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., а однородные члены – 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Им.п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.)</a:t>
            </a:r>
          </a:p>
          <a:p>
            <a:pPr marL="0" indent="355600" eaLnBrk="1" hangingPunct="1">
              <a:buFont typeface="Wingdings 2" panose="05020102010507070707" pitchFamily="18" charset="2"/>
              <a:buNone/>
            </a:pP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908050"/>
            <a:ext cx="8064500" cy="475138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9. Если в качестве однородных членов употребляются предложно-падежные формы существительных с разными предлогами, предлоги опускать нельзя, так как нарушается грамматическая связь слов в предложении, например: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 дни фестиваля в городе множество молодежи было на площадях, бульварах, улицах, переулках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(слово 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переулки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в предложном падеже требует употребления предлога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в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а не 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8218488" cy="51117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450850" algn="ctr" eaLnBrk="1" hangingPunct="1">
              <a:lnSpc>
                <a:spcPct val="90000"/>
              </a:lnSpc>
            </a:pPr>
            <a:r>
              <a:rPr lang="ru-RU" sz="4000" b="1" smtClean="0">
                <a:solidFill>
                  <a:srgbClr val="F9110B"/>
                </a:solidFill>
                <a:latin typeface="Times New Roman" panose="02020603050405020304" pitchFamily="18" charset="0"/>
              </a:rPr>
              <a:t>3.1 Нормы управления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3.1.1 Беспредложное и предложное управление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3.1.2 Выбор предлога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3.1.3 Выбор падежной формы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3.1.4 Управление при синонимических словах</a:t>
            </a:r>
          </a:p>
          <a:p>
            <a:pPr indent="450850" algn="just" eaLnBrk="1" hangingPunct="1">
              <a:lnSpc>
                <a:spcPct val="90000"/>
              </a:lnSpc>
            </a:pPr>
            <a:r>
              <a:rPr lang="ru-RU" sz="32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3.1.5 Управление при однородных членах предложения</a:t>
            </a:r>
            <a:endParaRPr lang="ru-RU" sz="2800" b="1" smtClean="0">
              <a:solidFill>
                <a:srgbClr val="F9110B"/>
              </a:solidFill>
              <a:latin typeface="Times New Roman" panose="02020603050405020304" pitchFamily="18" charset="0"/>
            </a:endParaRPr>
          </a:p>
          <a:p>
            <a:pPr indent="450850" algn="ctr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640763" cy="266476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ctr" eaLnBrk="1" hangingPunct="1">
              <a:lnSpc>
                <a:spcPct val="8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 Нормы образования и употребления причастий и </a:t>
            </a:r>
          </a:p>
          <a:p>
            <a:pPr indent="531813" algn="ctr" eaLnBrk="1" hangingPunct="1">
              <a:lnSpc>
                <a:spcPct val="8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причастных оборотов </a:t>
            </a:r>
          </a:p>
          <a:p>
            <a:pPr indent="531813" algn="ctr"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(морфологические и морфолого-синтаксические нормы)</a:t>
            </a:r>
            <a:endParaRPr lang="ru-RU" sz="3600" dirty="0" smtClean="0">
              <a:solidFill>
                <a:srgbClr val="F911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7544" y="836712"/>
            <a:ext cx="8229600" cy="5256931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27305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Действительные причастия с постфиксом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следует употреблять для выражения страдательного значения; </a:t>
            </a:r>
          </a:p>
          <a:p>
            <a:pPr marL="0" indent="27305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сын, воспитывающийся отцом</a:t>
            </a:r>
            <a:endParaRPr lang="ru-RU" sz="3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305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сын, воспитываемый отцом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27305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Ошибочным является образование форм действительных причастий от глаголов совершенного вида: </a:t>
            </a:r>
            <a:r>
              <a:rPr lang="ru-RU" sz="3200" i="1" dirty="0" err="1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сделающий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вздумающий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620713"/>
            <a:ext cx="8229600" cy="50403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Причастия нельзя употреблять с частицей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 </a:t>
            </a: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выступление, вызвавшее бы возражение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F911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Следует учитывать временное значение причастия: </a:t>
            </a:r>
          </a:p>
          <a:p>
            <a:pPr marL="0" indent="355600" algn="just" eaLnBrk="1" hangingPunct="1"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содержит критику предрассудков, господствующих в прошлом веке</a:t>
            </a:r>
            <a:r>
              <a:rPr lang="ru-RU" sz="3200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(правильно 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господствовавших,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из контекста следует, что речь идёт о прошлом).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188913"/>
            <a:ext cx="8280400" cy="64801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Причастный оборот должен стоять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после определяемого существительного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книга, 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лежащая на столе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перед ним </a:t>
            </a:r>
            <a:r>
              <a:rPr lang="ru-RU" sz="3000" b="1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лежащая на столе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должен «разрываться» определяемым словом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лежащая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Является грамматической ошибкой нагромождение причастий: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Горький высмеивает глупого пингвина, олицетворяющего мещанина-обывателя, прячущегося от грома, боящегося надвигающейся бури, беспокоящегося только о своей безопасности.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620713"/>
            <a:ext cx="8229600" cy="583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Неправильный порядок слов в предложении с обособленным причастным оборотом нередко является причиной двусмысленности: 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несколько дней после ссоры Дубровский поймал крестьян Троекурова в своих лесах, кравших дрова.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8. Нельзя употреблять в однородном ряду причастный оборот и придаточное предложение: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en-US" sz="3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Портфель, лежащий на парте и который принадлежит Ильченко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был пуст.</a:t>
            </a:r>
            <a:endParaRPr lang="ru-RU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412875"/>
            <a:ext cx="7993062" cy="15843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ru-RU" sz="3600" b="1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употребления </a:t>
            </a: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деепричастных оборотов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374062" cy="49688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двусоставном предложении субъект действия, обозначенного деепричастным оборотом, обязательно должен быть назван в позиции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подлежащего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(то есть в именительном падеже): </a:t>
            </a: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Возвращаясь домой, Коля попал под дождь.</a:t>
            </a:r>
            <a:endParaRPr lang="ru-RU" sz="3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Слушая эту музыку, я испытывал необычайное волнение.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836613"/>
            <a:ext cx="8229600" cy="511333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субъект действия, обозначенного деепричастным оборотом, назван в позиции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(то есть в косвенном падеже), возникает ошибка, так как совершение этого действия грамматически «приписывается подлежащему»: 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Возвращаясь домой, Колю застиг дождь. 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(получается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возвращался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Коля, а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дождь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Слушая эту музыку, меня охватило необычайное волнение.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(получается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волнение слушало музыку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я)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3816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же грамматическая ошибка возникает в двусоставных предложениях, в которых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действия, обозначенного деепричастным оборотом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вообще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назван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Двигая валик, лак равномерно распределяется по поверхности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ru-RU" sz="3000" dirty="0" smtClean="0">
                <a:solidFill>
                  <a:schemeClr val="bg1"/>
                </a:solidFill>
              </a:rPr>
              <a:t>  </a:t>
            </a:r>
          </a:p>
          <a:p>
            <a:pPr marL="0" indent="450850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(получается</a:t>
            </a:r>
            <a:r>
              <a:rPr lang="ru-RU" sz="30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лак двигал валик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323850" y="836613"/>
            <a:ext cx="8424863" cy="51847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just" eaLnBrk="1" hangingPunct="1"/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Нормативным является употребление деепричастного оборота в односоставном </a:t>
            </a:r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определённо-личном предложении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субъект действия, обозначенного деепричастным оборотом, (хотя и не назван) </a:t>
            </a:r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подсказывается формой глагола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531813" algn="just" eaLnBrk="1" hangingPunct="1"/>
            <a:r>
              <a:rPr lang="ru-RU" sz="30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Готовясь к экзамену, </a:t>
            </a:r>
            <a:r>
              <a:rPr lang="ru-RU" sz="3000" b="1" i="1" u="sng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совершайте</a:t>
            </a:r>
            <a:r>
              <a:rPr lang="ru-RU" sz="30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время от времени прогулки на свежем воздухе.</a:t>
            </a:r>
          </a:p>
          <a:p>
            <a:pPr indent="531813" algn="just" eaLnBrk="1" hangingPunct="1"/>
            <a:r>
              <a:rPr lang="ru-RU" sz="30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это упражнение, сразу </a:t>
            </a:r>
            <a:r>
              <a:rPr lang="ru-RU" sz="3000" b="1" i="1" u="sng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чувствуешь</a:t>
            </a:r>
            <a:r>
              <a:rPr lang="ru-RU" sz="30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прилив сил.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41052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ctr" eaLnBrk="1" hangingPunct="1"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3.1.1 Беспредложное и предложное управление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Распространёнными ошибками при построении словосочетаний на основе связи управления являются следующие:</a:t>
            </a:r>
          </a:p>
          <a:p>
            <a:pPr marL="0" indent="450850" algn="just" eaLnBrk="1" hangingPunct="1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использование одних предлогов вместо других: 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заверил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готовности участвовать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(вместо: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заверил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в</a:t>
            </a:r>
            <a:r>
              <a:rPr lang="ru-RU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готовности участвовать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450850" eaLnBrk="1" hangingPunct="1">
              <a:buFont typeface="Wingdings 2" panose="05020102010507070707" pitchFamily="18" charset="2"/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052513"/>
            <a:ext cx="7991475" cy="5213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Деепричастный оборот не может быть употреблен в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безличном предложении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(так как в таких предложениях субъект действия, обозначенного деепричастным оборотом, может быть назван только в косвенном падеже, что противоречит нормам употребления деепричастного оборота):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Придя к врачу,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бабушке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стало плохо.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Посмотрев этот фильм,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захотелось стать лётчиками-испытателями.</a:t>
            </a:r>
            <a:endParaRPr lang="ru-RU" sz="30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39608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составляют </a:t>
            </a: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безличные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предложения с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инфинитивом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составе главного члена, в таких предложениях употребление деепричастного оборота является нормативным: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Пользуясь калькулятором, можно быстро совершить расчёты.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496300" cy="489743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Деепричастный оборот не может быть употреблен в предложении, в котором сказуемое выражено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страдательной конструкцией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производитель действия, выраженного деепричастием, и производитель действия, выраженного сказуемым, не совпадают. 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 ранение, солдат был спасён товарищами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Солдат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 ранение, спасали солдата 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196975"/>
            <a:ext cx="8229600" cy="51117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учитывать видовое значение деепричастия при передаче значений одновременности или разновременности обозначенных деепричастием и сказуемым действий. </a:t>
            </a:r>
          </a:p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 по шахматам молодой мастер,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встречаясь с опытным гроссмейстером, одержал блестящую победу.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(Правильно употребить форму совершенного вида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встретившись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идёт уже о свершившемся факте)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836613"/>
            <a:ext cx="8229600" cy="47529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Ненормативным является употребление в однородном ряду деепричастного оборота и придаточной части времени или деепричастного и причастного оборотов: </a:t>
            </a:r>
          </a:p>
          <a:p>
            <a:pPr marL="0" indent="450850"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пошёл гулять,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выполнив домашнее задание 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когда ему надоело смотреть телевизор.</a:t>
            </a:r>
          </a:p>
          <a:p>
            <a:pPr marL="0" indent="450850"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Улыбаясь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обнадёженный обещаниями родителей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уснул.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151288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3.6 Ошибки в   построении   сложного  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9750" y="1484313"/>
            <a:ext cx="8280400" cy="35290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just" eaLnBrk="1" hangingPunct="1"/>
            <a:r>
              <a:rPr lang="ru-RU" sz="3000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1.</a:t>
            </a:r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 Употребление в однородном ряду члена предложения и придаточной части: </a:t>
            </a:r>
          </a:p>
          <a:p>
            <a:pPr indent="531813" algn="just" eaLnBrk="1" hangingPunct="1"/>
            <a:r>
              <a:rPr lang="en-US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 На производственном совещании обсуждались </a:t>
            </a:r>
            <a:r>
              <a:rPr lang="ru-RU" sz="3000" b="1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вопросы улучшения качества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продукции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 и </a:t>
            </a:r>
            <a:r>
              <a:rPr lang="ru-RU" sz="3000" b="1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нет ли возможности снизить себестоимость</a:t>
            </a:r>
            <a:r>
              <a:rPr lang="ru-RU" sz="30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indent="531813" algn="just" eaLnBrk="1" hangingPunct="1"/>
            <a:endParaRPr lang="ru-RU" sz="3000" i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indent="531813" algn="just" eaLnBrk="1" hangingPunct="1"/>
            <a:endParaRPr lang="ru-RU" sz="3000" i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404813"/>
            <a:ext cx="8280400" cy="61198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Главное предложение «перебивается» находящимся внутри него придаточным: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К этому времени </a:t>
            </a:r>
            <a:r>
              <a:rPr lang="ru-RU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все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кто мог и хотел уйти из Краснодона и ближайших районов, </a:t>
            </a:r>
            <a:r>
              <a:rPr lang="ru-RU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ушел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или </a:t>
            </a:r>
            <a:r>
              <a:rPr lang="ru-RU" sz="3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выехал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на восток.</a:t>
            </a:r>
            <a:r>
              <a:rPr lang="ru-RU" sz="30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все…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ушли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выехали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Главное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, чему необходимо уделить внимание, </a:t>
            </a:r>
            <a:r>
              <a:rPr lang="ru-RU" sz="30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это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жанровой </a:t>
            </a:r>
            <a:r>
              <a:rPr lang="ru-RU" sz="3000" b="1" i="1" u="sng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стороне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высказывания.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endParaRPr lang="ru-RU" sz="3000" i="1" dirty="0" smtClean="0">
              <a:solidFill>
                <a:srgbClr val="F9110B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Главное, чему необходимо уделить внимание,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это жанровая сторона высказывания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r>
              <a:rPr lang="ru-RU" sz="30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620713"/>
            <a:ext cx="8229600" cy="583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3.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Ненормативное употребление союзов и союзных слов и частиц:</a:t>
            </a: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1)   Замена союза или союзного слова на другой союз или союзное слово, не подходящие для данного контекста:</a:t>
            </a: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Найдите предложение,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где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нужно поставить тире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–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предложение, в котором…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Он работал на фабрике, </a:t>
            </a:r>
            <a:r>
              <a:rPr lang="ru-RU" sz="30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чья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продукция пользовалась спросом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(правильно – </a:t>
            </a: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продукция которой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…).</a:t>
            </a:r>
            <a:endParaRPr lang="ru-RU" sz="30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468313" y="765175"/>
            <a:ext cx="8275637" cy="49688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723900" algn="just" eaLnBrk="1" hangingPunct="1"/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2) Употребление лишнего союза или частицы.</a:t>
            </a:r>
          </a:p>
          <a:p>
            <a:pPr indent="723900" algn="just" eaLnBrk="1" hangingPunct="1"/>
            <a:r>
              <a:rPr lang="ru-RU" sz="3000" smtClean="0">
                <a:solidFill>
                  <a:schemeClr val="bg1"/>
                </a:solidFill>
                <a:latin typeface="Times New Roman" panose="02020603050405020304" pitchFamily="18" charset="0"/>
              </a:rPr>
              <a:t>Типичной ошибкой является контактное употребление синонимичных союзов: </a:t>
            </a:r>
          </a:p>
          <a:p>
            <a:pPr indent="723900" algn="just" eaLnBrk="1" hangingPunct="1"/>
            <a:r>
              <a:rPr lang="en-US" sz="3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Условия для реализации мирных договоренностей были налицо, </a:t>
            </a:r>
            <a:r>
              <a:rPr lang="ru-RU" sz="3000" b="1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однако тем не менее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 добиться урегулирования конфликта до сих пор не удалось.  </a:t>
            </a:r>
          </a:p>
          <a:p>
            <a:pPr indent="723900" algn="just" eaLnBrk="1" hangingPunct="1"/>
            <a:r>
              <a:rPr lang="en-US" sz="3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Он уверял, </a:t>
            </a:r>
            <a:r>
              <a:rPr lang="ru-RU" sz="3000" b="1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что будто</a:t>
            </a:r>
            <a:r>
              <a:rPr lang="ru-RU" sz="30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 все проблемы решены</a:t>
            </a:r>
            <a:r>
              <a:rPr lang="ru-RU" sz="2600" i="1" smtClean="0">
                <a:solidFill>
                  <a:srgbClr val="F9110B"/>
                </a:solidFill>
                <a:latin typeface="Times New Roman" panose="02020603050405020304" pitchFamily="18" charset="0"/>
              </a:rPr>
              <a:t>.</a:t>
            </a:r>
          </a:p>
          <a:p>
            <a:pPr indent="723900" algn="just" eaLnBrk="1" hangingPunct="1"/>
            <a:endParaRPr lang="ru-RU" sz="2600" i="1" smtClean="0">
              <a:solidFill>
                <a:srgbClr val="F9110B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1196975"/>
            <a:ext cx="7942262" cy="46799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использование предложной конструкции вместо беспредложной: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 печати отмечалось об ограниченном ассортименте товаров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(вместо: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отмечался ограниченный ассортимент товаров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показатели по использованию электроэнергии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(вместо: </a:t>
            </a:r>
            <a:r>
              <a:rPr lang="ru-RU" sz="32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показатели использования электроэнергии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 и т.п.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611188" y="1125538"/>
            <a:ext cx="8229600" cy="48958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Лишней является частица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бы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в придаточной с союзом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чтобы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Органы опеки настаивали,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чтобы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нерадивые родители были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бы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лишены прав на детей.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Ошибкой является также повторение частицы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бы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в придаточных условия.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Если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бы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вовремя были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бы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приняты меры, ничего бы не случилось.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395288" y="260350"/>
            <a:ext cx="8424862" cy="64087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3)   Дублирование союза синонимичным словом в главной части: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Поскольку потребность в стоматологах велика,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поэтому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созданный в 1960 году факультет периодически увеличивает прием студентов.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4)   Лишний союз после вводного слова: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Он читал новые стихи, которые, кажется,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что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где-то уже были опубликованы.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5)   Лишнее указательное местоимение в главном предложении: 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Укажите </a:t>
            </a:r>
            <a:r>
              <a:rPr lang="ru-RU" sz="28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то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кратчайшее расстояние, которое разделяет обе точки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(кратчайшее расстояние только одно!).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323850" y="692150"/>
            <a:ext cx="8518525" cy="59769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4.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Неправильный порядок слов в сложном предложении с придаточной  определительной частью</a:t>
            </a:r>
            <a:r>
              <a:rPr lang="ru-RU" sz="25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30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0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Студенты проходили практику в одном из цехов завода, который недавно был реконструирован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Возникает двусмысленность. Непонятно, был реконструирован цех или весь завод. Отредактировать это предложение можно следующим образом: </a:t>
            </a:r>
          </a:p>
          <a:p>
            <a:pPr marL="0" indent="3556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0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Студенты проходили практику в одном из заводских цехов, который недавно был реконструирован.</a:t>
            </a:r>
            <a:endParaRPr lang="ru-RU" sz="3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539750" y="333375"/>
            <a:ext cx="8064500" cy="583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indent="531813" algn="just" eaLnBrk="1" hangingPunct="1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5.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Смешение прямой и косвенной речи: </a:t>
            </a:r>
          </a:p>
          <a:p>
            <a:pPr indent="531813" algn="just" eaLnBrk="1" hangingPunct="1"/>
            <a:r>
              <a:rPr lang="en-US" sz="3200" i="1" dirty="0" smtClean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Мы должны задать себе вопрос, что хорошо ли мы понимаем сложившуюся 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ситуацию.</a:t>
            </a:r>
            <a:r>
              <a:rPr lang="ru-RU" sz="3200" dirty="0" smtClean="0">
                <a:latin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</a:endParaRPr>
          </a:p>
          <a:p>
            <a:pPr indent="531813" algn="just" eaLnBrk="1" hangingPunct="1"/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Придаточное  предложение, образующее косвенную речь, сохраняет элементы прямой речи (формы личных местоимений и глаголов). Правильно: </a:t>
            </a:r>
          </a:p>
          <a:p>
            <a:pPr indent="531813" algn="just" eaLnBrk="1" hangingPunct="1"/>
            <a:r>
              <a:rPr lang="ru-RU" sz="3200" i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Мы должны задать себе вопрос: “Хорошо ли мы понимаем сложившуюся ситуацию?”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468313" y="549275"/>
            <a:ext cx="8361362" cy="60483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lIns="45720" rIns="45720"/>
          <a:lstStyle/>
          <a:p>
            <a:pPr marL="0" indent="627063" algn="ctr" eaLnBrk="1" hangingPunct="1">
              <a:buFont typeface="Wingdings 2" panose="05020102010507070707" pitchFamily="18" charset="2"/>
              <a:buNone/>
            </a:pP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3.1.2 Выбор предлога</a:t>
            </a:r>
          </a:p>
          <a:p>
            <a:pPr marL="0" indent="627063" algn="just" eaLnBrk="1" hangingPunct="1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При выборе предлога в синонимических конструкциях учитывается различие в смысловых и стилистических оттенках между ними. </a:t>
            </a:r>
          </a:p>
          <a:p>
            <a:pPr marL="0" indent="627063" algn="just" eaLnBrk="1" hangingPunct="1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Синонимический ряд образуют предлоги с изъяснительным значением, например: </a:t>
            </a:r>
            <a:r>
              <a:rPr lang="ru-RU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разговоры о поездке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про поездку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насчет поездки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относительно поездки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– </a:t>
            </a:r>
            <a:r>
              <a:rPr lang="ru-RU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касательно поездки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В этих сочетаниях можно отметить убывающую конкретизацию предмета речи и стилистическое различие предлогов: </a:t>
            </a:r>
          </a:p>
          <a:p>
            <a:pPr marL="0" indent="627063" algn="just" eaLnBrk="1" hangingPunct="1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предлог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нейтральный; </a:t>
            </a:r>
          </a:p>
          <a:p>
            <a:pPr marL="0" indent="627063" algn="just" eaLnBrk="1" hangingPunct="1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разговорный характер имеют предлоги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насчет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</a:p>
          <a:p>
            <a:pPr marL="0" indent="627063" algn="just" eaLnBrk="1" hangingPunct="1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книжный характер – 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касательно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относительно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188913"/>
            <a:ext cx="8208963" cy="64801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lIns="45720" rIns="45720"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Синонимичны многие предлоги, выражающие причинные отношения: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благодаря, ввиду, вследствие, в связи с, в силу, из-за, по причине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и др.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Однако при их употреблении обычно учитываются присущие им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смысловые оттенки,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поэтому правильно сказать: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ввиду предстоящего отъезда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а не 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вследствие предстоящего отъезда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(отъезд еще предстоит и «последствий» пока не имеет);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2800" b="1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предоставить отпуск вследствие болезни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но не </a:t>
            </a:r>
            <a:r>
              <a:rPr lang="ru-RU" sz="28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предоставить отпуск ввиду болезни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(получается, что болезнь, ставшая уже фактом, должна еще наступить).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052513"/>
            <a:ext cx="8229600" cy="47529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Алогичными являются и сочетания типа </a:t>
            </a:r>
            <a:r>
              <a:rPr lang="ru-RU" sz="3200" b="1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благодаря</a:t>
            </a:r>
            <a:r>
              <a:rPr lang="ru-RU" sz="3200" i="1" dirty="0" smtClean="0">
                <a:solidFill>
                  <a:srgbClr val="F9110B"/>
                </a:solidFill>
                <a:latin typeface="Times New Roman" panose="02020603050405020304" pitchFamily="18" charset="0"/>
              </a:rPr>
              <a:t> пожарам урожай потерян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(предлог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благодаря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сочетается только с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наименованиями положительно оцениваемых фактов – </a:t>
            </a:r>
            <a:r>
              <a:rPr lang="ru-RU" sz="3200" i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благодаря помощи друга мне удалось решить проблему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), для передачи соответствующего смысла лучше использовать другой предлог: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из-за</a:t>
            </a:r>
            <a:r>
              <a:rPr lang="ru-RU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пожаров урожай потерян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A95126-1D1A-4866-BE01-A5A053130D65}"/>
</file>

<file path=customXml/itemProps2.xml><?xml version="1.0" encoding="utf-8"?>
<ds:datastoreItem xmlns:ds="http://schemas.openxmlformats.org/officeDocument/2006/customXml" ds:itemID="{C2CEB25B-C6F9-4976-953A-389EC8F8D43B}"/>
</file>

<file path=customXml/itemProps3.xml><?xml version="1.0" encoding="utf-8"?>
<ds:datastoreItem xmlns:ds="http://schemas.openxmlformats.org/officeDocument/2006/customXml" ds:itemID="{211446DB-A322-4DA6-AFA3-3285CC13B24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5359</TotalTime>
  <Words>3347</Words>
  <Application>Microsoft Office PowerPoint</Application>
  <PresentationFormat>Экран (4:3)</PresentationFormat>
  <Paragraphs>278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Calibri</vt:lpstr>
      <vt:lpstr>Constantia</vt:lpstr>
      <vt:lpstr>Times New Roman</vt:lpstr>
      <vt:lpstr>Wingdings</vt:lpstr>
      <vt:lpstr>Wingdings 2</vt:lpstr>
      <vt:lpstr>Поток</vt:lpstr>
      <vt:lpstr>ПРАВИЛЬНОСТЬ РЕЧИ (продолжение)</vt:lpstr>
      <vt:lpstr>Синтаксические нормы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Синонимичные выражения, требующие разных предлогов или отличающие предложным / беспредложным управлением: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3.2.2 Согласование подлежащего и сказуемого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Нормативный компонент культуры речи</dc:title>
  <dc:creator>User</dc:creator>
  <cp:lastModifiedBy>Elena Nichiporchik</cp:lastModifiedBy>
  <cp:revision>105</cp:revision>
  <dcterms:created xsi:type="dcterms:W3CDTF">2011-05-21T10:46:03Z</dcterms:created>
  <dcterms:modified xsi:type="dcterms:W3CDTF">2018-02-17T16:52:08Z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