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103.xml" ContentType="application/vnd.openxmlformats-officedocument.presentationml.slide+xml"/>
  <Override PartName="/ppt/slides/slide102.xml" ContentType="application/vnd.openxmlformats-officedocument.presentationml.slide+xml"/>
  <Override PartName="/ppt/slides/slide101.xml" ContentType="application/vnd.openxmlformats-officedocument.presentationml.slide+xml"/>
  <Override PartName="/ppt/slides/slide100.xml" ContentType="application/vnd.openxmlformats-officedocument.presentationml.slide+xml"/>
  <Override PartName="/ppt/slides/slide13.xml" ContentType="application/vnd.openxmlformats-officedocument.presentationml.slide+xml"/>
  <Override PartName="/ppt/slides/slide98.xml" ContentType="application/vnd.openxmlformats-officedocument.presentationml.slide+xml"/>
  <Override PartName="/ppt/slides/slide97.xml" ContentType="application/vnd.openxmlformats-officedocument.presentationml.slide+xml"/>
  <Override PartName="/ppt/slides/slide96.xml" ContentType="application/vnd.openxmlformats-officedocument.presentationml.slide+xml"/>
  <Override PartName="/ppt/slides/slide9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94.xml" ContentType="application/vnd.openxmlformats-officedocument.presentationml.slide+xml"/>
  <Override PartName="/ppt/slides/slide99.xml" ContentType="application/vnd.openxmlformats-officedocument.presentationml.slide+xml"/>
  <Override PartName="/ppt/slides/slide92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78.xml" ContentType="application/vnd.openxmlformats-officedocument.presentationml.slide+xml"/>
  <Override PartName="/ppt/slides/slide77.xml" ContentType="application/vnd.openxmlformats-officedocument.presentationml.slide+xml"/>
  <Override PartName="/ppt/slides/slide93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slides/slide76.xml" ContentType="application/vnd.openxmlformats-officedocument.presentationml.slide+xml"/>
  <Override PartName="/ppt/slides/slide83.xml" ContentType="application/vnd.openxmlformats-officedocument.presentationml.slide+xml"/>
  <Override PartName="/ppt/slides/slide91.xml" ContentType="application/vnd.openxmlformats-officedocument.presentationml.slide+xml"/>
  <Override PartName="/ppt/slides/slide90.xml" ContentType="application/vnd.openxmlformats-officedocument.presentationml.slide+xml"/>
  <Override PartName="/ppt/slides/slide89.xml" ContentType="application/vnd.openxmlformats-officedocument.presentationml.slide+xml"/>
  <Override PartName="/ppt/slides/slide88.xml" ContentType="application/vnd.openxmlformats-officedocument.presentationml.slide+xml"/>
  <Override PartName="/ppt/slides/slide82.xml" ContentType="application/vnd.openxmlformats-officedocument.presentationml.slide+xml"/>
  <Override PartName="/ppt/slides/slide86.xml" ContentType="application/vnd.openxmlformats-officedocument.presentationml.slide+xml"/>
  <Override PartName="/ppt/slides/slide84.xml" ContentType="application/vnd.openxmlformats-officedocument.presentationml.slide+xml"/>
  <Override PartName="/ppt/slides/slide8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521" r:id="rId3"/>
    <p:sldId id="374" r:id="rId4"/>
    <p:sldId id="455" r:id="rId5"/>
    <p:sldId id="453" r:id="rId6"/>
    <p:sldId id="378" r:id="rId7"/>
    <p:sldId id="454" r:id="rId8"/>
    <p:sldId id="379" r:id="rId9"/>
    <p:sldId id="375" r:id="rId10"/>
    <p:sldId id="380" r:id="rId11"/>
    <p:sldId id="274" r:id="rId12"/>
    <p:sldId id="456" r:id="rId13"/>
    <p:sldId id="478" r:id="rId14"/>
    <p:sldId id="477" r:id="rId15"/>
    <p:sldId id="480" r:id="rId16"/>
    <p:sldId id="481" r:id="rId17"/>
    <p:sldId id="483" r:id="rId18"/>
    <p:sldId id="486" r:id="rId19"/>
    <p:sldId id="487" r:id="rId20"/>
    <p:sldId id="490" r:id="rId21"/>
    <p:sldId id="489" r:id="rId22"/>
    <p:sldId id="488" r:id="rId23"/>
    <p:sldId id="491" r:id="rId24"/>
    <p:sldId id="494" r:id="rId25"/>
    <p:sldId id="512" r:id="rId26"/>
    <p:sldId id="485" r:id="rId27"/>
    <p:sldId id="497" r:id="rId28"/>
    <p:sldId id="282" r:id="rId29"/>
    <p:sldId id="476" r:id="rId30"/>
    <p:sldId id="288" r:id="rId31"/>
    <p:sldId id="498" r:id="rId32"/>
    <p:sldId id="499" r:id="rId33"/>
    <p:sldId id="500" r:id="rId34"/>
    <p:sldId id="289" r:id="rId35"/>
    <p:sldId id="501" r:id="rId36"/>
    <p:sldId id="381" r:id="rId37"/>
    <p:sldId id="291" r:id="rId38"/>
    <p:sldId id="292" r:id="rId39"/>
    <p:sldId id="293" r:id="rId40"/>
    <p:sldId id="294" r:id="rId41"/>
    <p:sldId id="295" r:id="rId42"/>
    <p:sldId id="382" r:id="rId43"/>
    <p:sldId id="383" r:id="rId44"/>
    <p:sldId id="296" r:id="rId45"/>
    <p:sldId id="502" r:id="rId46"/>
    <p:sldId id="384" r:id="rId47"/>
    <p:sldId id="297" r:id="rId48"/>
    <p:sldId id="298" r:id="rId49"/>
    <p:sldId id="299" r:id="rId50"/>
    <p:sldId id="385" r:id="rId51"/>
    <p:sldId id="386" r:id="rId52"/>
    <p:sldId id="503" r:id="rId53"/>
    <p:sldId id="387" r:id="rId54"/>
    <p:sldId id="504" r:id="rId55"/>
    <p:sldId id="506" r:id="rId56"/>
    <p:sldId id="507" r:id="rId57"/>
    <p:sldId id="389" r:id="rId58"/>
    <p:sldId id="400" r:id="rId59"/>
    <p:sldId id="401" r:id="rId60"/>
    <p:sldId id="508" r:id="rId61"/>
    <p:sldId id="402" r:id="rId62"/>
    <p:sldId id="510" r:id="rId63"/>
    <p:sldId id="312" r:id="rId64"/>
    <p:sldId id="513" r:id="rId65"/>
    <p:sldId id="313" r:id="rId66"/>
    <p:sldId id="404" r:id="rId67"/>
    <p:sldId id="517" r:id="rId68"/>
    <p:sldId id="405" r:id="rId69"/>
    <p:sldId id="406" r:id="rId70"/>
    <p:sldId id="516" r:id="rId71"/>
    <p:sldId id="407" r:id="rId72"/>
    <p:sldId id="391" r:id="rId73"/>
    <p:sldId id="316" r:id="rId74"/>
    <p:sldId id="319" r:id="rId75"/>
    <p:sldId id="518" r:id="rId76"/>
    <p:sldId id="320" r:id="rId77"/>
    <p:sldId id="520" r:id="rId78"/>
    <p:sldId id="519" r:id="rId79"/>
    <p:sldId id="325" r:id="rId80"/>
    <p:sldId id="526" r:id="rId81"/>
    <p:sldId id="408" r:id="rId82"/>
    <p:sldId id="418" r:id="rId83"/>
    <p:sldId id="538" r:id="rId84"/>
    <p:sldId id="326" r:id="rId85"/>
    <p:sldId id="409" r:id="rId86"/>
    <p:sldId id="394" r:id="rId87"/>
    <p:sldId id="415" r:id="rId88"/>
    <p:sldId id="411" r:id="rId89"/>
    <p:sldId id="527" r:id="rId90"/>
    <p:sldId id="416" r:id="rId91"/>
    <p:sldId id="413" r:id="rId92"/>
    <p:sldId id="414" r:id="rId93"/>
    <p:sldId id="396" r:id="rId94"/>
    <p:sldId id="530" r:id="rId95"/>
    <p:sldId id="532" r:id="rId96"/>
    <p:sldId id="533" r:id="rId97"/>
    <p:sldId id="534" r:id="rId98"/>
    <p:sldId id="535" r:id="rId99"/>
    <p:sldId id="537" r:id="rId100"/>
    <p:sldId id="417" r:id="rId101"/>
    <p:sldId id="536" r:id="rId102"/>
    <p:sldId id="528" r:id="rId103"/>
    <p:sldId id="329" r:id="rId10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F212C7"/>
    <a:srgbClr val="CC3399"/>
    <a:srgbClr val="A93994"/>
    <a:srgbClr val="FFFFFF"/>
    <a:srgbClr val="000000"/>
    <a:srgbClr val="FF0000"/>
    <a:srgbClr val="B05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13" autoAdjust="0"/>
  </p:normalViewPr>
  <p:slideViewPr>
    <p:cSldViewPr>
      <p:cViewPr varScale="1">
        <p:scale>
          <a:sx n="72" d="100"/>
          <a:sy n="72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customXml" Target="../customXml/item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customXml" Target="../customXml/item2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FBD3-186A-41CB-AD3F-F7B79B227806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159D773-8A29-46B2-A39B-7A23F682F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441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778E-388B-4CFC-B31C-21CE64D18F3C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2C34-4B7D-4E04-969C-EAC0C93B5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FF0B-C059-4AAF-962B-A43691E3D7CF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7093-2C02-4EE8-BCBA-F568F93CC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5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F202-F9BE-4A18-A7CD-06CC1DCE1EA5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150E-3E85-47A7-8795-53EBFE497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4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253F-6E29-4076-9D24-D19892AE730D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83D7798-B8C9-4813-9F51-3B2B251E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65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A905-4A66-4C00-9B39-29D3B6285052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3C36-636C-4ED4-AA83-09D6059E5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6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1127-56E5-4281-BA49-B1749D742D57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29C21-8790-46C3-8D11-FB7992A6B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BDA0-7C8F-482D-8473-13A78198F7E8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E486-DBEF-4D3D-8176-5718F03C9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08426-60B5-4361-9D4C-0144EB1B272A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544A-BD84-475C-BADB-9AA79E58D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9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EF2D-6606-46E4-A018-7DFE48EC8DA8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79B0-13F9-4976-8415-D7CE51CBB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8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75582-FF02-41AF-8791-79B18E1A9B7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6A6C9D-18AD-4FE3-BBE4-91D62E313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8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61FB33-7F75-47D0-B13F-CC5C1F9A4446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76C9AEE0-8811-488A-A51B-2DC21813E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23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4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2276475"/>
            <a:ext cx="7704138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algn="ctr" eaLnBrk="1" hangingPunct="1"/>
            <a:r>
              <a:rPr lang="ru-RU" sz="4600" b="1">
                <a:solidFill>
                  <a:srgbClr val="F9110B"/>
                </a:solidFill>
                <a:latin typeface="Times New Roman" panose="02020603050405020304" pitchFamily="18" charset="0"/>
              </a:rPr>
              <a:t>ПРАВИЛЬНОСТЬ РЕЧИ</a:t>
            </a:r>
            <a:br>
              <a:rPr lang="ru-RU" sz="4600" b="1">
                <a:solidFill>
                  <a:srgbClr val="F9110B"/>
                </a:solidFill>
                <a:latin typeface="Times New Roman" panose="02020603050405020304" pitchFamily="18" charset="0"/>
              </a:rPr>
            </a:b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</a:rPr>
              <a:t>(продолжение)</a:t>
            </a:r>
            <a:endParaRPr lang="ru-RU" sz="4600" b="1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916113"/>
            <a:ext cx="7416800" cy="2160587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sz="5400">
                <a:solidFill>
                  <a:srgbClr val="D60093"/>
                </a:solidFill>
                <a:latin typeface="Times New Roman" panose="02020603050405020304" pitchFamily="18" charset="0"/>
              </a:rPr>
              <a:t>Категория падежа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052513"/>
            <a:ext cx="7834312" cy="4824412"/>
          </a:xfrm>
          <a:solidFill>
            <a:schemeClr val="tx1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 lIns="45720" rIns="45720"/>
          <a:lstStyle/>
          <a:p>
            <a:pPr marL="0" indent="531813"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Образование форм повелительного наклонения</a:t>
            </a:r>
          </a:p>
          <a:p>
            <a:pPr marL="0" indent="531813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образовании повелительного наклонения у целого ряда глаголов наблюдается чередование согласных и гласных в основе: </a:t>
            </a:r>
          </a:p>
          <a:p>
            <a:pPr marL="0" indent="531813"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бежать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беги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бегите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беречь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береги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взять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возьми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гнать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гони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жечь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жги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искать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ищи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класть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клади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кладите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др.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45370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Изобилующие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глаголы имеют вариантные формы повелительного наклонения. Соответствующими литературным нормам являются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чередованием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формы без чередования просторечные: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полоскать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полощи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полоскай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колыхать – </a:t>
            </a:r>
            <a:r>
              <a:rPr lang="ru-RU" sz="3200" b="1" i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колыши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колыхай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махать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маши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махай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404813"/>
            <a:ext cx="8229600" cy="6119812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Обратите внимание на форму повелительного наклонения следующих глаголов: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лечь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ляг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лягте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сесть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сядь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сядьте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достать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достань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достаньте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стать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стань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станьте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прибыть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прибудь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прибудьте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пробыть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пробудь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пробудьте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мазать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мажь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мажьте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резать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режь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режьте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ехать – поезжай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поезжайте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(допускается с отрицательной частицей – 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</a:t>
            </a:r>
            <a:r>
              <a:rPr lang="ru-RU" sz="3200" b="1" i="1" dirty="0">
                <a:solidFill>
                  <a:schemeClr val="bg2"/>
                </a:solidFill>
                <a:latin typeface="Times New Roman" panose="02020603050405020304" pitchFamily="18" charset="0"/>
              </a:rPr>
              <a:t> езди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</a:t>
            </a:r>
            <a:r>
              <a:rPr lang="ru-RU" sz="3200" b="1" i="1" dirty="0">
                <a:solidFill>
                  <a:schemeClr val="bg2"/>
                </a:solidFill>
                <a:latin typeface="Times New Roman" panose="02020603050405020304" pitchFamily="18" charset="0"/>
              </a:rPr>
              <a:t> ездите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форма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езжай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является просторечной).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0225" y="260350"/>
            <a:ext cx="8362950" cy="6337300"/>
          </a:xfrm>
          <a:solidFill>
            <a:schemeClr val="tx1"/>
          </a:solidFill>
        </p:spPr>
        <p:txBody>
          <a:bodyPr/>
          <a:lstStyle/>
          <a:p>
            <a:pPr indent="627063" algn="just" eaLnBrk="1" hangingPunct="1">
              <a:lnSpc>
                <a:spcPct val="90000"/>
              </a:lnSpc>
            </a:pPr>
            <a:r>
              <a:rPr lang="ru-RU" sz="2600" dirty="0"/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Нормативными признаются обе вариантные формы: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1) глаголов с приставкой 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вы-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выставь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 выстави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выправь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выправи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высыпь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высыпи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(вторым формам приписывается книжный характер; в новейших справочниках оба варианта характеризуются как равноценные);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2) глаголов, у которых перед -</a:t>
            </a:r>
            <a:r>
              <a:rPr lang="ru-RU" sz="26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ить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инфинитива имеется сочетание согласных -</a:t>
            </a:r>
            <a:r>
              <a:rPr lang="ru-RU" sz="26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ст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или стечение согласных, первый из которых плавный: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почисть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почисти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порть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порти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не корчь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не корчи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2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не морщь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не морщи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(первая форма имеет разговорный характер), во множественном числе рекомендуются формы на </a:t>
            </a:r>
            <a:r>
              <a:rPr lang="ru-RU" sz="2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r>
              <a:rPr lang="ru-RU" sz="2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ите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почистите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не портите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3) 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уведомь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уведоми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лакомься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лакомись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закупорь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закупори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откупорь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26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откупори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(более употребительны первые формы).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0225" y="476250"/>
            <a:ext cx="8145463" cy="612140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</a:rPr>
              <a:t>Вариантность падежных окончаний</a:t>
            </a:r>
            <a:endParaRPr lang="ru-RU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60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Наиболее частотны колебания в падежных окончаниях имен существительных </a:t>
            </a:r>
            <a:r>
              <a:rPr lang="ru-RU" sz="2800" b="1">
                <a:solidFill>
                  <a:srgbClr val="F9110B"/>
                </a:solidFill>
                <a:latin typeface="Times New Roman" panose="02020603050405020304" pitchFamily="18" charset="0"/>
              </a:rPr>
              <a:t>мужского рода на твердый согласный</a:t>
            </a:r>
            <a:r>
              <a:rPr lang="ru-RU" sz="28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первое место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по частоте занимают формы </a:t>
            </a: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</a:rPr>
              <a:t>именительного падежа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</a:rPr>
              <a:t>множественного числа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>
                <a:solidFill>
                  <a:srgbClr val="0033CC"/>
                </a:solidFill>
                <a:latin typeface="Times New Roman" panose="02020603050405020304" pitchFamily="18" charset="0"/>
              </a:rPr>
              <a:t>второе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</a:rPr>
              <a:t>родительного падежа множественного числа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третье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</a:rPr>
              <a:t>родительного падежа единственного числа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четвертое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</a:rPr>
              <a:t>предложного падежа единственного числа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341438"/>
            <a:ext cx="8374062" cy="3024187"/>
          </a:xfrm>
          <a:solidFill>
            <a:schemeClr val="tx1"/>
          </a:solidFill>
        </p:spPr>
        <p:txBody>
          <a:bodyPr/>
          <a:lstStyle/>
          <a:p>
            <a:pPr marL="0" indent="531813" algn="ctr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именительного падежа множественного числа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Конкурирующими являются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окончаниями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-а (-я)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-ы (-и)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8301037" cy="6264275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Соотношение форм может быть таковым:</a:t>
            </a: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формы с -а (-я); формы с -ы (-и) неправильные; например, правильно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адрес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профессор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паспорт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сторож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неправильно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адрес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профессор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паспорт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сторож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-ы (-и); формы с -а (-я) неправильные; например, правильно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торт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лектор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неправильно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торт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лектор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наблюдается параллельное использование обеих форм с их</a:t>
            </a:r>
          </a:p>
          <a:p>
            <a:pPr marL="0" indent="627063" algn="just" eaLnBrk="1" hangingPunct="1">
              <a:buClr>
                <a:srgbClr val="800000"/>
              </a:buClr>
              <a:buFontTx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стилистической дифференциацией или</a:t>
            </a:r>
          </a:p>
          <a:p>
            <a:pPr marL="0" indent="627063" algn="just" eaLnBrk="1" hangingPunct="1">
              <a:buClr>
                <a:srgbClr val="800000"/>
              </a:buClr>
              <a:buFontTx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дифференциацией по значению.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/>
          </p:cNvSpPr>
          <p:nvPr>
            <p:ph type="title" idx="4294967295"/>
          </p:nvPr>
        </p:nvSpPr>
        <p:spPr>
          <a:xfrm>
            <a:off x="250825" y="333375"/>
            <a:ext cx="8642350" cy="1800225"/>
          </a:xfrm>
          <a:solidFill>
            <a:schemeClr val="tx1"/>
          </a:solidFill>
        </p:spPr>
        <p:txBody>
          <a:bodyPr anchor="ctr"/>
          <a:lstStyle/>
          <a:p>
            <a:pPr algn="just" eaLnBrk="1" hangingPunct="1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Стилистически маркированными являются чаще всего формы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двусложных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заимствованных (и некоторых русских) слов с основой на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сонорный согласный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8160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50825" y="2276475"/>
            <a:ext cx="4176713" cy="4389438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Варианты с окончаниями -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, -я </a:t>
            </a:r>
            <a:r>
              <a:rPr lang="ru-RU" sz="2200" dirty="0">
                <a:solidFill>
                  <a:srgbClr val="F9110B"/>
                </a:solidFill>
                <a:latin typeface="Times New Roman" panose="02020603050405020304" pitchFamily="18" charset="0"/>
              </a:rPr>
              <a:t>разговорные,</a:t>
            </a:r>
            <a:r>
              <a:rPr lang="ru-RU" sz="2200" dirty="0">
                <a:solidFill>
                  <a:srgbClr val="F9110B"/>
                </a:solidFill>
              </a:rPr>
              <a:t> </a:t>
            </a:r>
            <a:r>
              <a:rPr lang="ru-RU" sz="2200" dirty="0">
                <a:solidFill>
                  <a:srgbClr val="F9110B"/>
                </a:solidFill>
                <a:latin typeface="Times New Roman" panose="02020603050405020304" pitchFamily="18" charset="0"/>
              </a:rPr>
              <a:t>профессиональные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слесаря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токаря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бункера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крейсера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клевера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якоря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лекаря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шомпола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F9110B"/>
                </a:solidFill>
              </a:rPr>
              <a:t>штурмана</a:t>
            </a:r>
          </a:p>
        </p:txBody>
      </p:sp>
      <p:sp>
        <p:nvSpPr>
          <p:cNvPr id="28160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572000" y="2276475"/>
            <a:ext cx="4319588" cy="4389438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</a:t>
            </a:r>
            <a:r>
              <a:rPr lang="ru-RU" sz="2200" dirty="0">
                <a:solidFill>
                  <a:srgbClr val="0000FF"/>
                </a:solidFill>
                <a:latin typeface="Times New Roman" panose="02020603050405020304" pitchFamily="18" charset="0"/>
              </a:rPr>
              <a:t>книжных стилей </a:t>
            </a:r>
            <a:r>
              <a:rPr lang="ru-RU" sz="2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нормативны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варианты с окончаниями -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, -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слесари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токари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бункеры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крейсеры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 err="1">
                <a:solidFill>
                  <a:srgbClr val="0000FF"/>
                </a:solidFill>
              </a:rPr>
              <a:t>клеверы</a:t>
            </a:r>
            <a:endParaRPr lang="ru-RU" sz="2200" b="1" i="1" dirty="0">
              <a:solidFill>
                <a:srgbClr val="0000FF"/>
              </a:solidFill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 err="1">
                <a:solidFill>
                  <a:srgbClr val="0000FF"/>
                </a:solidFill>
              </a:rPr>
              <a:t>якори</a:t>
            </a:r>
            <a:endParaRPr lang="ru-RU" sz="2200" b="1" i="1" dirty="0">
              <a:solidFill>
                <a:srgbClr val="0000FF"/>
              </a:solidFill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лекари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 err="1">
                <a:solidFill>
                  <a:srgbClr val="0000FF"/>
                </a:solidFill>
              </a:rPr>
              <a:t>шомполы</a:t>
            </a:r>
            <a:endParaRPr lang="ru-RU" sz="2200" b="1" i="1" dirty="0">
              <a:solidFill>
                <a:srgbClr val="0000FF"/>
              </a:solidFill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00FF"/>
                </a:solidFill>
              </a:rPr>
              <a:t>штурманы</a:t>
            </a:r>
            <a:endParaRPr lang="ru-RU" sz="2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620713"/>
            <a:ext cx="8137525" cy="561657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Слова </a:t>
            </a:r>
            <a:r>
              <a:rPr lang="ru-RU" sz="3200" dirty="0">
                <a:solidFill>
                  <a:srgbClr val="D60093"/>
                </a:solidFill>
                <a:latin typeface="Times New Roman" panose="02020603050405020304" pitchFamily="18" charset="0"/>
              </a:rPr>
              <a:t>латинского происхождения на -тор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buClr>
                <a:srgbClr val="A93994"/>
              </a:buClr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для одушевлённых существительных</a:t>
            </a:r>
          </a:p>
          <a:p>
            <a:pPr marL="0" indent="0" algn="just" eaLnBrk="1" hangingPunct="1">
              <a:buClr>
                <a:srgbClr val="33CC33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норма закрепляется избирательно: правильно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директор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лектор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>
              <a:buClr>
                <a:srgbClr val="33CC33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варианты стилистически маркированы:</a:t>
            </a:r>
          </a:p>
          <a:p>
            <a:pPr marL="0" indent="0" algn="just" eaLnBrk="1" hangingPunct="1"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на -ы (-и) нормативны для книжной речи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инспектор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инструктор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кондуктор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на -а (-я) встречаются в разговорной и профессиональной   речи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инспектор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инструктор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, кондуктор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981075"/>
            <a:ext cx="8229600" cy="5113338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Clr>
                <a:srgbClr val="A93994"/>
              </a:buClr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для неодушевлённых существительных</a:t>
            </a:r>
          </a:p>
          <a:p>
            <a:pPr marL="0" indent="0" algn="just" eaLnBrk="1" hangingPunct="1">
              <a:buClr>
                <a:srgbClr val="33CC33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закрепилась форма на -ы (-и):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трансформатор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конденсатор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Clr>
                <a:srgbClr val="33CC33"/>
              </a:buClr>
              <a:buFont typeface="Wingdings" panose="05000000000000000000" pitchFamily="2" charset="2"/>
              <a:buChar char="ü"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варианты стилистически маркированы:</a:t>
            </a:r>
          </a:p>
          <a:p>
            <a:pPr marL="0" indent="0" algn="just" eaLnBrk="1" hangingPunct="1">
              <a:buClr>
                <a:srgbClr val="B65620"/>
              </a:buClr>
              <a:buFont typeface="Wingdings" panose="05000000000000000000" pitchFamily="2" charset="2"/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на -ы (-и) нормативны для книжной речи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прожектор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трактор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</a:p>
          <a:p>
            <a:pPr marL="0" indent="0" algn="just" eaLnBrk="1" hangingPunct="1">
              <a:buClr>
                <a:srgbClr val="B65620"/>
              </a:buClr>
              <a:buFont typeface="Wingdings" panose="05000000000000000000" pitchFamily="2" charset="2"/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на -а (-я)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характерны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для разговорной и профессиональной   речи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прожектор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трактор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sz="3200" i="1" dirty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ctangle 4"/>
          <p:cNvSpPr>
            <a:spLocks noGrp="1"/>
          </p:cNvSpPr>
          <p:nvPr>
            <p:ph type="title" idx="4294967295"/>
          </p:nvPr>
        </p:nvSpPr>
        <p:spPr>
          <a:xfrm>
            <a:off x="250825" y="260350"/>
            <a:ext cx="8582025" cy="1155700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sz="3200" b="1" u="sng">
                <a:solidFill>
                  <a:schemeClr val="bg1"/>
                </a:solidFill>
                <a:latin typeface="Times New Roman" panose="02020603050405020304" pitchFamily="18" charset="0"/>
              </a:rPr>
              <a:t>По значению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 дифференцируются </a:t>
            </a:r>
            <a:b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следующие формы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9389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50825" y="1557338"/>
            <a:ext cx="4173538" cy="51117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корпуса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(здания, войсковые соединения)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лагеря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(военные, детские, туристические)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меха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(выделанные шкурки животных)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соболя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(меха)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образа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(иконы)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ордена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(знаки отличия)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тона</a:t>
            </a:r>
            <a:r>
              <a:rPr lang="ru-RU" sz="2200" b="1" i="1" dirty="0">
                <a:solidFill>
                  <a:srgbClr val="B6562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(переливы цвета)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учителя</a:t>
            </a:r>
            <a:r>
              <a:rPr lang="ru-RU" sz="22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(преподаватели)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хлеба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(на корню)</a:t>
            </a:r>
          </a:p>
        </p:txBody>
      </p:sp>
      <p:sp>
        <p:nvSpPr>
          <p:cNvPr id="29389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572000" y="1557338"/>
            <a:ext cx="4321175" cy="51117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корпусы</a:t>
            </a:r>
            <a:r>
              <a:rPr lang="ru-RU" sz="2200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(туловища)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лагери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(общественно-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политич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. группировки)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мехи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(кузнечные; бурдюки)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соболи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(животные)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образы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худож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.-литературные)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ордены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(рыцарские и монашеские общества)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тоны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(звуковые)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учители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 (идейные руководители)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2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хлебы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(печёные)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229600" cy="3240088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родительного падежа множественного числа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существительных мужского рода конкурирующими являются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</a:t>
            </a:r>
            <a:r>
              <a:rPr lang="ru-RU" sz="3600" dirty="0">
                <a:solidFill>
                  <a:srgbClr val="D60093"/>
                </a:solidFill>
                <a:latin typeface="Times New Roman" panose="02020603050405020304" pitchFamily="18" charset="0"/>
              </a:rPr>
              <a:t>нулевым окончанием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и окончанием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ов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5617294"/>
          </a:xfrm>
          <a:solidFill>
            <a:schemeClr val="tx1"/>
          </a:solid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Колебания в образовании форм родительного падежа множественного числа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наблюдаются у отдельных групп существительных мужского рода на твердый согласный, служащих названиями 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мер и единиц измерения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овощей, фруктов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национальностей,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лиц по принадлежности к воинским соединениям, 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парных предметов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229600" cy="5256213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Морфологические нормы и наиболее распространённые отступления от них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2.1 Нормы употребления имён существительных.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2.2 Нормы употребления имён прилагательных. Типичные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ошибки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2.3 Нормы употребления числительных.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     2.4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Нормы употребления местоимений. Типичные ошибки</a:t>
            </a:r>
          </a:p>
          <a:p>
            <a:pPr marL="0" indent="185738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   2.5 Нормы употребления глаголов.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836613"/>
            <a:ext cx="8229600" cy="56165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У большинства </a:t>
            </a:r>
            <a:r>
              <a:rPr lang="ru-RU" sz="30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единиц измерения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в родительном падеже прочно закрепилось нулевое окончание (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ампер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ватт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вольт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кулон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герц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и т.д.).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Вариантные формы наблюдаются у существительных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грамм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килограмм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гектар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531813" algn="just" eaLnBrk="1" hangingPunct="1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на -</a:t>
            </a:r>
            <a:r>
              <a:rPr lang="ru-RU" sz="3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ов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граммов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килограммов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гектаров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употребляются преимущественно </a:t>
            </a:r>
            <a:r>
              <a:rPr lang="ru-RU" sz="3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в письменной речи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нулевым окончанием допустимы в разговорной речи 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грамм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килограмм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гектар</a:t>
            </a: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2520950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существительных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названий </a:t>
            </a:r>
            <a:r>
              <a:rPr lang="ru-RU" sz="32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овощей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 фруктов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общелитературным является окончание -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апельсинов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баклажанов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бананов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лимонов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томатов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т.д.).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476250"/>
            <a:ext cx="8301037" cy="604837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названий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национальностей и народов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нормативным является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нулевое окончание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если основа оканчивается на сонорный -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н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или -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англичан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армян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грузин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башкир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болгар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румын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туркмен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хазар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цыган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но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бедуинов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берберов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бушменов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др.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окончание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 -</a:t>
            </a:r>
            <a:r>
              <a:rPr lang="ru-RU" sz="3200" b="1" u="sng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ов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других случаях: калмыков,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казахов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 монголов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 таджиков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тунгусов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 узбеков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хакасов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хорватов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якутов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но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турок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бурят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2665412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названий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лиц по принадлежности к воинским соединениям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норма избирательна: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(отряд)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солдат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партизан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гусар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драгун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но: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минёров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сапёров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канониров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др.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04200" cy="3529012"/>
          </a:xfrm>
          <a:solidFill>
            <a:schemeClr val="tx1"/>
          </a:solidFill>
        </p:spPr>
        <p:txBody>
          <a:bodyPr lIns="45720" rIns="45720"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Для существительных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названий парных предметов или предметов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состоящих из двух или нескольких частей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нормой является нулевая флексия: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ботинки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ботинок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погоны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погон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шорты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шорт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чулки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чулок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т.д.; однако 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носки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носков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endParaRPr lang="ru-RU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125538"/>
            <a:ext cx="8229600" cy="4389437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Вариантные формы образуют и существительные, в роде которых наблюдаются колебания, обусловленные влиянием профессиональной речи или просторечия: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общелитературные: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георгин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георгинов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рельс 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рельсов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стилистически маркированные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георгина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георгин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, рельса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рельс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др.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229600" cy="5543550"/>
          </a:xfrm>
          <a:solidFill>
            <a:schemeClr val="tx1"/>
          </a:solidFill>
        </p:spPr>
        <p:txBody>
          <a:bodyPr/>
          <a:lstStyle/>
          <a:p>
            <a:pPr marL="0" indent="531813" algn="ctr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родительного падежа единственного числа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Конкурирующими являются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окончаниями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-а (-я)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-у (-ю)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на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-у (-ю)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в русском языке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убывают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и в разговорной,  и в художественной речи. В научной и деловой речи такие формы не используются.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/>
          </p:cNvSpPr>
          <p:nvPr/>
        </p:nvSpPr>
        <p:spPr bwMode="auto">
          <a:xfrm>
            <a:off x="539750" y="260350"/>
            <a:ext cx="8064500" cy="64087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indent="723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1189038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597025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2005013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4130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870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327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78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24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В родительном падеже единственного числа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вариантные формы на -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у(-ю)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характерны для существительных мужского рода, называющих неодушевленные предметы, не поддающиеся счету:</a:t>
            </a:r>
          </a:p>
          <a:p>
            <a:pPr algn="just" eaLnBrk="1" hangingPunct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вещественные существительные в партитивном значении 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кусок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тарелка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супу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литр</a:t>
            </a:r>
            <a:r>
              <a:rPr lang="ru-RU" i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квасу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), </a:t>
            </a:r>
          </a:p>
          <a:p>
            <a:pPr algn="just" eaLnBrk="1" hangingPunct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отдельные отвлеченные существительные, указывающие на неполный объем признака 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много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смеху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крику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визгу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шуму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страху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),</a:t>
            </a:r>
          </a:p>
          <a:p>
            <a:pPr algn="just" eaLnBrk="1" hangingPunct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существительные с предлогами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из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без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при обозначении удаления откуда-либо, причины, отсутствия чего-либо 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выйти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из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лесу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поднять </a:t>
            </a:r>
            <a:r>
              <a:rPr lang="ru-RU" b="1" i="1" dirty="0">
                <a:solidFill>
                  <a:srgbClr val="A93994"/>
                </a:solidFill>
                <a:latin typeface="Times New Roman" panose="02020603050405020304" pitchFamily="18" charset="0"/>
              </a:rPr>
              <a:t>с</a:t>
            </a:r>
            <a:r>
              <a:rPr lang="ru-RU" i="1" dirty="0">
                <a:solidFill>
                  <a:srgbClr val="A93994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A93994"/>
                </a:solidFill>
                <a:latin typeface="Times New Roman" panose="02020603050405020304" pitchFamily="18" charset="0"/>
              </a:rPr>
              <a:t>полу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умереть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голоду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уйти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без спросу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), </a:t>
            </a:r>
          </a:p>
          <a:p>
            <a:pPr algn="just" eaLnBrk="1" hangingPunct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существительные в составе фразеологических оборотов (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спасу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спуску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 давать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Текст 2"/>
          <p:cNvSpPr>
            <a:spLocks noGrp="1"/>
          </p:cNvSpPr>
          <p:nvPr>
            <p:ph type="body" idx="1"/>
          </p:nvPr>
        </p:nvSpPr>
        <p:spPr>
          <a:xfrm>
            <a:off x="250825" y="333375"/>
            <a:ext cx="8713788" cy="6264275"/>
          </a:xfrm>
          <a:solidFill>
            <a:schemeClr val="tx1"/>
          </a:solidFill>
        </p:spPr>
        <p:txBody>
          <a:bodyPr/>
          <a:lstStyle/>
          <a:p>
            <a:pPr indent="804863" algn="just" eaLnBrk="1" hangingPunct="1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Вариантные формы в сочетаниях с партитивным значением стилистически маркированы: </a:t>
            </a:r>
          </a:p>
          <a:p>
            <a:pPr indent="804863" algn="just" eaLnBrk="1" hangingPunct="1">
              <a:buFont typeface="Wingdings 2" panose="05020102010507070707" pitchFamily="18" charset="2"/>
              <a:buChar char=""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на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-а(-я)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(килограмм)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сахара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(гроздь)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винограда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являются стилистически нейтральными, общелитературными по употреблению; </a:t>
            </a:r>
          </a:p>
          <a:p>
            <a:pPr indent="804863" algn="just" eaLnBrk="1" hangingPunct="1">
              <a:buFont typeface="Wingdings 2" panose="05020102010507070707" pitchFamily="18" charset="2"/>
              <a:buChar char=""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на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-у(-ю)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стилистически сниженными, разговорными: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(килограмм)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сахару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(гроздь)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винограду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indent="804863" algn="just" eaLnBrk="1" hangingPunct="1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Наличие определения при существительном способствует укреплению флексии -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а(-я):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кусок 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российского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сыра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стакан 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фруктового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сока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2808287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предложного падежа единственного числа</a:t>
            </a:r>
          </a:p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Конкурирующими для существительных мужского рода являются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окончаниями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-е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-у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341438"/>
            <a:ext cx="7489825" cy="2447925"/>
          </a:xfrm>
          <a:solidFill>
            <a:schemeClr val="tx1"/>
          </a:solidFill>
        </p:spPr>
        <p:txBody>
          <a:bodyPr anchor="ctr" anchorCtr="1"/>
          <a:lstStyle/>
          <a:p>
            <a:pPr algn="ctr" eaLnBrk="1" hangingPunct="1"/>
            <a:r>
              <a:rPr lang="ru-RU" sz="4600" dirty="0">
                <a:solidFill>
                  <a:srgbClr val="F9110B"/>
                </a:solidFill>
                <a:latin typeface="Times New Roman" panose="02020603050405020304" pitchFamily="18" charset="0"/>
              </a:rPr>
              <a:t>2 Морфологические нормы и наиболее распространённые отступления от них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23850" y="1773238"/>
            <a:ext cx="8497888" cy="2665412"/>
          </a:xfrm>
          <a:solidFill>
            <a:schemeClr val="tx1"/>
          </a:solidFill>
        </p:spPr>
        <p:txBody>
          <a:bodyPr/>
          <a:lstStyle/>
          <a:p>
            <a:pPr indent="723900" algn="just" eaLnBrk="1" hangingPunct="1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В предложном падеже единственного числа у существительных мужского рода основным являемся окончание </a:t>
            </a:r>
            <a:r>
              <a:rPr lang="ru-RU" sz="3600" dirty="0">
                <a:solidFill>
                  <a:srgbClr val="CC3399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е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 сне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на дне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 труде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125538"/>
            <a:ext cx="8229600" cy="5183782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Вариантное окончание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-у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является нормативным для существительных с предлогами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в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обстоятельственном значении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места, реже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состояния или времени действия: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 снегу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на берегу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на шкафу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 аэропорту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 бреду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 прошлом году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словоформах с объектным значением окончание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-е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о снеге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о береге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о шкафе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об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аэропорте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548681"/>
            <a:ext cx="8424862" cy="5401270"/>
          </a:xfrm>
          <a:solidFill>
            <a:schemeClr val="tx1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Затруднения обычно возникают в употреблении имен существительных, одинаково легко принимающих флексию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-е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флексию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-у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 отпуске/у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>
                <a:solidFill>
                  <a:srgbClr val="CC3399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i="1" smtClean="0">
                <a:solidFill>
                  <a:srgbClr val="CC3399"/>
                </a:solidFill>
                <a:latin typeface="Times New Roman" panose="02020603050405020304" pitchFamily="18" charset="0"/>
              </a:rPr>
              <a:t>цехе/у</a:t>
            </a:r>
            <a:r>
              <a:rPr lang="ru-RU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и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др. Обе формы нормативны, однако различаются стилистически: </a:t>
            </a:r>
          </a:p>
          <a:p>
            <a:pPr marL="0" indent="723900" algn="just" eaLnBrk="1" hangingPunct="1"/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 цехе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в отпуске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имеют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нейтральную окраску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723900" algn="just" eaLnBrk="1" hangingPunct="1"/>
            <a:r>
              <a:rPr lang="ru-RU" sz="3200" b="1" i="1" dirty="0">
                <a:solidFill>
                  <a:schemeClr val="bg2"/>
                </a:solidFill>
                <a:latin typeface="Times New Roman" panose="02020603050405020304" pitchFamily="18" charset="0"/>
              </a:rPr>
              <a:t>в цеху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chemeClr val="bg2"/>
                </a:solidFill>
                <a:latin typeface="Times New Roman" panose="02020603050405020304" pitchFamily="18" charset="0"/>
              </a:rPr>
              <a:t> в отпуску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разговорную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484313"/>
            <a:ext cx="8497887" cy="4389437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на береге, на бале, в саде, в стоге, на борте, на шкафе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т.п. носят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оттенок устарелости.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Однако в названиях литературных произведений в «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Вишнёвом саде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» А.П. Чехова, в «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Лесе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» А.Н. Островского и других (словоформы имеют объектное значение) закрепляется окончание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-е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9750" y="765175"/>
            <a:ext cx="8135938" cy="5400675"/>
          </a:xfrm>
          <a:solidFill>
            <a:schemeClr val="tx1"/>
          </a:solidFill>
        </p:spPr>
        <p:txBody>
          <a:bodyPr/>
          <a:lstStyle/>
          <a:p>
            <a:pPr indent="723900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Для русского языка характерна тенденция </a:t>
            </a:r>
            <a:r>
              <a:rPr lang="ru-RU" sz="3200" u="sng">
                <a:solidFill>
                  <a:srgbClr val="FF0000"/>
                </a:solidFill>
                <a:latin typeface="Times New Roman" panose="02020603050405020304" pitchFamily="18" charset="0"/>
              </a:rPr>
              <a:t>к сокращению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количества слов, принимающих окончание </a:t>
            </a:r>
            <a:r>
              <a:rPr lang="ru-RU" sz="3200" b="1" u="sng">
                <a:solidFill>
                  <a:srgbClr val="CC3399"/>
                </a:solidFill>
                <a:latin typeface="Times New Roman" panose="02020603050405020304" pitchFamily="18" charset="0"/>
              </a:rPr>
              <a:t>-у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indent="723900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Данный процесс у ряда лексем сопровождается смысловым размежеванием вариантных форм, онаречиванием и 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фразеологизацией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предложных сочетаний с окончанием </a:t>
            </a:r>
            <a:r>
              <a:rPr lang="ru-RU" sz="3200" b="1" u="sng">
                <a:solidFill>
                  <a:srgbClr val="CC3399"/>
                </a:solidFill>
                <a:latin typeface="Times New Roman" panose="02020603050405020304" pitchFamily="18" charset="0"/>
              </a:rPr>
              <a:t>-у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в то время как в грамматически свободных сочетаниях используется форма на </a:t>
            </a:r>
            <a:r>
              <a:rPr lang="ru-RU" sz="3200" b="1">
                <a:solidFill>
                  <a:srgbClr val="CC3399"/>
                </a:solidFill>
                <a:latin typeface="Times New Roman" panose="02020603050405020304" pitchFamily="18" charset="0"/>
              </a:rPr>
              <a:t>-е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endParaRPr lang="ru-RU" sz="3200" i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476250"/>
            <a:ext cx="8229600" cy="604837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Сравни: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номер на доме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работа на дому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 строевом шаге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на каждом шагу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 яблочном соке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вариться в собственном соку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плавает в жире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 в жиру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в расчётном счёте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хорошем счету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снежинки блестят на мехе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пальто на меху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дела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на ходу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916113"/>
            <a:ext cx="7416800" cy="2160587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sz="5400">
                <a:solidFill>
                  <a:srgbClr val="D60093"/>
                </a:solidFill>
                <a:latin typeface="Times New Roman" panose="02020603050405020304" pitchFamily="18" charset="0"/>
              </a:rPr>
              <a:t>Категория рода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352928" cy="4824536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Род несклоняемых имён существительных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 Неодушевленные имена существительные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Неодушевлённые имена существительные иноязычного происхождения в своем большинстве относятся </a:t>
            </a:r>
            <a:r>
              <a:rPr lang="ru-RU" sz="28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к среднему роду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например: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целебное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алоэ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железнодорожное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депо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сиреневое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жабо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интересное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интервью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шерстяное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кашне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маршрутное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такси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звучащее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банджо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611188" y="692150"/>
            <a:ext cx="8145462" cy="5905500"/>
          </a:xfrm>
          <a:solidFill>
            <a:schemeClr val="tx1"/>
          </a:solidFill>
        </p:spPr>
        <p:txBody>
          <a:bodyPr/>
          <a:lstStyle/>
          <a:p>
            <a:pPr indent="723900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Правило имеет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ряд исключений: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1)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к  м у ж с к о м у роду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относятся слова: 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кофе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(влияние прежних форм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кофей, </a:t>
            </a:r>
            <a:r>
              <a:rPr lang="ru-RU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кофий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экю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(старинная французская монета; влияние языка-источника);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сирокко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торнадо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(родовое понятие «ветер»);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пенальти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(влияние русского синонимического сочетания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одиннадцатиметровый штрафной удар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сулугуни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(влияние родового понятия «сыр»);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бенгали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пушту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урду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хинди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(влияние родового понятия «язык»).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7805737" cy="4164012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2)</a:t>
            </a:r>
            <a:r>
              <a:rPr lang="ru-RU" sz="3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u="sng">
                <a:solidFill>
                  <a:srgbClr val="D60093"/>
                </a:solidFill>
                <a:latin typeface="Times New Roman" panose="02020603050405020304" pitchFamily="18" charset="0"/>
              </a:rPr>
              <a:t>к</a:t>
            </a:r>
            <a:r>
              <a:rPr lang="ru-RU" sz="3000" u="sng">
                <a:solidFill>
                  <a:srgbClr val="D60093"/>
                </a:solidFill>
                <a:latin typeface="Times New Roman" panose="02020603050405020304" pitchFamily="18" charset="0"/>
              </a:rPr>
              <a:t>   </a:t>
            </a:r>
            <a:r>
              <a:rPr lang="ru-RU" sz="3000" b="1" u="sng">
                <a:solidFill>
                  <a:srgbClr val="D60093"/>
                </a:solidFill>
                <a:latin typeface="Times New Roman" panose="02020603050405020304" pitchFamily="18" charset="0"/>
              </a:rPr>
              <a:t>ж е н с к о м у роду</a:t>
            </a:r>
            <a:r>
              <a:rPr lang="ru-RU" sz="3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относятся слова: </a:t>
            </a:r>
          </a:p>
          <a:p>
            <a:pPr algn="just" eaLnBrk="1" hangingPunct="1"/>
            <a:r>
              <a:rPr lang="ru-RU" sz="3000" i="1">
                <a:solidFill>
                  <a:srgbClr val="F9110B"/>
                </a:solidFill>
                <a:latin typeface="Times New Roman" panose="02020603050405020304" pitchFamily="18" charset="0"/>
              </a:rPr>
              <a:t>    </a:t>
            </a:r>
            <a:r>
              <a:rPr lang="ru-RU" sz="3000" b="1" i="1">
                <a:solidFill>
                  <a:srgbClr val="F9110B"/>
                </a:solidFill>
                <a:latin typeface="Times New Roman" panose="02020603050405020304" pitchFamily="18" charset="0"/>
              </a:rPr>
              <a:t>авеню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(русский синоним 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улица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sz="3000" i="1">
                <a:solidFill>
                  <a:srgbClr val="F9110B"/>
                </a:solidFill>
                <a:latin typeface="Times New Roman" panose="02020603050405020304" pitchFamily="18" charset="0"/>
              </a:rPr>
              <a:t>    </a:t>
            </a:r>
            <a:r>
              <a:rPr lang="ru-RU" sz="3000" b="1" i="1">
                <a:solidFill>
                  <a:srgbClr val="F9110B"/>
                </a:solidFill>
                <a:latin typeface="Times New Roman" panose="02020603050405020304" pitchFamily="18" charset="0"/>
              </a:rPr>
              <a:t>бере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(родовое понятие «груша»);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sz="3000" i="1">
                <a:solidFill>
                  <a:srgbClr val="F9110B"/>
                </a:solidFill>
                <a:latin typeface="Times New Roman" panose="02020603050405020304" pitchFamily="18" charset="0"/>
              </a:rPr>
              <a:t>    </a:t>
            </a:r>
            <a:r>
              <a:rPr lang="ru-RU" sz="3000" b="1" i="1">
                <a:solidFill>
                  <a:srgbClr val="F9110B"/>
                </a:solidFill>
                <a:latin typeface="Times New Roman" panose="02020603050405020304" pitchFamily="18" charset="0"/>
              </a:rPr>
              <a:t>кольраби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ru-RU" sz="3000" b="1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>
                <a:solidFill>
                  <a:srgbClr val="F9110B"/>
                </a:solidFill>
                <a:latin typeface="Times New Roman" panose="02020603050405020304" pitchFamily="18" charset="0"/>
              </a:rPr>
              <a:t>брокколи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(родовое понятие      «капуста»);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sz="3000" i="1">
                <a:solidFill>
                  <a:srgbClr val="F9110B"/>
                </a:solidFill>
                <a:latin typeface="Times New Roman" panose="02020603050405020304" pitchFamily="18" charset="0"/>
              </a:rPr>
              <a:t>    </a:t>
            </a:r>
            <a:r>
              <a:rPr lang="ru-RU" sz="3000" b="1" i="1">
                <a:solidFill>
                  <a:srgbClr val="F9110B"/>
                </a:solidFill>
                <a:latin typeface="Times New Roman" panose="02020603050405020304" pitchFamily="18" charset="0"/>
              </a:rPr>
              <a:t>салями</a:t>
            </a:r>
            <a:r>
              <a:rPr lang="ru-RU" sz="3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(родовое понятие «колбаса») </a:t>
            </a:r>
          </a:p>
          <a:p>
            <a:pPr algn="just" eaLnBrk="1" hangingPunct="1"/>
            <a:r>
              <a:rPr lang="ru-RU" sz="3000">
                <a:solidFill>
                  <a:schemeClr val="bg1"/>
                </a:solidFill>
                <a:latin typeface="Times New Roman" panose="02020603050405020304" pitchFamily="18" charset="0"/>
              </a:rPr>
              <a:t>и некоторые другие.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ru-RU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052513"/>
            <a:ext cx="8229600" cy="5040312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Морфологические и синтаксические нормы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это </a:t>
            </a:r>
            <a:r>
              <a:rPr lang="ru-RU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нормы грамматические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Грамматические нормы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характеризуются относительно большой устойчивостью и слабой восприимчивостью к влиянию социальных факторов. Однако и они подвергаются историческим изменениям, которые приводят к сдвигам в нормах, возникновению </a:t>
            </a:r>
            <a:r>
              <a:rPr lang="ru-RU" sz="32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грамматических вариантов</a:t>
            </a: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 descr="Пергамент"/>
          <p:cNvSpPr>
            <a:spLocks noGrp="1"/>
          </p:cNvSpPr>
          <p:nvPr>
            <p:ph type="body" idx="1"/>
          </p:nvPr>
        </p:nvSpPr>
        <p:spPr>
          <a:xfrm>
            <a:off x="539750" y="1125538"/>
            <a:ext cx="7988300" cy="4464050"/>
          </a:xfrm>
          <a:solidFill>
            <a:schemeClr val="tx1"/>
          </a:solidFill>
        </p:spPr>
        <p:txBody>
          <a:bodyPr/>
          <a:lstStyle/>
          <a:p>
            <a:pPr indent="723900" algn="just" eaLnBrk="1" hangingPunct="1">
              <a:buFont typeface="Wingdings" panose="05000000000000000000" pitchFamily="2" charset="2"/>
              <a:buNone/>
            </a:pP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Норма вариативна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для следующих слов: </a:t>
            </a:r>
            <a:endParaRPr lang="ru-RU" sz="3000" i="1" dirty="0">
              <a:solidFill>
                <a:srgbClr val="F9110B"/>
              </a:solidFill>
              <a:latin typeface="Times New Roman" panose="02020603050405020304" pitchFamily="18" charset="0"/>
            </a:endParaRPr>
          </a:p>
          <a:p>
            <a:pPr indent="723900" algn="just" eaLnBrk="1" hangingPunct="1"/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авто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средн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и муж., под влиянием слова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автомобиль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арго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средн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и муж., под влиянием слова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жаргон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723900" algn="just" eaLnBrk="1" hangingPunct="1"/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бренди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средн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и муж.);</a:t>
            </a:r>
          </a:p>
          <a:p>
            <a:pPr indent="723900" algn="just" eaLnBrk="1" hangingPunct="1"/>
            <a:r>
              <a:rPr lang="ru-RU" sz="30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эсперанто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средн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 и муж., влияние слова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язык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848600" cy="4967287"/>
          </a:xfrm>
          <a:solidFill>
            <a:schemeClr val="tx1"/>
          </a:solidFill>
        </p:spPr>
        <p:txBody>
          <a:bodyPr/>
          <a:lstStyle/>
          <a:p>
            <a:pPr indent="450850" eaLnBrk="1" hangingPunct="1">
              <a:lnSpc>
                <a:spcPct val="9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 Субстантивированные слова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Субстантивированные несклоняемые слова относятся </a:t>
            </a:r>
            <a:r>
              <a:rPr lang="ru-RU" sz="32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к среднему роду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например: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вежливое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«здравствуйте»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всегдашнее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«да»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громкое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«ура»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наше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«завтра»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резкое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«не хочу»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549275"/>
            <a:ext cx="7991475" cy="5975350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Существительные со значением лица </a:t>
            </a:r>
          </a:p>
          <a:p>
            <a:pPr marL="0" indent="627063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Несклоняемые наименования лиц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1) относятся к </a:t>
            </a:r>
            <a:r>
              <a:rPr lang="ru-RU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мужскому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или </a:t>
            </a: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женскому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роду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в зависимости от своего значения, т. е. соотнесенности с реальным полом обозначаемого лица, например: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м у ж с к о г о рода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рантье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атташе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кули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янки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маэстро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рефери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импресарио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тореро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пьеро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ж е н с к о г о рода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фрейлейн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инженю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леди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травести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ню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пани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684213" y="260350"/>
            <a:ext cx="8135937" cy="6011863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2) </a:t>
            </a: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д в у р о д о в ы е</a:t>
            </a:r>
            <a:r>
              <a:rPr lang="ru-RU" sz="3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визави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(ср.: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мой визави оказался интересным собеседником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моя визави оказалась интересной собеседницей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),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протеже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(ср.: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наш протеже оправдал все надежды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наша протеже оправдала все надежды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инкогнито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(ср.: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таинственный инкогнито внезапно исчез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таинственная инкогнито внезапно исчезла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3) </a:t>
            </a:r>
            <a:r>
              <a:rPr lang="ru-RU" sz="3000" b="1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среднегo</a:t>
            </a: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рода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жюри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жюри постановило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23850" y="692150"/>
            <a:ext cx="8640763" cy="5977210"/>
          </a:xfrm>
          <a:solidFill>
            <a:schemeClr val="tx1"/>
          </a:solidFill>
        </p:spPr>
        <p:txBody>
          <a:bodyPr/>
          <a:lstStyle/>
          <a:p>
            <a:pPr indent="531813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 Существительные, обозначающие животных, птиц 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Несклоняемые существительные, обозначающие представителей фауны, относятся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  </a:t>
            </a:r>
            <a:r>
              <a:rPr lang="ru-RU" sz="30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м у ж с к о м у роду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безотносительно к полу животного</a:t>
            </a: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азиатский зебу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забавный пони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ловкий шимпанзе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пёстрый какаду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серый кенгуру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/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большой фламинго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331152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Однако если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контекст указывает на самку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то фауноним используется с грамматическим значением </a:t>
            </a:r>
            <a:r>
              <a:rPr lang="ru-RU" sz="32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женского рода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например: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кенгуру несла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в сумке кенгурёнка,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шимпанзе кормила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детёныша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684213" y="981075"/>
            <a:ext cx="8064500" cy="4895850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u="sng">
                <a:solidFill>
                  <a:srgbClr val="D60093"/>
                </a:solidFill>
                <a:latin typeface="Times New Roman" panose="02020603050405020304" pitchFamily="18" charset="0"/>
              </a:rPr>
              <a:t>К ж е н с к о м у роду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относятся слова: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иваси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(сельдь),</a:t>
            </a:r>
            <a:r>
              <a:rPr lang="ru-RU" sz="3200" b="1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цеце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(муха).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u="sng">
                <a:solidFill>
                  <a:srgbClr val="D60093"/>
                </a:solidFill>
                <a:latin typeface="Times New Roman" panose="02020603050405020304" pitchFamily="18" charset="0"/>
              </a:rPr>
              <a:t>Д в у р о д о в ы м и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являются слова: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колибри</a:t>
            </a:r>
            <a:r>
              <a:rPr lang="ru-RU" sz="3200" b="1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b="1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киви-киви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(муж. и жен., влияние родового понятия «птица»);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колли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(муж. и жен., влияние родового понятия «собака»);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i="1">
                <a:solidFill>
                  <a:srgbClr val="F9110B"/>
                </a:solidFill>
                <a:latin typeface="Times New Roman" panose="02020603050405020304" pitchFamily="18" charset="0"/>
              </a:rPr>
              <a:t>гризли</a:t>
            </a:r>
            <a:r>
              <a:rPr lang="ru-RU" sz="3200" b="1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(муж. и жен.).</a:t>
            </a:r>
            <a:r>
              <a:rPr lang="ru-RU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611188" y="476250"/>
            <a:ext cx="7988300" cy="6121400"/>
          </a:xfrm>
          <a:solidFill>
            <a:schemeClr val="tx1"/>
          </a:solidFill>
        </p:spPr>
        <p:txBody>
          <a:bodyPr/>
          <a:lstStyle/>
          <a:p>
            <a:pPr indent="627063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 Географические названия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627063" algn="just" eaLnBrk="1" hangingPunct="1"/>
            <a:r>
              <a:rPr lang="ru-RU" sz="2400" dirty="0"/>
              <a:t>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Род несклоняемых существительных, являющихся названиями городов, рек, озер, островов, гор и т. д., </a:t>
            </a:r>
            <a:r>
              <a:rPr lang="ru-RU" sz="2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определяется по грамматическому роду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нарицательного существительного, выступающего в роли родового понятия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627063" algn="just" eaLnBrk="1" hangingPunct="1"/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солнечный Тбилиси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(город),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/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широкая Миссисипи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(река),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/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полноводное Эри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(озеро),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/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труднодоступная Юнгфрау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(гора),</a:t>
            </a:r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/>
            <a:r>
              <a:rPr lang="ru-RU" sz="30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живописный Капри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(остров).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8064500" cy="4608512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6 Названия средств массовой информации </a:t>
            </a:r>
          </a:p>
          <a:p>
            <a:pPr algn="just" eaLnBrk="1" hangingPunct="1"/>
            <a:r>
              <a:rPr lang="ru-RU" sz="2600" b="1">
                <a:solidFill>
                  <a:srgbClr val="D60093"/>
                </a:solidFill>
                <a:latin typeface="Times New Roman" panose="02020603050405020304" pitchFamily="18" charset="0"/>
              </a:rPr>
              <a:t>         </a:t>
            </a:r>
            <a:r>
              <a:rPr lang="ru-RU" sz="2800" b="1" u="sng">
                <a:solidFill>
                  <a:srgbClr val="D60093"/>
                </a:solidFill>
                <a:latin typeface="Times New Roman" panose="02020603050405020304" pitchFamily="18" charset="0"/>
              </a:rPr>
              <a:t>По родовому наименованию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 определяется грамматический род несклоняемых названий средств массовой информации: </a:t>
            </a:r>
          </a:p>
          <a:p>
            <a:pPr algn="just" eaLnBrk="1" hangingPunct="1"/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       </a:t>
            </a:r>
            <a:r>
              <a:rPr lang="ru-RU" sz="2800" i="1">
                <a:solidFill>
                  <a:srgbClr val="F9110B"/>
                </a:solidFill>
                <a:latin typeface="Times New Roman" panose="02020603050405020304" pitchFamily="18" charset="0"/>
              </a:rPr>
              <a:t>«Би-Би-Си» 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(радиовещательная корпорация) сообщила; </a:t>
            </a:r>
            <a:endParaRPr lang="ru-RU" sz="2800" i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       либеральная </a:t>
            </a:r>
            <a:r>
              <a:rPr lang="ru-RU" sz="2800" i="1">
                <a:solidFill>
                  <a:srgbClr val="F9110B"/>
                </a:solidFill>
                <a:latin typeface="Times New Roman" panose="02020603050405020304" pitchFamily="18" charset="0"/>
              </a:rPr>
              <a:t>«Ньюс кроникл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» (газета);</a:t>
            </a:r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sz="2800" i="1">
                <a:solidFill>
                  <a:srgbClr val="F9110B"/>
                </a:solidFill>
                <a:latin typeface="Times New Roman" panose="02020603050405020304" pitchFamily="18" charset="0"/>
              </a:rPr>
              <a:t>       «Таймс» 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(газета)</a:t>
            </a:r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опубликовала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 eaLnBrk="1" hangingPunct="1"/>
            <a:r>
              <a:rPr lang="ru-R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ru-RU" sz="2800" i="1">
                <a:solidFill>
                  <a:srgbClr val="F9110B"/>
                </a:solidFill>
                <a:latin typeface="Times New Roman" panose="02020603050405020304" pitchFamily="18" charset="0"/>
              </a:rPr>
              <a:t>«Бурда Моден» 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(журнал)</a:t>
            </a:r>
            <a:r>
              <a:rPr lang="ru-RU" sz="2800" i="1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</a:rPr>
              <a:t>продемонстрировал.</a:t>
            </a:r>
            <a:endParaRPr lang="ru-RU" sz="2800" i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0225" y="620713"/>
            <a:ext cx="8002588" cy="5976937"/>
          </a:xfrm>
          <a:solidFill>
            <a:schemeClr val="tx1"/>
          </a:solidFill>
        </p:spPr>
        <p:txBody>
          <a:bodyPr/>
          <a:lstStyle/>
          <a:p>
            <a:pPr indent="627063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7 Аббревиатуры</a:t>
            </a:r>
          </a:p>
          <a:p>
            <a:pPr indent="627063" algn="just" eaLnBrk="1" hangingPunct="1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Аббревиатуры, образованные соединением </a:t>
            </a:r>
            <a:r>
              <a:rPr lang="ru-RU" sz="30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начальных букв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тех слов, из которых состоит полное наименование, определяют свой грамматический род по роду </a:t>
            </a:r>
            <a:r>
              <a:rPr lang="ru-RU" sz="30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ведущего слова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составного наименования:</a:t>
            </a:r>
          </a:p>
          <a:p>
            <a:pPr indent="627063" algn="just" eaLnBrk="1" hangingPunct="1"/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МГУ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(Московский государственный университет)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праздновал своё двухсотлетие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/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КГБ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(Комитет государственной безопасности)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был расформирован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indent="627063" algn="just" eaLnBrk="1" hangingPunct="1"/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СНГ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(содружество независимых государств)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было образовано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908050"/>
            <a:ext cx="8353425" cy="4465638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Грамматические варианты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могут характеризоваться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различной стилистической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окраской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например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пять граммов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(кн.)</a:t>
            </a:r>
            <a:r>
              <a:rPr lang="ru-RU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пять грамм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(р.),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штурманы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(кн.)</a:t>
            </a:r>
            <a:r>
              <a:rPr lang="ru-RU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штурмана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(проф.),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манжет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(проф.)</a:t>
            </a:r>
            <a:r>
              <a:rPr lang="ru-RU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– манжета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(н.),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позднее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(кн.)</a:t>
            </a:r>
            <a:r>
              <a:rPr lang="ru-RU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позже 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(н.).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620713"/>
            <a:ext cx="8280400" cy="5832475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Это же правило распространяется на сложносокращенные слова других типов аббревиации (звуковой, слоговой, смешанной), </a:t>
            </a:r>
            <a:r>
              <a:rPr lang="ru-RU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если эти слова не склоняются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новая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ТЭЦ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(тепловая электростанция);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АЭС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(атомная электрическая станция)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заключила договоры с рядом предприятий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Однако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украинский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МИД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(Министерство иностранных дел), так как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 МИДе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ВАК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(Высшая аттестационная комиссия)</a:t>
            </a: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принял,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так как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ВАКе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684213" y="1052513"/>
            <a:ext cx="7848600" cy="4249737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Колебаниям в роде подвержены аббревиатуры, оканчивающиеся на согласный и заключающее в себе стержневое слово женского или среднего рода (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ЖЭК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ВТЭК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МАПРЯЛ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), а  также инициального или смешанного типов с основой на гласную (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РОЭ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районо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F9110B"/>
                </a:solidFill>
                <a:latin typeface="Times New Roman" panose="02020603050405020304" pitchFamily="18" charset="0"/>
              </a:rPr>
              <a:t>гороно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сельпо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836613"/>
            <a:ext cx="8229600" cy="5037137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В подобных конфликтных ситуациях побеждает внешняя грамматическая форма, например, слова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вуз, загс, НЭП, БАМ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перешли в разряд слов </a:t>
            </a:r>
            <a:r>
              <a:rPr lang="ru-RU" sz="3600" b="1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мужского рода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 для ряда аббревиатур, тем не менее, неустойчива, поэтому можно говорить лишь о тенденции её развития.</a:t>
            </a:r>
          </a:p>
          <a:p>
            <a:pPr marL="0" indent="627063" eaLnBrk="1" hangingPunct="1">
              <a:buFont typeface="Wingdings 2" panose="05020102010507070707" pitchFamily="18" charset="2"/>
              <a:buNone/>
            </a:pP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135938" cy="5543550"/>
          </a:xfrm>
          <a:solidFill>
            <a:schemeClr val="tx1"/>
          </a:solidFill>
        </p:spPr>
        <p:txBody>
          <a:bodyPr/>
          <a:lstStyle/>
          <a:p>
            <a:pPr marL="0" indent="627063" algn="ctr"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Род склоняемых </a:t>
            </a:r>
          </a:p>
          <a:p>
            <a:pPr marL="0" indent="627063" algn="ctr"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имён существительных</a:t>
            </a:r>
          </a:p>
          <a:p>
            <a:pPr marL="0" indent="627063" algn="ctr" eaLnBrk="1" hangingPunct="1">
              <a:buFont typeface="Wingdings 2" panose="05020102010507070707" pitchFamily="18" charset="2"/>
              <a:buNone/>
            </a:pPr>
            <a:endParaRPr lang="ru-RU" sz="16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Колебания в грамматическом роде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испытывают :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1) существительные, употребляющиеся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преимущественно во множественном числе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туфли, тапки, сандалии, босоножки и т.п.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современным нормам соответствует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туфля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тапка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сандалия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босоножка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4389437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2) некоторые имена существительные, оканчивающиеся на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-ль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в форме им. п.; нормативным является отнесение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к женскому роду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мозоль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 бандероль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 боль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к мужскому роду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тюль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толь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вентиль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4176712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Существующие в языке варианты могут различаться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степенью употребительности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арабеск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арабеска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клипс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клипса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идиом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идиома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перифраз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перифраза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(чаще употребляются формы женского рода),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жираф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жирафа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бутс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бутса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лангуст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лангуста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(чаще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мужского рода).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700213"/>
            <a:ext cx="8229600" cy="18732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Устаревшей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формой является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рельса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просторечными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ботинка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плацкарт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7786688" cy="2735263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dirty="0">
                <a:solidFill>
                  <a:srgbClr val="F9110B"/>
                </a:solidFill>
                <a:latin typeface="Times New Roman" panose="02020603050405020304" pitchFamily="18" charset="0"/>
              </a:rPr>
              <a:t>2.2 Нормы употребления имён прилагательных. Типичные </a:t>
            </a:r>
            <a:r>
              <a:rPr lang="ru-RU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ошибки</a:t>
            </a:r>
            <a:endParaRPr lang="ru-RU" dirty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692150"/>
            <a:ext cx="8229600" cy="5545138"/>
          </a:xfrm>
          <a:solidFill>
            <a:schemeClr val="tx1"/>
          </a:solidFill>
        </p:spPr>
        <p:txBody>
          <a:bodyPr/>
          <a:lstStyle/>
          <a:p>
            <a:pPr marL="0" indent="627063" algn="ctr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Полная и краткая форма качественных прилагательных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выборе одной из названных форм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в функции сказуемого следует учитывать имеющиеся между ними различия.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1. </a:t>
            </a:r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Семантические различия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полные прилагательные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обычно обозначают признак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постоянный (вневременное качество), абсолютный (не связанный с конкретной обстановкой) </a:t>
            </a:r>
            <a:r>
              <a:rPr lang="ru-RU" sz="2800" i="1" dirty="0">
                <a:solidFill>
                  <a:schemeClr val="bg1"/>
                </a:solidFill>
              </a:rPr>
              <a:t>–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река спокойная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потолок низкий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(вообще).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981075"/>
            <a:ext cx="8229600" cy="331152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краткие  прилагательные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обычно обозначают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признак временный (недлительное состояние), относительный (применительно к определённой ситуации)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000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р</a:t>
            </a:r>
            <a:r>
              <a:rPr lang="ru-RU" sz="30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ека спокойна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(в данный момент); </a:t>
            </a:r>
            <a:r>
              <a:rPr lang="ru-RU" sz="30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потолок низок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(для высокой мебели).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endParaRPr lang="ru-RU" sz="3000" dirty="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569325" cy="36734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Грамматические варианты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могут быть и </a:t>
            </a:r>
            <a:r>
              <a:rPr lang="ru-RU" sz="36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стилистически равноценными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ставень 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–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ставня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endParaRPr lang="ru-RU" sz="36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эполет – эполета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годы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– года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3024187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Однако в научной речи для обозначения постоянных признаков используется краткая форма, так как здесь определения даются в категоричной форме: </a:t>
            </a:r>
            <a:r>
              <a:rPr lang="ru-RU" sz="3200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фтор ядовит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кислород бесцветен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897214"/>
          </a:xfrm>
          <a:solidFill>
            <a:schemeClr val="tx1"/>
          </a:solid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2. 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Грамматические различия: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краткие формы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способны управлять (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сильны душой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полные формы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такой способностью не обладают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Он был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болен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(не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больной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ангиной.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Он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способен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(не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способный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самостоятельно принимать решения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4389437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3. 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Стилистические различия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краткая форма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носит книжный характер, имеет оттенок категоричности;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полная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– разговорный или нейтральный, имеет оттенок смягчённого выражения оценки.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Сравни: </a:t>
            </a:r>
            <a:r>
              <a:rPr lang="ru-RU" sz="3200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он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смел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он </a:t>
            </a: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смелый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531813" eaLnBrk="1" hangingPunct="1">
              <a:buFont typeface="Wingdings 2" panose="05020102010507070707" pitchFamily="18" charset="2"/>
              <a:buNone/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755650" y="908050"/>
            <a:ext cx="7772400" cy="4105275"/>
          </a:xfrm>
          <a:solidFill>
            <a:schemeClr val="tx1"/>
          </a:solidFill>
        </p:spPr>
        <p:txBody>
          <a:bodyPr/>
          <a:lstStyle/>
          <a:p>
            <a:pPr indent="531813" algn="ctr" eaLnBrk="1" hangingPunct="1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Вариантные формы кратких прилагательных</a:t>
            </a:r>
          </a:p>
          <a:p>
            <a:pPr indent="531813" algn="ctr" eaLnBrk="1" hangingPunct="1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Колебания в образовании краткой формы наблюдаются у прилагательных, оканчивающихся на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неударный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-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енный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: родственный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родствен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/</a:t>
            </a:r>
            <a:r>
              <a:rPr lang="ru-RU" sz="32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родственен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en-US" sz="32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125538"/>
            <a:ext cx="8426450" cy="42481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Наблюдается закрепление в качестве нейтральной формы на </a:t>
            </a:r>
            <a:r>
              <a:rPr lang="ru-RU" sz="3200" dirty="0">
                <a:solidFill>
                  <a:srgbClr val="CC3399"/>
                </a:solidFill>
                <a:latin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rgbClr val="CC3399"/>
                </a:solidFill>
                <a:latin typeface="Times New Roman" panose="02020603050405020304" pitchFamily="18" charset="0"/>
              </a:rPr>
              <a:t>ен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(как более «экономной»):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болезнен,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легкомыслен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нравствен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безжизнен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многочислен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безукоризнен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искусствен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ответствен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свойствен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соответствен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существен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тождествен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двусмыслен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естествен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невежествен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др.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755650" y="981075"/>
            <a:ext cx="7772400" cy="3671888"/>
          </a:xfrm>
          <a:solidFill>
            <a:schemeClr val="tx1"/>
          </a:solidFill>
        </p:spPr>
        <p:txBody>
          <a:bodyPr/>
          <a:lstStyle/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Форму на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-</a:t>
            </a:r>
            <a:r>
              <a:rPr lang="ru-RU" sz="3200" i="1" dirty="0" err="1">
                <a:solidFill>
                  <a:srgbClr val="CC3399"/>
                </a:solidFill>
                <a:latin typeface="Times New Roman" panose="02020603050405020304" pitchFamily="18" charset="0"/>
              </a:rPr>
              <a:t>енен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образуют прилагательные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 ударным суффиксом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енн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ый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кроме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блаженный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блажен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indent="531813" algn="just" eaLnBrk="1" hangingPunct="1"/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откровенный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откровенен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indent="531813" algn="just" eaLnBrk="1" hangingPunct="1"/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обыкновенный</a:t>
            </a:r>
            <a:r>
              <a:rPr lang="ru-RU" sz="32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обыкновенен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indent="531813" algn="just" eaLnBrk="1" hangingPunct="1"/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неизменный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неизменен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404813"/>
            <a:ext cx="8289925" cy="6192837"/>
          </a:xfrm>
          <a:solidFill>
            <a:schemeClr val="tx1"/>
          </a:solidFill>
        </p:spPr>
        <p:txBody>
          <a:bodyPr lIns="45720" rIns="45720"/>
          <a:lstStyle/>
          <a:p>
            <a:pPr marL="0" indent="531813" algn="ctr"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степеней сравнения </a:t>
            </a:r>
          </a:p>
          <a:p>
            <a:pPr marL="0" indent="531813" algn="ctr"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имён прилагательных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Типичными ошибками при образовании форм степеней сравнения являются: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1)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образование сравнительной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превосходной степени путём соединения аналитической и синтетической форм: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более грустнее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самый величайший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высочайший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более лучший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более худший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самый лучший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самый худший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/>
          </p:cNvSpPr>
          <p:nvPr>
            <p:ph type="body" idx="4294967295"/>
          </p:nvPr>
        </p:nvSpPr>
        <p:spPr>
          <a:xfrm>
            <a:off x="755650" y="1484313"/>
            <a:ext cx="8137525" cy="38893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2) плеонастические сочетания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поподробнее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3) образование форм сравнительной степени от относительных прилагательных: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разговорный вариант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синонимический ряд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908050"/>
            <a:ext cx="8447087" cy="3384550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4) Образование форм превосходной степени путём присоединения к прилагательному в форме положительной степени приставки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наи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наивыгодный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наиприятный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(правильно 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наивыгоднейший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наиприятнейший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268413"/>
            <a:ext cx="8229600" cy="3168650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Разговорный характер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присущ выражениям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живёт лучше прежнего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(в значении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лучше, чем прежде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устал больше вчерашнего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(в значении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больше, чем вчера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560" y="1412875"/>
            <a:ext cx="7849815" cy="2592388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Регулярными для носителей языка являются и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отклонения от норм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 квалифицируемые как 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грамматические ошибки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301037" cy="4824413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Следует учитывать, что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не от всех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качественных прилагательных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образуются формы сравнительной степени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627063" eaLnBrk="1" hangingPunct="1">
              <a:buFont typeface="Wingdings 2" panose="05020102010507070707" pitchFamily="18" charset="2"/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Не образуют таких форм слова: 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бессмертный, блестящий, ближний, боевой, бурный, верхний, вечный, волевой, выдающийся, героический, могучий, неизвестный, нижний, общий, отличный, передовой, положительный, возможный, похожий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и др.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981075"/>
            <a:ext cx="8229600" cy="4176713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употреблении форм сравнительной степени обязательно должен быть указан объект сравнения: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>
                <a:solidFill>
                  <a:srgbClr val="D60093"/>
                </a:solidFill>
                <a:latin typeface="Times New Roman" panose="02020603050405020304" pitchFamily="18" charset="0"/>
              </a:rPr>
              <a:t>Нет задания важнее, чем выполнение плана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Эта комната более чистая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не соответствует нормам.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7786688" cy="2735263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dirty="0">
                <a:solidFill>
                  <a:srgbClr val="F9110B"/>
                </a:solidFill>
                <a:latin typeface="Times New Roman" panose="02020603050405020304" pitchFamily="18" charset="0"/>
              </a:rPr>
              <a:t>2.3 Нормы употребления числительных. Типичные ошибки.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95288" y="692150"/>
            <a:ext cx="8353425" cy="5976938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СКЛОНЕНИЕ ИМЕН ЧИСЛИТЕЛЬНЫХ</a:t>
            </a:r>
          </a:p>
          <a:p>
            <a:pPr algn="ctr" eaLnBrk="1" hangingPunct="1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В составном количественном числительном изменяется </a:t>
            </a:r>
            <a:r>
              <a:rPr lang="ru-RU" sz="2800" b="1" dirty="0">
                <a:solidFill>
                  <a:srgbClr val="F9110B"/>
                </a:solidFill>
                <a:latin typeface="Times New Roman" panose="02020603050405020304" pitchFamily="18" charset="0"/>
              </a:rPr>
              <a:t>каждое слово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Им. 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три тысячи восемьсот семьдесят два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Р. 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трёх тысяч восьмисот семидесяти двух</a:t>
            </a: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Д.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трём тысячам восьмистам семидесяти двум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В. 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три тысячи восемьсот семьдесят два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Т. 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тремя тысячами восьмьюстами семьюдесятью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П. –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(о) трёх тысячах восьмистах семидесяти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827088" y="1484313"/>
            <a:ext cx="7772400" cy="3744912"/>
          </a:xfrm>
          <a:solidFill>
            <a:schemeClr val="tx1"/>
          </a:solidFill>
        </p:spPr>
        <p:txBody>
          <a:bodyPr/>
          <a:lstStyle/>
          <a:p>
            <a:pPr indent="627063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смешанном числе (целое и дробь)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существительным управляет </a:t>
            </a:r>
            <a:r>
              <a:rPr lang="ru-RU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дробь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а не целое число:</a:t>
            </a:r>
          </a:p>
          <a:p>
            <a:pPr indent="627063" algn="just" eaLnBrk="1" hangingPunct="1">
              <a:buFont typeface="Wingdings" panose="05000000000000000000" pitchFamily="2" charset="2"/>
              <a:buNone/>
            </a:pP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десять и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пять десятых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процента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а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процентов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627063" algn="just" eaLnBrk="1" hangingPunct="1">
              <a:buFont typeface="Wingdings" panose="05000000000000000000" pitchFamily="2" charset="2"/>
              <a:buNone/>
            </a:pP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два и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четыре пятых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километра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не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километров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3240087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употреблении числительных, в состав которых входит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 половиной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четвертью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 третью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существительным управляет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целое число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десять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с половиной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процентов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пять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с четвертью </a:t>
            </a:r>
            <a:r>
              <a:rPr lang="ru-RU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центнеров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250825" y="476250"/>
            <a:ext cx="8713788" cy="6121400"/>
          </a:xfrm>
          <a:solidFill>
            <a:schemeClr val="tx1"/>
          </a:solidFill>
        </p:spPr>
        <p:txBody>
          <a:bodyPr/>
          <a:lstStyle/>
          <a:p>
            <a:pPr indent="531813" algn="ctr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Особенности в склонении имеют слова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полтора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полторы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полтораста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 склонении они имеют только две формы.</a:t>
            </a: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И. –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метра,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полторы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тонны</a:t>
            </a: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Р. –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метров,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тонн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Д.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метрам,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тоннам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В. –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метра, </a:t>
            </a:r>
            <a:r>
              <a:rPr lang="ru-RU" sz="3200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полторы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тонны</a:t>
            </a: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Т.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метрами,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тоннами</a:t>
            </a:r>
          </a:p>
          <a:p>
            <a:pPr indent="531813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П. –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метрах, (о) </a:t>
            </a: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полутора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тоннах</a:t>
            </a:r>
            <a:endParaRPr lang="ru-RU" sz="32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765175"/>
            <a:ext cx="8374062" cy="5329238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о</a:t>
            </a:r>
            <a:r>
              <a:rPr lang="ru-RU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полутораста экземпляр</a:t>
            </a:r>
            <a:r>
              <a:rPr lang="ru-RU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ах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а не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о полутораста экземпляр</a:t>
            </a:r>
            <a:r>
              <a:rPr lang="ru-RU" sz="36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ов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с полутора десятк</a:t>
            </a:r>
            <a:r>
              <a:rPr lang="ru-RU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ами </a:t>
            </a:r>
            <a:r>
              <a:rPr lang="ru-RU" sz="36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человек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а не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</a:t>
            </a:r>
            <a:r>
              <a:rPr lang="ru-RU" sz="36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полутора десятк</a:t>
            </a:r>
            <a:r>
              <a:rPr lang="ru-RU" sz="36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ом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человек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Запомни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полтора зимн</a:t>
            </a:r>
            <a:r>
              <a:rPr lang="ru-RU" sz="3600" b="1" i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их</a:t>
            </a:r>
            <a:r>
              <a:rPr lang="ru-RU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месяца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не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зимн</a:t>
            </a:r>
            <a:r>
              <a:rPr lang="ru-RU" sz="36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ие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/>
          </p:cNvSpPr>
          <p:nvPr>
            <p:ph type="body" idx="4294967295"/>
          </p:nvPr>
        </p:nvSpPr>
        <p:spPr>
          <a:xfrm>
            <a:off x="611560" y="404664"/>
            <a:ext cx="7920037" cy="6165850"/>
          </a:xfrm>
          <a:solidFill>
            <a:schemeClr val="tx1"/>
          </a:solidFill>
        </p:spPr>
        <p:txBody>
          <a:bodyPr/>
          <a:lstStyle/>
          <a:p>
            <a:pPr marL="0" indent="531813" algn="ctr" eaLnBrk="1" hangingPunct="1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Собирательные числительные</a:t>
            </a:r>
          </a:p>
          <a:p>
            <a:pPr marL="0" indent="531813" algn="ctr" eaLnBrk="1" hangingPunct="1">
              <a:buFont typeface="Wingdings" panose="05000000000000000000" pitchFamily="2" charset="2"/>
              <a:buNone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косвенных падежах при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неодушевленных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существительных собирательные числительные обычно заменяются на количественные (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о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четырёх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джинсах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а не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о четверых джинсах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сочетании с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одушевленными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существительными собирательные числительные употребляются как в именительном, так и в косвенных падежах (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трое детей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мать троих детей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9750" y="549275"/>
            <a:ext cx="8208963" cy="5616575"/>
          </a:xfrm>
          <a:solidFill>
            <a:schemeClr val="tx1"/>
          </a:solidFill>
        </p:spPr>
        <p:txBody>
          <a:bodyPr/>
          <a:lstStyle/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Нормативным является сочетание собирательных числительных </a:t>
            </a:r>
          </a:p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1) с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 существительными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мужского и общего рода, </a:t>
            </a:r>
            <a:r>
              <a:rPr lang="ru-RU" sz="3200" b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называющими лиц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двое мужчин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трое сирот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2) с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субстантиватами </a:t>
            </a:r>
            <a:r>
              <a:rPr lang="ru-RU" sz="3200" b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мужского рода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двое прохожих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трое больных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indent="531813" algn="just" eaLnBrk="1" hangingPunct="1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3)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существительными, обозначающими </a:t>
            </a:r>
            <a:r>
              <a:rPr lang="ru-RU" sz="3200" b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детёнышей животных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семеро козлят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двое медвежат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84213" y="836613"/>
            <a:ext cx="7920037" cy="5472112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400" b="1" smtClean="0">
                <a:solidFill>
                  <a:srgbClr val="0033CC"/>
                </a:solidFill>
                <a:latin typeface="Times New Roman" panose="02020603050405020304" pitchFamily="18" charset="0"/>
              </a:rPr>
              <a:t>Отклонения от </a:t>
            </a:r>
            <a:r>
              <a:rPr lang="ru-RU" sz="3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норм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 наблюдаются при </a:t>
            </a:r>
            <a:r>
              <a:rPr lang="ru-RU" sz="3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образовании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употреблении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 различных грамматических категорий и форм: </a:t>
            </a:r>
          </a:p>
          <a:p>
            <a:pPr marL="0" indent="723900" algn="just" eaLnBrk="1" hangingPunct="1"/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существительных, </a:t>
            </a:r>
          </a:p>
          <a:p>
            <a:pPr marL="0" indent="723900" algn="just" eaLnBrk="1" hangingPunct="1"/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прилагательных, </a:t>
            </a:r>
          </a:p>
          <a:p>
            <a:pPr marL="0" indent="723900" algn="just" eaLnBrk="1" hangingPunct="1"/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числительных, </a:t>
            </a:r>
          </a:p>
          <a:p>
            <a:pPr marL="0" indent="723900" algn="just" eaLnBrk="1" hangingPunct="1"/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местоимений, </a:t>
            </a:r>
          </a:p>
          <a:p>
            <a:pPr marL="0" indent="723900" algn="just" eaLnBrk="1" hangingPunct="1"/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</a:rPr>
              <a:t>глаголов.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4640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4)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 </a:t>
            </a:r>
            <a:r>
              <a:rPr lang="ru-RU" sz="3200" b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личными местоимениями</a:t>
            </a:r>
            <a:r>
              <a:rPr lang="ru-RU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мы, вы, они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их оставалось только трое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нас двое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5)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люди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дети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ребята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лица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(в значении </a:t>
            </a:r>
            <a:r>
              <a:rPr lang="ru-RU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‘люди’</a:t>
            </a:r>
            <a:r>
              <a:rPr lang="ru-RU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)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трое людей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четверо детей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6)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существительными, </a:t>
            </a:r>
            <a:r>
              <a:rPr lang="ru-RU" sz="3200" b="1" u="sng" dirty="0">
                <a:solidFill>
                  <a:srgbClr val="0033CC"/>
                </a:solidFill>
                <a:latin typeface="Times New Roman" panose="02020603050405020304" pitchFamily="18" charset="0"/>
              </a:rPr>
              <a:t>имеющими формы только множественного числа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двое саней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 трое ножниц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т.п</a:t>
            </a:r>
            <a:r>
              <a:rPr lang="ru-RU" sz="32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83568" y="692696"/>
            <a:ext cx="7991475" cy="5401022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Нарушением нормы является сочетание собирательного числительного:</a:t>
            </a: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 женского рода –</a:t>
            </a:r>
            <a:r>
              <a:rPr lang="ru-RU" sz="28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трое сестёр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три сестры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существительными, называющими взрослых особей животных, –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трое медведей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три медведя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0" indent="627063" algn="just" eaLnBrk="1" hangingPunct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с существительными, называющими лиц, обладающих высоким социальным статусом, –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трое генералов,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двое академиков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три генерала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два академика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552" y="1844824"/>
            <a:ext cx="8229600" cy="2376239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Неуместны собирательные числительные и в торжественном стиле, так как вносят сниженный стилистический оттенок: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трое посланцев Земли. </a:t>
            </a:r>
            <a:endParaRPr lang="ru-RU" sz="32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7544" y="1412776"/>
            <a:ext cx="8229600" cy="3960415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Числительные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оба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обе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сочетаются с существительными в соответствии с родом: </a:t>
            </a:r>
            <a:r>
              <a:rPr lang="ru-RU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оба друга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обе сестры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с обеих сторон</a:t>
            </a:r>
            <a: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(неправильно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с обоих сторон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Неправильно также 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у обоих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или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обеих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ворот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верным является сочетание </a:t>
            </a:r>
            <a:r>
              <a:rPr lang="ru-RU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у тех и других ворот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endParaRPr lang="ru-RU" sz="3200" i="1" dirty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891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0225" y="785813"/>
            <a:ext cx="8002588" cy="5738812"/>
          </a:xfrm>
          <a:solidFill>
            <a:schemeClr val="tx1"/>
          </a:solidFill>
        </p:spPr>
        <p:txBody>
          <a:bodyPr/>
          <a:lstStyle/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Если составное числительное заканчивается на </a:t>
            </a:r>
            <a:r>
              <a:rPr lang="ru-RU" sz="2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два, три, четыре</a:t>
            </a:r>
            <a:r>
              <a:rPr lang="ru-RU" sz="2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1) существительное при нём употребляется в форме 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единственного числа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6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тридцать два (три, четыре) юнош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; форма множественного числа начинает применяться с чисел на </a:t>
            </a:r>
            <a:r>
              <a:rPr lang="ru-RU" sz="2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пять, шесть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и т.д. (</a:t>
            </a:r>
            <a:r>
              <a:rPr lang="ru-RU" sz="26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двадцать пять юнош</a:t>
            </a:r>
            <a:r>
              <a:rPr lang="ru-RU" sz="2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ей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2) форма винительного падежа совпадает с формой именительного, даже в том случае, когда числительное сочетается с одушевлённым именем существительным: </a:t>
            </a:r>
            <a:r>
              <a:rPr lang="ru-RU" sz="26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принять двадцать два посетителя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 (неправильно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600" dirty="0">
                <a:solidFill>
                  <a:srgbClr val="F9110B"/>
                </a:solidFill>
                <a:latin typeface="Times New Roman" panose="02020603050405020304" pitchFamily="18" charset="0"/>
              </a:rPr>
              <a:t>двадцать двух посетителей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), </a:t>
            </a:r>
            <a:r>
              <a:rPr lang="ru-RU" sz="26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поздравить двадцать три ученика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 (неправильно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600" dirty="0">
                <a:solidFill>
                  <a:srgbClr val="F9110B"/>
                </a:solidFill>
                <a:latin typeface="Times New Roman" panose="02020603050405020304" pitchFamily="18" charset="0"/>
              </a:rPr>
              <a:t>двадцать трёх учеников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981075"/>
            <a:ext cx="8229600" cy="4248150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сочетаниях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два, (три, четыре) и более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… управляемое существительное употребляется в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родительном падеже </a:t>
            </a:r>
            <a:r>
              <a:rPr lang="ru-RU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единственного числа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два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 и более </a:t>
            </a: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варианта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три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 и более трудных </a:t>
            </a: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задачи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четыре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 и более ценных </a:t>
            </a:r>
            <a:r>
              <a:rPr lang="ru-RU" sz="3200" b="1" i="1" u="sng" dirty="0">
                <a:solidFill>
                  <a:srgbClr val="F212C7"/>
                </a:solidFill>
                <a:latin typeface="Times New Roman" panose="02020603050405020304" pitchFamily="18" charset="0"/>
              </a:rPr>
              <a:t>предложения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i="1" dirty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7786688" cy="2735263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dirty="0">
                <a:solidFill>
                  <a:srgbClr val="F9110B"/>
                </a:solidFill>
                <a:latin typeface="Times New Roman" panose="02020603050405020304" pitchFamily="18" charset="0"/>
              </a:rPr>
              <a:t>2.4 Нормы употребления местоимений. Типичные </a:t>
            </a:r>
            <a:r>
              <a:rPr lang="ru-RU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ошибки</a:t>
            </a:r>
            <a:endParaRPr lang="ru-RU" dirty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260350"/>
            <a:ext cx="8145463" cy="6408738"/>
          </a:xfrm>
          <a:solidFill>
            <a:schemeClr val="tx1"/>
          </a:solidFill>
        </p:spPr>
        <p:txBody>
          <a:bodyPr lIns="45720" rIns="45720"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Употребление личных местоимений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современном языке звук “Н” добавляется к местоимениям 3-го лица, если: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1) местоимение стоит после любого из простых предлогов: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без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для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до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за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из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к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на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над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от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перед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при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про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с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через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др.: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без него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у неё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от них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2) после многих наречных предлогов, требующих родительного падежа: 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возле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вокруг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впереди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мимо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напротив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около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после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посреди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сзади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др.: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возле неё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мимо 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напротив него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212C7"/>
                </a:solidFill>
                <a:latin typeface="Times New Roman" panose="02020603050405020304" pitchFamily="18" charset="0"/>
              </a:rPr>
              <a:t>около неё</a:t>
            </a:r>
            <a:r>
              <a:rPr lang="ru-RU" sz="3200" i="1" dirty="0">
                <a:solidFill>
                  <a:srgbClr val="F9110B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755650" y="333375"/>
            <a:ext cx="7772400" cy="6264275"/>
          </a:xfrm>
          <a:solidFill>
            <a:schemeClr val="tx1"/>
          </a:solidFill>
        </p:spPr>
        <p:txBody>
          <a:bodyPr lIns="45720" rIns="45720"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  местоимениям “Н” не добавляется, если они употребляются</a:t>
            </a:r>
            <a:r>
              <a:rPr lang="ru-RU" sz="2400" b="1" dirty="0">
                <a:solidFill>
                  <a:schemeClr val="bg1"/>
                </a:solidFill>
              </a:rPr>
              <a:t>  </a:t>
            </a:r>
          </a:p>
          <a:p>
            <a:pPr marL="0" indent="531813" algn="just" eaLnBrk="1" hangingPunct="1"/>
            <a:r>
              <a:rPr lang="ru-RU" sz="2400" dirty="0">
                <a:solidFill>
                  <a:schemeClr val="bg1"/>
                </a:solidFill>
              </a:rPr>
              <a:t> с предлогами </a:t>
            </a:r>
            <a:r>
              <a:rPr lang="ru-RU" sz="2400" b="1" dirty="0">
                <a:solidFill>
                  <a:srgbClr val="FF0000"/>
                </a:solidFill>
              </a:rPr>
              <a:t>наречного происхождения</a:t>
            </a:r>
            <a:r>
              <a:rPr lang="ru-RU" sz="2400" dirty="0">
                <a:solidFill>
                  <a:schemeClr val="bg1"/>
                </a:solidFill>
              </a:rPr>
              <a:t>, требующими </a:t>
            </a:r>
            <a:r>
              <a:rPr lang="ru-RU" sz="2400" b="1" dirty="0">
                <a:solidFill>
                  <a:srgbClr val="F9110B"/>
                </a:solidFill>
              </a:rPr>
              <a:t>дательного падежа</a:t>
            </a:r>
            <a:r>
              <a:rPr lang="ru-RU" sz="2400" dirty="0">
                <a:solidFill>
                  <a:schemeClr val="bg1"/>
                </a:solidFill>
              </a:rPr>
              <a:t>: </a:t>
            </a:r>
            <a:r>
              <a:rPr lang="ru-RU" sz="2400" i="1" dirty="0">
                <a:solidFill>
                  <a:srgbClr val="000099"/>
                </a:solidFill>
              </a:rPr>
              <a:t>вопреки ему, наперекор ей, согласно им, вслед ему, навстречу ей, подобно им, соответственно им; </a:t>
            </a:r>
          </a:p>
          <a:p>
            <a:pPr marL="0" indent="531813" algn="just" eaLnBrk="1" hangingPunct="1"/>
            <a:r>
              <a:rPr lang="ru-RU" sz="2400" dirty="0">
                <a:solidFill>
                  <a:srgbClr val="000099"/>
                </a:solidFill>
              </a:rPr>
              <a:t>с</a:t>
            </a:r>
            <a:r>
              <a:rPr lang="ru-RU" sz="2400" dirty="0">
                <a:solidFill>
                  <a:srgbClr val="000000"/>
                </a:solidFill>
              </a:rPr>
              <a:t> предлогом </a:t>
            </a:r>
            <a:r>
              <a:rPr lang="ru-RU" sz="2400" b="1" i="1" dirty="0">
                <a:solidFill>
                  <a:srgbClr val="FF0000"/>
                </a:solidFill>
              </a:rPr>
              <a:t>благодаря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  <a:r>
              <a:rPr lang="ru-RU" sz="2400" i="1" dirty="0">
                <a:solidFill>
                  <a:srgbClr val="000099"/>
                </a:solidFill>
              </a:rPr>
              <a:t> благодаря ему;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</a:p>
          <a:p>
            <a:pPr marL="0" indent="531813" algn="just" eaLnBrk="1" hangingPunct="1"/>
            <a:r>
              <a:rPr lang="ru-RU" sz="2400" dirty="0">
                <a:solidFill>
                  <a:schemeClr val="bg1"/>
                </a:solidFill>
              </a:rPr>
              <a:t>с </a:t>
            </a:r>
            <a:r>
              <a:rPr lang="ru-RU" sz="2400" b="1" dirty="0">
                <a:solidFill>
                  <a:srgbClr val="F9110B"/>
                </a:solidFill>
              </a:rPr>
              <a:t>предложными сочетаниями, состоящими из простого предлога и имени существительного,</a:t>
            </a:r>
            <a:r>
              <a:rPr lang="ru-RU" sz="2400" dirty="0">
                <a:solidFill>
                  <a:schemeClr val="bg1"/>
                </a:solidFill>
              </a:rPr>
              <a:t> например: </a:t>
            </a:r>
            <a:r>
              <a:rPr lang="ru-RU" sz="2400" i="1" dirty="0">
                <a:solidFill>
                  <a:srgbClr val="000099"/>
                </a:solidFill>
              </a:rPr>
              <a:t>в отношении его, при помощи ее, не в пример им, в противовес ему, по поводу ее, за исключением их, со стороны его, по причине ее, наподобие его, насчет их</a:t>
            </a:r>
            <a:r>
              <a:rPr lang="ru-RU" sz="2400" dirty="0">
                <a:solidFill>
                  <a:srgbClr val="000099"/>
                </a:solidFill>
              </a:rPr>
              <a:t>;</a:t>
            </a:r>
          </a:p>
          <a:p>
            <a:pPr marL="0" indent="531813" algn="just" eaLnBrk="1" hangingPunct="1">
              <a:buFont typeface="Wingdings 2" panose="05020102010507070707" pitchFamily="18" charset="2"/>
              <a:buChar char=""/>
            </a:pPr>
            <a:r>
              <a:rPr lang="ru-RU" sz="2400" dirty="0">
                <a:solidFill>
                  <a:srgbClr val="000000"/>
                </a:solidFill>
              </a:rPr>
              <a:t>в сочетании 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F9110B"/>
                </a:solidFill>
              </a:rPr>
              <a:t>сравнительной степенью прилагательного или наречия</a:t>
            </a:r>
            <a:r>
              <a:rPr lang="ru-RU" sz="2400" dirty="0">
                <a:solidFill>
                  <a:schemeClr val="bg1"/>
                </a:solidFill>
              </a:rPr>
              <a:t>: </a:t>
            </a:r>
            <a:r>
              <a:rPr lang="ru-RU" sz="2400" i="1" dirty="0">
                <a:solidFill>
                  <a:srgbClr val="000099"/>
                </a:solidFill>
              </a:rPr>
              <a:t>старше его, выше его, лучше их.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445500" cy="5689600"/>
          </a:xfrm>
          <a:solidFill>
            <a:schemeClr val="tx1"/>
          </a:solidFill>
        </p:spPr>
        <p:txBody>
          <a:bodyPr/>
          <a:lstStyle/>
          <a:p>
            <a:pPr marL="0" indent="45085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Ошибки, связанные с двусмысленностью</a:t>
            </a:r>
          </a:p>
          <a:p>
            <a:pPr marL="0" indent="45085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Местоимения 3-го лица обычно указывают на ближайшее существительное. При несоблюдении этого правила возникает двусмысленность. </a:t>
            </a: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Встреча Чацкого с Фамусовым не принесла ему ничего хорошего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(неясно кому – Чацкому или Фамусову?) </a:t>
            </a:r>
            <a:b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Правильно: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Встреча Чацкого с Фамусовым не принесла Александру Александровичу ничего хорошего.</a:t>
            </a:r>
            <a:endParaRPr lang="ru-RU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11188" y="1557338"/>
            <a:ext cx="7632700" cy="2159000"/>
          </a:xfrm>
          <a:solidFill>
            <a:schemeClr val="tx1"/>
          </a:solidFill>
        </p:spPr>
        <p:txBody>
          <a:bodyPr anchor="ctr" anchorCtr="1"/>
          <a:lstStyle/>
          <a:p>
            <a:pPr algn="ctr" eaLnBrk="1" hangingPunct="1"/>
            <a:r>
              <a:rPr lang="ru-RU" sz="4600" dirty="0">
                <a:solidFill>
                  <a:srgbClr val="F9110B"/>
                </a:solidFill>
                <a:latin typeface="Times New Roman" panose="02020603050405020304" pitchFamily="18" charset="0"/>
              </a:rPr>
              <a:t>2.1 Нормы употребления имён существительных. Типичные ошибки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80400" cy="4897437"/>
          </a:xfrm>
          <a:solidFill>
            <a:schemeClr val="tx1"/>
          </a:solidFill>
        </p:spPr>
        <p:txBody>
          <a:bodyPr lIns="45720" rIns="45720"/>
          <a:lstStyle/>
          <a:p>
            <a:pPr marL="0" indent="627063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Местоимение 3-го лица множественного не следует употреблять вместо существительных, имеющих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собирательное значение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студенчество, крестьянство и т.п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.)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Неправильно: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В комедии обличается провинциальное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чиновничество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Среди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них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процветает взяточничество, беззаконие, воровство.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Правильно: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В комедии обличается провинциальное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чиновничество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Среди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чиновников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процветает взяточничество, беззаконие, воровство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Заголовок 1" descr="Пергамент"/>
          <p:cNvSpPr>
            <a:spLocks noGrp="1"/>
          </p:cNvSpPr>
          <p:nvPr>
            <p:ph type="body" idx="4294967295"/>
          </p:nvPr>
        </p:nvSpPr>
        <p:spPr>
          <a:xfrm>
            <a:off x="530225" y="1052513"/>
            <a:ext cx="7772400" cy="4679950"/>
          </a:xfrm>
          <a:solidFill>
            <a:schemeClr val="tx1"/>
          </a:solidFill>
        </p:spPr>
        <p:txBody>
          <a:bodyPr lIns="45720" rIns="45720"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Местоимения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свой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себя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указывают на тех лиц, которые производят действие: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Каждый из помещиков уговаривает Павла Ивановича поехать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 себе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(к кому – к помещику или к самому себе?)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Каждый из помещиков предлагает, чтобы Павел Иванович к нему приехал.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916112"/>
            <a:ext cx="7843837" cy="3601119"/>
          </a:xfrm>
          <a:solidFill>
            <a:schemeClr val="tx1"/>
          </a:solidFill>
        </p:spPr>
        <p:txBody>
          <a:bodyPr lIns="45720" rIns="45720"/>
          <a:lstStyle/>
          <a:p>
            <a:pPr marL="0" indent="355600" algn="just" eaLnBrk="1" hangingPunct="1">
              <a:lnSpc>
                <a:spcPts val="1600"/>
              </a:lnSpc>
              <a:buFont typeface="Wingdings 2" panose="05020102010507070707" pitchFamily="18" charset="2"/>
              <a:buNone/>
            </a:pPr>
            <a:endParaRPr lang="ru-RU" sz="2400" dirty="0">
              <a:cs typeface="Times New Roman" panose="02020603050405020304" pitchFamily="18" charset="0"/>
            </a:endParaRPr>
          </a:p>
          <a:p>
            <a:pPr marL="0" indent="355600" algn="just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Двусмысленность может возникнуть  и в результате неудачного выбора притяжательного местоимения: </a:t>
            </a:r>
          </a:p>
          <a:p>
            <a:pPr marL="0" indent="355600" algn="just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попросил сестру взять в лаборатории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крови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(его анализ или ее?)</a:t>
            </a:r>
            <a:endParaRPr lang="ru-RU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7786688" cy="2735263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dirty="0">
                <a:solidFill>
                  <a:srgbClr val="F9110B"/>
                </a:solidFill>
                <a:latin typeface="Times New Roman" panose="02020603050405020304" pitchFamily="18" charset="0"/>
              </a:rPr>
              <a:t>2.5 Нормы употребления глаголов. Типичные ошибки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331152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настоящее время трудности вызывает образование:</a:t>
            </a:r>
          </a:p>
          <a:p>
            <a:pPr marL="0" indent="531813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некоторых личных форм глагола,</a:t>
            </a:r>
          </a:p>
          <a:p>
            <a:pPr marL="0" indent="531813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видовых форм, </a:t>
            </a:r>
          </a:p>
          <a:p>
            <a:pPr marL="0" indent="531813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 повелительного наклонения.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250825" y="765175"/>
            <a:ext cx="8642350" cy="5256213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Образование некоторых личных форм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Не образуются формы 1-го лица единственного числа настоящего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будущего времени от так называемых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глаголов: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очутиться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дудеть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пылесосить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Рекомендуется использовать описательные конструкции, например: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сумею победить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хочу убедить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буду чудить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3529012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выздороветь, опостылеть, опротиветь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т.п.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к первому спряжению, следовательно, нормативными являются формы: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выздоровею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выздоровеешь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выздоровеем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выздоровеют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(неправильно: </a:t>
            </a:r>
            <a:r>
              <a:rPr lang="ru-RU" sz="32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выздоровлю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выздоровит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выздоровят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т.д.)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404813"/>
            <a:ext cx="8280400" cy="6264275"/>
          </a:xfrm>
          <a:solidFill>
            <a:schemeClr val="tx1"/>
          </a:solidFill>
        </p:spPr>
        <p:txBody>
          <a:bodyPr lIns="45720" rIns="45720"/>
          <a:lstStyle/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Изобилующие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глаголы имеют вариантные формы спряжения. Соответствующими литературным нормам являются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с чередованием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формы без чередования просторечные: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полоскать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полощет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полоскает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колыхать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колышет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колыхает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махать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машет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махает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мурлыкать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мурлычет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мурлыкает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плескать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плещет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плескает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сыпать – </a:t>
            </a:r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сыплет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сыпет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щипать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щиплет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щипет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и т.д. 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84213" y="476250"/>
            <a:ext cx="7761287" cy="60483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Варианты личных форм некоторых глаголов различаются оттенками значений, например: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каплет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протекает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(крыша каплет),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капает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падает каплями, льет по капле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(капает с крыши, врач капает лекарство в ложку);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брызжет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разбрасывает брызги, рассеивается брызгами, каплями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(фонтан брызжет)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брызгает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кропит, опрыскивает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(брызгает водой на пол).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8424862" cy="6264275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Образование видовых форм</a:t>
            </a:r>
          </a:p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образовании глаголов несовершенного вида от глаголов совершенного вида с корневым гласным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наблюдается чередование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 – 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оспорить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оспаривать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удостоить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удостаивать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сохраняется корневое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приурочить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приурочивать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узаконить –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узаконивать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допускаются обе формы: </a:t>
            </a:r>
            <a:r>
              <a:rPr lang="ru-RU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книжная форма с </a:t>
            </a: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разговорная с </a:t>
            </a: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обусловливать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обуславливать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подытоживать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подытаживать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F35933-8A88-49D6-8EC6-3433E207D3C2}"/>
</file>

<file path=customXml/itemProps2.xml><?xml version="1.0" encoding="utf-8"?>
<ds:datastoreItem xmlns:ds="http://schemas.openxmlformats.org/officeDocument/2006/customXml" ds:itemID="{4EC73F29-FA70-4F7E-B3D7-88E81103CD8F}"/>
</file>

<file path=customXml/itemProps3.xml><?xml version="1.0" encoding="utf-8"?>
<ds:datastoreItem xmlns:ds="http://schemas.openxmlformats.org/officeDocument/2006/customXml" ds:itemID="{AD080C4E-14CF-4EC5-BE1F-974ABFAD731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6947</TotalTime>
  <Words>4705</Words>
  <Application>Microsoft Office PowerPoint</Application>
  <PresentationFormat>Экран (4:3)</PresentationFormat>
  <Paragraphs>411</Paragraphs>
  <Slides>103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103</vt:i4>
      </vt:variant>
    </vt:vector>
  </HeadingPairs>
  <TitlesOfParts>
    <vt:vector size="109" baseType="lpstr">
      <vt:lpstr>Calibri</vt:lpstr>
      <vt:lpstr>Constantia</vt:lpstr>
      <vt:lpstr>Times New Roman</vt:lpstr>
      <vt:lpstr>Wingdings</vt:lpstr>
      <vt:lpstr>Wingdings 2</vt:lpstr>
      <vt:lpstr>Поток</vt:lpstr>
      <vt:lpstr>ПРАВИЛЬНОСТЬ РЕЧИ (продолжение)</vt:lpstr>
      <vt:lpstr>Презентация PowerPoint</vt:lpstr>
      <vt:lpstr>2 Морфологические нормы и наиболее распространённые отступления от 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2.1 Нормы употребления имён существительных. Типичные ошибки</vt:lpstr>
      <vt:lpstr>Категория падежа</vt:lpstr>
      <vt:lpstr>Презентация PowerPoint</vt:lpstr>
      <vt:lpstr>Презентация PowerPoint</vt:lpstr>
      <vt:lpstr>Презентация PowerPoint</vt:lpstr>
      <vt:lpstr>Стилистически маркированными являются чаще всего формы двусложных заимствованных (и некоторых русских) слов с основой на сонорный согласный:</vt:lpstr>
      <vt:lpstr>Презентация PowerPoint</vt:lpstr>
      <vt:lpstr>Презентация PowerPoint</vt:lpstr>
      <vt:lpstr>По значению дифференцируются  следующие формы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Категория 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 Нормы употребления имён прилагательных. Типичные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2.3 Нормы употребления числительных. Типичные ошибки.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2.4 Нормы употребления местоимений. Типичные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2.5 Нормы употребления глаголов. Типичные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Нормативный компонент культуры речи</dc:title>
  <dc:creator>User</dc:creator>
  <cp:lastModifiedBy>Elena Nichiporchik</cp:lastModifiedBy>
  <cp:revision>125</cp:revision>
  <dcterms:created xsi:type="dcterms:W3CDTF">2011-05-21T10:46:03Z</dcterms:created>
  <dcterms:modified xsi:type="dcterms:W3CDTF">2017-11-26T08:08:27Z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