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5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66" r:id="rId2"/>
    <p:sldId id="538" r:id="rId3"/>
    <p:sldId id="521" r:id="rId4"/>
    <p:sldId id="365" r:id="rId5"/>
    <p:sldId id="446" r:id="rId6"/>
    <p:sldId id="445" r:id="rId7"/>
    <p:sldId id="367" r:id="rId8"/>
    <p:sldId id="368" r:id="rId9"/>
    <p:sldId id="458" r:id="rId10"/>
    <p:sldId id="264" r:id="rId11"/>
    <p:sldId id="459" r:id="rId12"/>
    <p:sldId id="457" r:id="rId13"/>
    <p:sldId id="460" r:id="rId14"/>
    <p:sldId id="461" r:id="rId15"/>
    <p:sldId id="536" r:id="rId16"/>
    <p:sldId id="462" r:id="rId17"/>
    <p:sldId id="537" r:id="rId18"/>
    <p:sldId id="464" r:id="rId19"/>
    <p:sldId id="463" r:id="rId20"/>
    <p:sldId id="523" r:id="rId21"/>
    <p:sldId id="372" r:id="rId22"/>
    <p:sldId id="522" r:id="rId23"/>
    <p:sldId id="524" r:id="rId24"/>
    <p:sldId id="465" r:id="rId25"/>
    <p:sldId id="467" r:id="rId26"/>
    <p:sldId id="466" r:id="rId27"/>
    <p:sldId id="468" r:id="rId28"/>
    <p:sldId id="525" r:id="rId29"/>
    <p:sldId id="532" r:id="rId30"/>
    <p:sldId id="533" r:id="rId31"/>
    <p:sldId id="534" r:id="rId32"/>
    <p:sldId id="535" r:id="rId33"/>
    <p:sldId id="469" r:id="rId34"/>
    <p:sldId id="470" r:id="rId35"/>
    <p:sldId id="531" r:id="rId3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FFFF"/>
    <a:srgbClr val="CC3399"/>
    <a:srgbClr val="000000"/>
    <a:srgbClr val="FF0000"/>
    <a:srgbClr val="33CC33"/>
    <a:srgbClr val="B052B2"/>
    <a:srgbClr val="A939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13" autoAdjust="0"/>
  </p:normalViewPr>
  <p:slideViewPr>
    <p:cSldViewPr>
      <p:cViewPr varScale="1">
        <p:scale>
          <a:sx n="70" d="100"/>
          <a:sy n="70" d="100"/>
        </p:scale>
        <p:origin x="11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9E73-7D58-45DE-B467-3EB933A43CB3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5F2CE0A5-AB9F-4701-B155-C32E0C11D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821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3B3BA-E245-4F87-AB54-B894278E3442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A0F1-405A-43EC-B7CC-131F71978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86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2735-E911-48B0-B107-FB0512A7ECE0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E617B-22EE-4D26-BCD5-36A4E4BE5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45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2BAD0-7466-4FB9-A02C-1F9853099701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4F60-F1FE-4429-B640-FC67DF0AF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32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7D5CE-6A31-4133-89FC-2A3EF2FF5427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F8A3E66-2B39-4F03-BAE8-772315F84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106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B1CEE-1E89-449B-9C1C-FE18AB084A48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F5D74-C414-4D08-97B7-FF8C98C04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38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7D0FE-2FBF-4777-9685-FB8E58A3F366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AB7A6-89D6-4400-A468-115431F7A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31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6A960-7F6D-499C-8721-66284D2481C2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1AF8-BF3D-4D64-9A2E-CBAA2F8D6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01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41E8D-9658-4CF6-9A09-C0C1543FC8A0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E336E-0C76-4BA3-9252-0A5020557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51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7E7B6-8D0B-43BD-A5B2-B3C3E72CBBEC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EAA69-2123-4E90-BE6D-79E1EFE68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05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C49FF-90B8-4F96-A4D5-2F45EB06FE35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26438-89C1-46FE-A899-DC5FF01A6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01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3EDC42-741D-46FE-BED6-909F06C947C8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597563D5-AAC7-4DEC-BACA-AA4952BB6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8" r:id="rId2"/>
    <p:sldLayoutId id="2147483737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8" r:id="rId9"/>
    <p:sldLayoutId id="2147483734" r:id="rId10"/>
    <p:sldLayoutId id="21474837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Пергамент"/>
          <p:cNvSpPr>
            <a:spLocks noGrp="1"/>
          </p:cNvSpPr>
          <p:nvPr>
            <p:ph type="title" idx="4294967295"/>
          </p:nvPr>
        </p:nvSpPr>
        <p:spPr>
          <a:xfrm>
            <a:off x="539750" y="2276475"/>
            <a:ext cx="7704138" cy="11430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 anchor="ctr" anchorCtr="1"/>
          <a:lstStyle/>
          <a:p>
            <a:pPr eaLnBrk="1" hangingPunct="1"/>
            <a:r>
              <a:rPr lang="ru-RU" b="1">
                <a:solidFill>
                  <a:srgbClr val="F9110B"/>
                </a:solidFill>
                <a:latin typeface="Times New Roman" panose="02020603050405020304" pitchFamily="18" charset="0"/>
              </a:rPr>
              <a:t>ПРАВИЛЬНОСТЬ РЕЧИ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Текст 2" descr="Пергамент"/>
          <p:cNvSpPr>
            <a:spLocks noGrp="1"/>
          </p:cNvSpPr>
          <p:nvPr>
            <p:ph type="body" idx="1"/>
          </p:nvPr>
        </p:nvSpPr>
        <p:spPr>
          <a:xfrm>
            <a:off x="611188" y="1341438"/>
            <a:ext cx="7920037" cy="3527425"/>
          </a:xfrm>
          <a:solidFill>
            <a:schemeClr val="tx1"/>
          </a:solidFill>
        </p:spPr>
        <p:txBody>
          <a:bodyPr/>
          <a:lstStyle/>
          <a:p>
            <a:pPr indent="723900" algn="just" defTabSz="900113" eaLnBrk="1" hangingPunct="1">
              <a:tabLst>
                <a:tab pos="1077913" algn="l"/>
              </a:tabLst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В понятие «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произношение»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входят </a:t>
            </a:r>
          </a:p>
          <a:p>
            <a:pPr indent="723900" algn="just" defTabSz="900113" eaLnBrk="1" hangingPunct="1">
              <a:buFont typeface="Wingdings 2" panose="05020102010507070707" pitchFamily="18" charset="2"/>
              <a:buChar char=""/>
              <a:tabLst>
                <a:tab pos="1077913" algn="l"/>
              </a:tabLst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характер и особенности артикуляции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звуков речи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indent="723900" algn="just" defTabSz="900113" eaLnBrk="1" hangingPunct="1">
              <a:buFont typeface="Wingdings 2" panose="05020102010507070707" pitchFamily="18" charset="2"/>
              <a:buChar char=""/>
              <a:tabLst>
                <a:tab pos="1077913" algn="l"/>
              </a:tabLst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звуковое оформление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отдельных слов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групп слов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отдельных грамматических форм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333375"/>
            <a:ext cx="8374062" cy="6237288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Например, нормативным в русском языке является </a:t>
            </a:r>
          </a:p>
          <a:p>
            <a:pPr marL="0" indent="531813" algn="just" eaLnBrk="1" hangingPunct="1"/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произнесение редуцированных гласных в неударных позициях: </a:t>
            </a:r>
            <a:r>
              <a:rPr lang="en-US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2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l-GR" sz="24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en-US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с’эн</a:t>
            </a:r>
            <a:r>
              <a:rPr lang="ru-RU" sz="32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r>
              <a:rPr lang="en-US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531813" algn="just" eaLnBrk="1" hangingPunct="1"/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оглушение и озвончение в слабых позициях по глухости 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звонкости: </a:t>
            </a:r>
            <a:r>
              <a:rPr lang="en-US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б’эр’ьк</a:t>
            </a:r>
            <a:r>
              <a:rPr lang="en-US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здат’</a:t>
            </a:r>
            <a:r>
              <a:rPr lang="en-US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531813" algn="just" eaLnBrk="1" hangingPunct="1"/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произнесение звука </a:t>
            </a:r>
            <a:r>
              <a:rPr lang="en-US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окончаниях прилагательных, порядковых числительных в форме мужского и среднего рода родительного падежа единственного числа: </a:t>
            </a:r>
            <a:r>
              <a:rPr lang="en-US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круто</a:t>
            </a:r>
            <a:r>
              <a:rPr lang="ru-RU" sz="3200" b="1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r>
              <a:rPr lang="en-US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п’атъвъ</a:t>
            </a:r>
            <a:r>
              <a:rPr lang="en-US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 </a:t>
            </a:r>
            <a:endParaRPr lang="ru-RU" sz="32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body" idx="4294967295"/>
          </p:nvPr>
        </p:nvSpPr>
        <p:spPr>
          <a:xfrm>
            <a:off x="971600" y="1700213"/>
            <a:ext cx="7200800" cy="1871662"/>
          </a:xfrm>
          <a:solidFill>
            <a:schemeClr val="tx1"/>
          </a:solidFill>
        </p:spPr>
        <p:txBody>
          <a:bodyPr/>
          <a:lstStyle/>
          <a:p>
            <a:pPr marL="0" indent="723900" algn="just" eaLnBrk="1" hangingPunct="1">
              <a:buFont typeface="Wingdings 2" panose="05020102010507070707" pitchFamily="18" charset="2"/>
              <a:buNone/>
            </a:pP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Орфоэпическими ошибками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являются </a:t>
            </a:r>
            <a:r>
              <a:rPr lang="ru-RU" sz="3600" dirty="0">
                <a:solidFill>
                  <a:srgbClr val="D60093"/>
                </a:solidFill>
                <a:latin typeface="Times New Roman" panose="02020603050405020304" pitchFamily="18" charset="0"/>
              </a:rPr>
              <a:t>отклонения от произносительных норм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404813"/>
            <a:ext cx="8229600" cy="6048375"/>
          </a:xfrm>
          <a:solidFill>
            <a:schemeClr val="tx1"/>
          </a:solidFill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 sz="3600" b="1">
                <a:solidFill>
                  <a:srgbClr val="D60093"/>
                </a:solidFill>
                <a:latin typeface="Times New Roman" panose="02020603050405020304" pitchFamily="18" charset="0"/>
              </a:rPr>
              <a:t>Ошибки в области гласных</a:t>
            </a:r>
          </a:p>
          <a:p>
            <a:pPr marL="0" indent="0" algn="just" eaLnBrk="1" hangingPunct="1">
              <a:buClr>
                <a:srgbClr val="F9110B"/>
              </a:buClr>
              <a:buFont typeface="Wingdings" panose="05000000000000000000" pitchFamily="2" charset="2"/>
              <a:buAutoNum type="arabicParenR"/>
            </a:pP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произношение на месте букв </a:t>
            </a:r>
            <a:r>
              <a:rPr lang="ru-RU" sz="3200" b="1">
                <a:solidFill>
                  <a:srgbClr val="000099"/>
                </a:solidFill>
                <a:latin typeface="Times New Roman" panose="02020603050405020304" pitchFamily="18" charset="0"/>
              </a:rPr>
              <a:t>е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b="1">
                <a:solidFill>
                  <a:srgbClr val="000099"/>
                </a:solidFill>
                <a:latin typeface="Times New Roman" panose="02020603050405020304" pitchFamily="18" charset="0"/>
              </a:rPr>
              <a:t>я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в первом</a:t>
            </a:r>
            <a:r>
              <a:rPr lang="ru-RU" sz="32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предударном слоге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</a:rPr>
              <a:t>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звука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</a:rPr>
              <a:t> 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b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вместо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b="1">
                <a:solidFill>
                  <a:srgbClr val="0000FF"/>
                </a:solidFill>
                <a:latin typeface="Times New Roman" panose="02020603050405020304" pitchFamily="18" charset="0"/>
              </a:rPr>
              <a:t>и</a:t>
            </a:r>
            <a:r>
              <a:rPr lang="ru-RU" sz="32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э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(среднего между 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b="1">
                <a:solidFill>
                  <a:schemeClr val="bg1"/>
                </a:solidFill>
                <a:latin typeface="Times New Roman" panose="02020603050405020304" pitchFamily="18" charset="0"/>
              </a:rPr>
              <a:t>и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32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ближе к 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погляди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</a:t>
            </a:r>
            <a:r>
              <a:rPr lang="en-US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л’э</a:t>
            </a:r>
            <a:r>
              <a:rPr lang="en-US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ди; пятак 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п’э</a:t>
            </a:r>
            <a:r>
              <a:rPr lang="en-US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так; несу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н’э</a:t>
            </a:r>
            <a:r>
              <a:rPr lang="en-US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нормативном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пог</a:t>
            </a:r>
            <a:r>
              <a:rPr lang="en-US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л’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</a:rPr>
              <a:t>и</a:t>
            </a:r>
            <a:r>
              <a:rPr lang="ru-RU" sz="3200" i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э</a:t>
            </a:r>
            <a:r>
              <a:rPr lang="en-US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ди; </a:t>
            </a:r>
            <a:r>
              <a:rPr lang="en-US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п’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</a:rPr>
              <a:t>и</a:t>
            </a:r>
            <a:r>
              <a:rPr lang="ru-RU" sz="3200" i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э</a:t>
            </a:r>
            <a:r>
              <a:rPr lang="en-US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так; </a:t>
            </a:r>
            <a:r>
              <a:rPr lang="en-US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н’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</a:rPr>
              <a:t>и</a:t>
            </a:r>
            <a:r>
              <a:rPr lang="ru-RU" sz="3200" i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э</a:t>
            </a:r>
            <a:r>
              <a:rPr lang="en-US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су.</a:t>
            </a:r>
          </a:p>
          <a:p>
            <a:pPr marL="0" indent="0" algn="just" eaLnBrk="1" hangingPunct="1">
              <a:buClr>
                <a:srgbClr val="F9110B"/>
              </a:buClr>
              <a:buFont typeface="Wingdings" panose="05000000000000000000" pitchFamily="2" charset="2"/>
              <a:buNone/>
            </a:pPr>
            <a:r>
              <a:rPr lang="ru-RU" sz="3200">
                <a:solidFill>
                  <a:srgbClr val="F9110B"/>
                </a:solidFill>
                <a:latin typeface="Times New Roman" panose="02020603050405020304" pitchFamily="18" charset="0"/>
              </a:rPr>
              <a:t>2)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 произношение на месте буквы </a:t>
            </a:r>
            <a:r>
              <a:rPr lang="ru-RU" sz="3200" b="1">
                <a:solidFill>
                  <a:srgbClr val="000099"/>
                </a:solidFill>
                <a:latin typeface="Times New Roman" panose="02020603050405020304" pitchFamily="18" charset="0"/>
              </a:rPr>
              <a:t>а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в первом</a:t>
            </a:r>
            <a:r>
              <a:rPr lang="ru-RU" sz="32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предударном слоге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</a:rPr>
              <a:t>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звука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</a:rPr>
              <a:t> 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b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вместо</a:t>
            </a:r>
            <a:r>
              <a:rPr lang="ru-RU" sz="32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b="1">
                <a:solidFill>
                  <a:srgbClr val="0000FF"/>
                </a:solidFill>
                <a:latin typeface="Times New Roman" panose="02020603050405020304" pitchFamily="18" charset="0"/>
              </a:rPr>
              <a:t>и</a:t>
            </a:r>
            <a:r>
              <a:rPr lang="ru-RU" sz="3200" b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э</a:t>
            </a:r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часы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[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</a:rPr>
              <a:t>ч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</a:rPr>
              <a:t>а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]сы,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[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</a:rPr>
              <a:t>ш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</a:rPr>
              <a:t>а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]дить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при нормативном 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[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</a:rPr>
              <a:t>ч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</a:rPr>
              <a:t>и</a:t>
            </a:r>
            <a:r>
              <a:rPr lang="ru-RU" sz="3200" i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э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]сы,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[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</a:rPr>
              <a:t>ш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</a:rPr>
              <a:t>и</a:t>
            </a:r>
            <a:r>
              <a:rPr lang="ru-RU" sz="3200" i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э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]дить.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692150"/>
            <a:ext cx="8208962" cy="4968875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произношение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ударной позиции [</a:t>
            </a:r>
            <a:r>
              <a:rPr lang="ru-RU" sz="3200" b="1">
                <a:solidFill>
                  <a:srgbClr val="F9110B"/>
                </a:solidFill>
                <a:latin typeface="Times New Roman" panose="02020603050405020304" pitchFamily="18" charset="0"/>
              </a:rPr>
              <a:t>о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] вместо нормативного [</a:t>
            </a:r>
            <a:r>
              <a:rPr lang="ru-RU" sz="3200" b="1">
                <a:solidFill>
                  <a:srgbClr val="0000FF"/>
                </a:solidFill>
                <a:latin typeface="Times New Roman" panose="02020603050405020304" pitchFamily="18" charset="0"/>
              </a:rPr>
              <a:t>э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], например: 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а[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</a:rPr>
              <a:t>ф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</a:rPr>
              <a:t>о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]ра, голо[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</a:rPr>
              <a:t>л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</a:rPr>
              <a:t>о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]дица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, следует произносить 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а[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</a:rPr>
              <a:t>ф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</a:rPr>
              <a:t>э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]ра, голо[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</a:rPr>
              <a:t>л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</a:rPr>
              <a:t>э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]дица.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>
                <a:solidFill>
                  <a:srgbClr val="F9110B"/>
                </a:solidFill>
                <a:latin typeface="Times New Roman" panose="02020603050405020304" pitchFamily="18" charset="0"/>
              </a:rPr>
              <a:t>4)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произношение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ударной позиции [</a:t>
            </a:r>
            <a:r>
              <a:rPr lang="ru-RU" sz="3200" b="1">
                <a:solidFill>
                  <a:srgbClr val="F9110B"/>
                </a:solidFill>
                <a:latin typeface="Times New Roman" panose="02020603050405020304" pitchFamily="18" charset="0"/>
              </a:rPr>
              <a:t>э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] вместо нормативного [</a:t>
            </a:r>
            <a:r>
              <a:rPr lang="ru-RU" sz="3200" b="1">
                <a:solidFill>
                  <a:srgbClr val="0000FF"/>
                </a:solidFill>
                <a:latin typeface="Times New Roman" panose="02020603050405020304" pitchFamily="18" charset="0"/>
              </a:rPr>
              <a:t>о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]: 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ник[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</a:rPr>
              <a:t>ч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</a:rPr>
              <a:t>э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]мный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безна[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</a:rPr>
              <a:t>д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’э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]жный, око[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</a:rPr>
              <a:t>л</a:t>
            </a:r>
            <a:r>
              <a:rPr lang="ru-RU" sz="32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’э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]сица,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; следует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произносить 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ник[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</a:rPr>
              <a:t>ч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</a:rPr>
              <a:t>о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]мный,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безна[</a:t>
            </a:r>
            <a:r>
              <a:rPr lang="ru-RU" sz="3200" i="1">
                <a:solidFill>
                  <a:srgbClr val="0033CC"/>
                </a:solidFill>
                <a:latin typeface="Times New Roman" panose="02020603050405020304" pitchFamily="18" charset="0"/>
              </a:rPr>
              <a:t>д</a:t>
            </a:r>
            <a:r>
              <a:rPr lang="ru-RU" sz="3200" i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’о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]жный, око[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</a:rPr>
              <a:t>л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</a:rPr>
              <a:t>о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]сица.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body" idx="4294967295"/>
          </p:nvPr>
        </p:nvSpPr>
        <p:spPr>
          <a:xfrm>
            <a:off x="179388" y="260350"/>
            <a:ext cx="8785225" cy="6408738"/>
          </a:xfrm>
          <a:solidFill>
            <a:schemeClr val="tx1"/>
          </a:solidFill>
        </p:spPr>
        <p:txBody>
          <a:bodyPr/>
          <a:lstStyle/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Есть в русском языке орфоэпические варианты с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, различающиеся по значению: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000" b="1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ис</a:t>
            </a:r>
            <a:r>
              <a:rPr lang="ru-RU" sz="3000" b="1" i="1" dirty="0">
                <a:solidFill>
                  <a:srgbClr val="00B0F0"/>
                </a:solidFill>
                <a:latin typeface="Times New Roman" panose="02020603050405020304" pitchFamily="18" charset="0"/>
              </a:rPr>
              <a:t>[</a:t>
            </a:r>
            <a:r>
              <a:rPr lang="ru-RU" sz="3000" b="1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т</a:t>
            </a:r>
            <a:r>
              <a:rPr lang="ru-RU" sz="3000" b="1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’э</a:t>
            </a:r>
            <a:r>
              <a:rPr lang="ru-RU" sz="3000" b="1" i="1" dirty="0">
                <a:solidFill>
                  <a:srgbClr val="00B0F0"/>
                </a:solidFill>
                <a:latin typeface="Times New Roman" panose="02020603050405020304" pitchFamily="18" charset="0"/>
              </a:rPr>
              <a:t>]</a:t>
            </a:r>
            <a:r>
              <a:rPr lang="ru-RU" sz="3000" b="1" i="1" dirty="0" err="1">
                <a:solidFill>
                  <a:srgbClr val="00B0F0"/>
                </a:solidFill>
                <a:latin typeface="Times New Roman" panose="02020603050405020304" pitchFamily="18" charset="0"/>
              </a:rPr>
              <a:t>кший</a:t>
            </a:r>
            <a:r>
              <a:rPr lang="ru-RU" sz="3000" b="1" i="1" dirty="0">
                <a:solidFill>
                  <a:srgbClr val="00B0F0"/>
                </a:solidFill>
                <a:latin typeface="Times New Roman" panose="02020603050405020304" pitchFamily="18" charset="0"/>
              </a:rPr>
              <a:t> год</a:t>
            </a:r>
            <a:r>
              <a:rPr lang="ru-RU" sz="3000" dirty="0">
                <a:solidFill>
                  <a:srgbClr val="00B0F0"/>
                </a:solidFill>
                <a:latin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и </a:t>
            </a:r>
            <a:r>
              <a:rPr lang="ru-RU" sz="3000" b="1" i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ис</a:t>
            </a:r>
            <a:r>
              <a:rPr lang="ru-RU" sz="3000" b="1" i="1" dirty="0">
                <a:solidFill>
                  <a:srgbClr val="FF00FF"/>
                </a:solidFill>
                <a:latin typeface="Times New Roman" panose="02020603050405020304" pitchFamily="18" charset="0"/>
              </a:rPr>
              <a:t>[</a:t>
            </a:r>
            <a:r>
              <a:rPr lang="ru-RU" sz="3000" b="1" i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т</a:t>
            </a:r>
            <a:r>
              <a:rPr lang="ru-RU" sz="300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’о</a:t>
            </a:r>
            <a:r>
              <a:rPr lang="ru-RU" sz="3000" b="1" i="1" dirty="0">
                <a:solidFill>
                  <a:srgbClr val="FF00FF"/>
                </a:solidFill>
                <a:latin typeface="Times New Roman" panose="02020603050405020304" pitchFamily="18" charset="0"/>
              </a:rPr>
              <a:t>]</a:t>
            </a:r>
            <a:r>
              <a:rPr lang="ru-RU" sz="3000" b="1" i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кший</a:t>
            </a:r>
            <a:r>
              <a:rPr lang="ru-RU" sz="3000" b="1" i="1" dirty="0">
                <a:solidFill>
                  <a:srgbClr val="FF00FF"/>
                </a:solidFill>
                <a:latin typeface="Times New Roman" panose="02020603050405020304" pitchFamily="18" charset="0"/>
              </a:rPr>
              <a:t> кровью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Однако чаще колебания в произношении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не имеют ни смыслоразличительного, ни стилистического значения: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[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’о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]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вр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и 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[</a:t>
            </a:r>
            <a:r>
              <a:rPr lang="ru-RU" sz="30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н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’э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]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вр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ре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[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ш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]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тчатый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и ре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[</a:t>
            </a:r>
            <a:r>
              <a:rPr lang="ru-RU" sz="30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ш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’э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]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тчатый</a:t>
            </a:r>
            <a:endParaRPr lang="ru-RU" sz="30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[</a:t>
            </a:r>
            <a:r>
              <a:rPr lang="ru-RU" sz="30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л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’о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]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сый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и доп. 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[</a:t>
            </a:r>
            <a:r>
              <a:rPr lang="ru-RU" sz="30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л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’э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]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сый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б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[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’о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]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клый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и доп. б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[</a:t>
            </a:r>
            <a:r>
              <a:rPr lang="ru-RU" sz="30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л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’э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]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клый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450850" algn="just" eaLnBrk="1" hangingPunct="1">
              <a:buFont typeface="Wingdings 2" panose="05020102010507070707" pitchFamily="18" charset="2"/>
              <a:buNone/>
            </a:pP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[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]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лчь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и доп. 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[</a:t>
            </a:r>
            <a:r>
              <a:rPr lang="ru-RU" sz="30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ж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30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]</a:t>
            </a:r>
            <a:r>
              <a:rPr lang="ru-RU" sz="3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лчь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1196975"/>
            <a:ext cx="8229600" cy="3168650"/>
          </a:xfrm>
          <a:solidFill>
            <a:schemeClr val="tx1"/>
          </a:solidFill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 sz="3600" b="1">
                <a:solidFill>
                  <a:srgbClr val="D60093"/>
                </a:solidFill>
                <a:latin typeface="Times New Roman" panose="02020603050405020304" pitchFamily="18" charset="0"/>
              </a:rPr>
              <a:t>Ошибки в области согласных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endParaRPr lang="ru-RU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60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произношение фрикативного «г» 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l-GR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гора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l-GR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ора, год –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l-GR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норме 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ора, 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endParaRPr lang="ru-RU" sz="3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body" idx="4294967295"/>
          </p:nvPr>
        </p:nvSpPr>
        <p:spPr>
          <a:xfrm>
            <a:off x="457200" y="765175"/>
            <a:ext cx="8435975" cy="5400675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60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произношение фрикативного «г» 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l-GR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звука 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вместо 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конце слова и в середине слова перед глухими согласными: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пирог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пиро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l-GR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пиро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денег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l-GR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остригся – остри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l-GR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норме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пиро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остри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(запомните: в сочетаниях </a:t>
            </a:r>
            <a:r>
              <a:rPr lang="ru-RU" sz="36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гч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нормативным является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лёгкий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лё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кий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мягчайший –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чайший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1484313"/>
            <a:ext cx="8374062" cy="2520751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600" dirty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произношение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чн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вместо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шн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 –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 err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чн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скучно – 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ску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 err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чн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яичница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яи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 err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чн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ица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произносить 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шн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ску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шн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о; 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яи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шн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ица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188913"/>
            <a:ext cx="8374062" cy="6453187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600" dirty="0">
                <a:solidFill>
                  <a:srgbClr val="F9110B"/>
                </a:solidFill>
                <a:latin typeface="Times New Roman" panose="02020603050405020304" pitchFamily="18" charset="0"/>
              </a:rPr>
              <a:t>4)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произношение твёрдого согласного перед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иноязычных словах, полностью освоенных русским языком: 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– 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рмин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музей – 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зэ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й, паштет – 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паш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нормативном 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т’э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рмин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з’э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й, 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паш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т’э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</a:t>
            </a:r>
            <a:endParaRPr lang="ru-RU" sz="3600" dirty="0">
              <a:solidFill>
                <a:srgbClr val="F9110B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600" dirty="0">
                <a:solidFill>
                  <a:srgbClr val="F9110B"/>
                </a:solidFill>
                <a:latin typeface="Times New Roman" panose="02020603050405020304" pitchFamily="18" charset="0"/>
              </a:rPr>
              <a:t>5)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произношение</a:t>
            </a:r>
            <a:r>
              <a:rPr lang="ru-RU" sz="3600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мягких согласных</a:t>
            </a:r>
            <a:r>
              <a:rPr lang="ru-RU" sz="3600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перед</a:t>
            </a:r>
            <a:r>
              <a:rPr lang="ru-RU" sz="3600" dirty="0">
                <a:solidFill>
                  <a:srgbClr val="F9110B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иноязычных словах: бизнес 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 err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н’э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с;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сервис – 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 err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с’э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рвис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адепт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а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 err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д’э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свитер – 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 err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т’э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норме 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нэ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с;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сэ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рвис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6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тэ</a:t>
            </a:r>
            <a:r>
              <a:rPr lang="en-US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36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Пергамент"/>
          <p:cNvSpPr>
            <a:spLocks noGrp="1"/>
          </p:cNvSpPr>
          <p:nvPr>
            <p:ph type="title" idx="4294967295"/>
          </p:nvPr>
        </p:nvSpPr>
        <p:spPr>
          <a:xfrm>
            <a:off x="900113" y="549275"/>
            <a:ext cx="6911975" cy="11557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 anchor="ctr"/>
          <a:lstStyle/>
          <a:p>
            <a:pPr algn="ctr" eaLnBrk="1" hangingPunct="1"/>
            <a:r>
              <a:rPr lang="ru-RU" altLang="ru-RU" sz="4000" b="1">
                <a:solidFill>
                  <a:srgbClr val="F9110B"/>
                </a:solidFill>
                <a:latin typeface="Times New Roman" panose="02020603050405020304" pitchFamily="18" charset="0"/>
              </a:rPr>
              <a:t>План</a:t>
            </a:r>
          </a:p>
        </p:txBody>
      </p:sp>
      <p:sp>
        <p:nvSpPr>
          <p:cNvPr id="6147" name="Rectangle 3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2420938"/>
            <a:ext cx="7705725" cy="309562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altLang="ru-RU" b="1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ru-RU" altLang="ru-RU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b="1">
                <a:solidFill>
                  <a:schemeClr val="bg1"/>
                </a:solidFill>
                <a:latin typeface="Times New Roman" panose="02020603050405020304" pitchFamily="18" charset="0"/>
              </a:rPr>
              <a:t>Фонетические нормы и наиболее распространённые отступления от них</a:t>
            </a:r>
          </a:p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altLang="ru-RU" b="1">
                <a:solidFill>
                  <a:schemeClr val="bg1"/>
                </a:solidFill>
                <a:latin typeface="Times New Roman" panose="02020603050405020304" pitchFamily="18" charset="0"/>
              </a:rPr>
              <a:t>     1.1 Орфоэпические нормы и типичные ошибки</a:t>
            </a:r>
          </a:p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altLang="ru-RU" b="1">
                <a:solidFill>
                  <a:schemeClr val="bg1"/>
                </a:solidFill>
                <a:latin typeface="Times New Roman" panose="02020603050405020304" pitchFamily="18" charset="0"/>
              </a:rPr>
              <a:t>     1.2 Акцентологические нормы и отступления от них </a:t>
            </a:r>
          </a:p>
        </p:txBody>
      </p:sp>
    </p:spTree>
    <p:extLst>
      <p:ext uri="{BB962C8B-B14F-4D97-AF65-F5344CB8AC3E}">
        <p14:creationId xmlns:p14="http://schemas.microsoft.com/office/powerpoint/2010/main" val="333593820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body" idx="4294967295"/>
          </p:nvPr>
        </p:nvSpPr>
        <p:spPr>
          <a:xfrm>
            <a:off x="468313" y="620713"/>
            <a:ext cx="8301037" cy="5761037"/>
          </a:xfrm>
          <a:solidFill>
            <a:schemeClr val="tx1"/>
          </a:solidFill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 sz="3600" b="1">
                <a:solidFill>
                  <a:srgbClr val="D60093"/>
                </a:solidFill>
                <a:latin typeface="Times New Roman" panose="02020603050405020304" pitchFamily="18" charset="0"/>
              </a:rPr>
              <a:t>Ошибки в произношении отдельных слов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>
                <a:solidFill>
                  <a:srgbClr val="000000"/>
                </a:solidFill>
                <a:latin typeface="Times New Roman" panose="02020603050405020304" pitchFamily="18" charset="0"/>
              </a:rPr>
              <a:t>В речи звуки неоправданно </a:t>
            </a:r>
          </a:p>
          <a:p>
            <a:pPr marL="0" indent="0" algn="just" eaLnBrk="1" hangingPunct="1"/>
            <a:r>
              <a:rPr lang="ru-RU" sz="3200">
                <a:solidFill>
                  <a:srgbClr val="000000"/>
                </a:solidFill>
                <a:latin typeface="Times New Roman" panose="02020603050405020304" pitchFamily="18" charset="0"/>
              </a:rPr>
              <a:t> вставляются: </a:t>
            </a:r>
            <a:r>
              <a:rPr lang="ru-RU" sz="3200" i="1">
                <a:solidFill>
                  <a:srgbClr val="000000"/>
                </a:solidFill>
                <a:latin typeface="Times New Roman" panose="02020603050405020304" pitchFamily="18" charset="0"/>
              </a:rPr>
              <a:t>дерма</a:t>
            </a:r>
            <a:r>
              <a:rPr lang="ru-RU" sz="3200" i="1">
                <a:solidFill>
                  <a:srgbClr val="FF0000"/>
                </a:solidFill>
                <a:latin typeface="Times New Roman" panose="02020603050405020304" pitchFamily="18" charset="0"/>
              </a:rPr>
              <a:t>[н]</a:t>
            </a:r>
            <a:r>
              <a:rPr lang="ru-RU" sz="3200" i="1">
                <a:solidFill>
                  <a:srgbClr val="000000"/>
                </a:solidFill>
                <a:latin typeface="Times New Roman" panose="02020603050405020304" pitchFamily="18" charset="0"/>
              </a:rPr>
              <a:t>тин, инци</a:t>
            </a:r>
            <a:r>
              <a:rPr lang="ru-RU" sz="3200" i="1">
                <a:solidFill>
                  <a:srgbClr val="FF0000"/>
                </a:solidFill>
                <a:latin typeface="Times New Roman" panose="02020603050405020304" pitchFamily="18" charset="0"/>
              </a:rPr>
              <a:t>[н]</a:t>
            </a:r>
            <a:r>
              <a:rPr lang="ru-RU" sz="3200" i="1">
                <a:solidFill>
                  <a:srgbClr val="000000"/>
                </a:solidFill>
                <a:latin typeface="Times New Roman" panose="02020603050405020304" pitchFamily="18" charset="0"/>
              </a:rPr>
              <a:t>дент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0" algn="just" eaLnBrk="1" hangingPunct="1"/>
            <a:r>
              <a:rPr lang="ru-RU" sz="3200">
                <a:solidFill>
                  <a:srgbClr val="000000"/>
                </a:solidFill>
                <a:latin typeface="Times New Roman" panose="02020603050405020304" pitchFamily="18" charset="0"/>
              </a:rPr>
              <a:t> переставляются: </a:t>
            </a:r>
            <a:r>
              <a:rPr lang="ru-RU" sz="3200" i="1">
                <a:solidFill>
                  <a:srgbClr val="000000"/>
                </a:solidFill>
                <a:latin typeface="Times New Roman" panose="02020603050405020304" pitchFamily="18" charset="0"/>
              </a:rPr>
              <a:t>пе</a:t>
            </a:r>
            <a:r>
              <a:rPr lang="ru-RU" sz="3200" i="1">
                <a:solidFill>
                  <a:srgbClr val="FF0000"/>
                </a:solidFill>
                <a:latin typeface="Times New Roman" panose="02020603050405020304" pitchFamily="18" charset="0"/>
              </a:rPr>
              <a:t>[р</a:t>
            </a:r>
            <a:r>
              <a:rPr lang="ru-RU" sz="32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ru-RU" sz="3200" i="1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sz="3200" i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э</a:t>
            </a:r>
            <a:r>
              <a:rPr lang="ru-RU" sz="3200" i="1">
                <a:solidFill>
                  <a:srgbClr val="FF0000"/>
                </a:solidFill>
                <a:latin typeface="Times New Roman" panose="02020603050405020304" pitchFamily="18" charset="0"/>
              </a:rPr>
              <a:t>труб]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ация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вместо нормативного </a:t>
            </a:r>
            <a:r>
              <a:rPr lang="ru-RU" sz="3200" i="1">
                <a:solidFill>
                  <a:srgbClr val="000000"/>
                </a:solidFill>
                <a:latin typeface="Times New Roman" panose="02020603050405020304" pitchFamily="18" charset="0"/>
              </a:rPr>
              <a:t>пе[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</a:rPr>
              <a:t>ртурб</a:t>
            </a:r>
            <a:r>
              <a:rPr lang="ru-RU" sz="3200" i="1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ация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0" algn="just" eaLnBrk="1" hangingPunct="1"/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 заменяются: 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лабо</a:t>
            </a:r>
            <a:r>
              <a:rPr lang="ru-RU" sz="3200" i="1">
                <a:solidFill>
                  <a:srgbClr val="FF0000"/>
                </a:solidFill>
                <a:latin typeface="Times New Roman" panose="02020603050405020304" pitchFamily="18" charset="0"/>
              </a:rPr>
              <a:t>[л]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атория </a:t>
            </a: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вместо нормативного 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лабо</a:t>
            </a:r>
            <a:r>
              <a:rPr lang="ru-RU" sz="3200" i="1">
                <a:solidFill>
                  <a:srgbClr val="000000"/>
                </a:solidFill>
                <a:latin typeface="Times New Roman" panose="02020603050405020304" pitchFamily="18" charset="0"/>
              </a:rPr>
              <a:t>[</a:t>
            </a:r>
            <a:r>
              <a:rPr lang="ru-RU" sz="3200" i="1">
                <a:solidFill>
                  <a:srgbClr val="0000FF"/>
                </a:solidFill>
                <a:latin typeface="Times New Roman" panose="02020603050405020304" pitchFamily="18" charset="0"/>
              </a:rPr>
              <a:t>р</a:t>
            </a:r>
            <a:r>
              <a:rPr lang="ru-RU" sz="3200" i="1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  <a:r>
              <a:rPr lang="ru-RU" sz="3200" i="1">
                <a:solidFill>
                  <a:schemeClr val="bg1"/>
                </a:solidFill>
                <a:latin typeface="Times New Roman" panose="02020603050405020304" pitchFamily="18" charset="0"/>
              </a:rPr>
              <a:t>атория.</a:t>
            </a:r>
            <a:endParaRPr lang="ru-RU" sz="32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>
                <a:solidFill>
                  <a:srgbClr val="000000"/>
                </a:solidFill>
                <a:latin typeface="Times New Roman" panose="02020603050405020304" pitchFamily="18" charset="0"/>
              </a:rPr>
              <a:t>Такие ошибки частотны при произношении иностранных слов.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descr="Пергамент"/>
          <p:cNvSpPr>
            <a:spLocks noGrp="1"/>
          </p:cNvSpPr>
          <p:nvPr>
            <p:ph type="title" idx="4294967295"/>
          </p:nvPr>
        </p:nvSpPr>
        <p:spPr>
          <a:xfrm>
            <a:off x="684213" y="1916113"/>
            <a:ext cx="7489825" cy="2087562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 anchor="ctr" anchorCtr="1"/>
          <a:lstStyle/>
          <a:p>
            <a:pPr algn="ctr" eaLnBrk="1" hangingPunct="1"/>
            <a:r>
              <a:rPr lang="ru-RU">
                <a:solidFill>
                  <a:srgbClr val="D60093"/>
                </a:solidFill>
                <a:latin typeface="Times New Roman" panose="02020603050405020304" pitchFamily="18" charset="0"/>
              </a:rPr>
              <a:t>Акцентологические нормы</a:t>
            </a:r>
            <a:br>
              <a:rPr lang="ru-RU">
                <a:solidFill>
                  <a:srgbClr val="D60093"/>
                </a:solidFill>
                <a:latin typeface="Times New Roman" panose="02020603050405020304" pitchFamily="18" charset="0"/>
              </a:rPr>
            </a:br>
            <a:r>
              <a:rPr lang="ru-RU">
                <a:solidFill>
                  <a:srgbClr val="D60093"/>
                </a:solidFill>
                <a:latin typeface="Times New Roman" panose="02020603050405020304" pitchFamily="18" charset="0"/>
              </a:rPr>
              <a:t>и отступления от них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body" idx="4294967295"/>
          </p:nvPr>
        </p:nvSpPr>
        <p:spPr>
          <a:xfrm>
            <a:off x="468313" y="1484313"/>
            <a:ext cx="8301037" cy="3024187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4000" b="1">
                <a:solidFill>
                  <a:schemeClr val="bg1"/>
                </a:solidFill>
                <a:latin typeface="Times New Roman" panose="02020603050405020304" pitchFamily="18" charset="0"/>
              </a:rPr>
              <a:t>Акцентологические нормы </a:t>
            </a:r>
            <a:r>
              <a:rPr lang="ru-RU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4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4000" b="1">
                <a:solidFill>
                  <a:schemeClr val="bg1"/>
                </a:solidFill>
                <a:latin typeface="Times New Roman" panose="02020603050405020304" pitchFamily="18" charset="0"/>
              </a:rPr>
              <a:t>   это </a:t>
            </a:r>
            <a:r>
              <a:rPr lang="ru-RU" sz="4000" b="1">
                <a:solidFill>
                  <a:srgbClr val="D60093"/>
                </a:solidFill>
                <a:latin typeface="Times New Roman" panose="02020603050405020304" pitchFamily="18" charset="0"/>
              </a:rPr>
              <a:t>нормы постановки ударения</a:t>
            </a:r>
            <a:r>
              <a:rPr lang="ru-RU" sz="4000" b="1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200">
                <a:solidFill>
                  <a:schemeClr val="bg1"/>
                </a:solidFill>
                <a:latin typeface="Times New Roman" panose="02020603050405020304" pitchFamily="18" charset="0"/>
              </a:rPr>
              <a:t>Акцентологические нормы рассматриваются как </a:t>
            </a:r>
            <a:r>
              <a:rPr lang="ru-RU" sz="3200" u="sng">
                <a:solidFill>
                  <a:schemeClr val="bg1"/>
                </a:solidFill>
                <a:latin typeface="Times New Roman" panose="02020603050405020304" pitchFamily="18" charset="0"/>
              </a:rPr>
              <a:t>разновидность произносительных норм.</a:t>
            </a:r>
            <a:endParaRPr lang="ru-RU" sz="4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981075"/>
            <a:ext cx="8497887" cy="4751388"/>
          </a:xfrm>
          <a:solidFill>
            <a:schemeClr val="tx1"/>
          </a:solidFill>
        </p:spPr>
        <p:txBody>
          <a:bodyPr/>
          <a:lstStyle/>
          <a:p>
            <a:pPr marL="0" indent="35560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Нормативным может быть признан </a:t>
            </a:r>
            <a:r>
              <a:rPr lang="ru-RU" sz="3200" b="1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один вариант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пломбиров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ть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премиров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ть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брал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жалюз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взят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355600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В пределах нормы могут быть </a:t>
            </a:r>
            <a:r>
              <a:rPr lang="ru-RU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два равноценных варианта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ржа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и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барж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к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мбала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и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камбал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355600" algn="just" eaLnBrk="1" hangingPunct="1">
              <a:buNone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Один вариант признаётся </a:t>
            </a:r>
            <a:r>
              <a:rPr lang="ru-RU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основным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другой </a:t>
            </a:r>
            <a:r>
              <a:rPr lang="ru-RU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допустимым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ru-RU" sz="32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кулин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рия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и доп.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кулинар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я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твор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г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и доп. </a:t>
            </a:r>
            <a:r>
              <a:rPr lang="ru-RU" sz="32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тв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рог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8229600" cy="2592387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600" b="1">
                <a:solidFill>
                  <a:schemeClr val="bg1"/>
                </a:solidFill>
                <a:latin typeface="Times New Roman" panose="02020603050405020304" pitchFamily="18" charset="0"/>
              </a:rPr>
              <a:t>Акцентологические ошибки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ошибки, связанные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36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нарушением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 ударения.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1484313"/>
            <a:ext cx="8229600" cy="2592387"/>
          </a:xfrm>
          <a:solidFill>
            <a:schemeClr val="tx1"/>
          </a:solidFill>
        </p:spPr>
        <p:txBody>
          <a:bodyPr/>
          <a:lstStyle/>
          <a:p>
            <a:pPr marL="0" indent="7239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Например: </a:t>
            </a:r>
          </a:p>
          <a:p>
            <a:pPr marL="0" indent="7239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</a:rPr>
              <a:t>красив</a:t>
            </a:r>
            <a:r>
              <a:rPr lang="en-US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</a:rPr>
              <a:t>е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 при норме 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крас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вее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7239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</a:rPr>
              <a:t>дисп</a:t>
            </a:r>
            <a:r>
              <a:rPr lang="en-US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</a:rPr>
              <a:t>нс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</a:rPr>
              <a:t>р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 при норме 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диспанс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р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72390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</a:rPr>
              <a:t>газопр</a:t>
            </a:r>
            <a:r>
              <a:rPr lang="en-US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</a:rPr>
              <a:t>вод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 при норме 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газопров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д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body" idx="4294967295"/>
          </p:nvPr>
        </p:nvSpPr>
        <p:spPr>
          <a:xfrm>
            <a:off x="323850" y="765175"/>
            <a:ext cx="8445500" cy="4895850"/>
          </a:xfrm>
          <a:solidFill>
            <a:schemeClr val="tx1"/>
          </a:solidFill>
        </p:spPr>
        <p:txBody>
          <a:bodyPr/>
          <a:lstStyle/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Появление акцентологических ошибок обусловлено:</a:t>
            </a:r>
          </a:p>
          <a:p>
            <a:pPr marL="0" indent="627063" algn="just" eaLnBrk="1" hangingPunct="1">
              <a:buFont typeface="Wingdings 2" panose="05020102010507070707" pitchFamily="18" charset="2"/>
              <a:buNone/>
            </a:pP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1) разноместностью и подвижностью русского словесного ударения; в результате возникают ошибки по аналогии: 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</a:rPr>
              <a:t>арбуз</a:t>
            </a:r>
            <a:r>
              <a:rPr lang="ru-RU" sz="3600" b="1" i="1">
                <a:solidFill>
                  <a:srgbClr val="F9110B"/>
                </a:solidFill>
                <a:latin typeface="Times New Roman" panose="02020603050405020304" pitchFamily="18" charset="0"/>
              </a:rPr>
              <a:t>ы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</a:rPr>
              <a:t>хозяев</a:t>
            </a:r>
            <a:r>
              <a:rPr lang="en-US" sz="3600" b="1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</a:rPr>
              <a:t>зв</a:t>
            </a:r>
            <a:r>
              <a:rPr lang="en-US" sz="3600" b="1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</a:rPr>
              <a:t>нит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 (как в формах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</a:rPr>
              <a:t>огурц</a:t>
            </a:r>
            <a:r>
              <a:rPr lang="ru-RU" sz="3600" b="1" i="1">
                <a:solidFill>
                  <a:schemeClr val="bg1"/>
                </a:solidFill>
                <a:latin typeface="Times New Roman" panose="02020603050405020304" pitchFamily="18" charset="0"/>
              </a:rPr>
              <a:t>ы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</a:rPr>
              <a:t>жернов</a:t>
            </a:r>
            <a:r>
              <a:rPr lang="en-US" sz="36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</a:rPr>
              <a:t>кл</a:t>
            </a:r>
            <a:r>
              <a:rPr lang="en-US" sz="36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</a:rPr>
              <a:t>нит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) вместо нормативного 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арб</a:t>
            </a:r>
            <a:r>
              <a:rPr lang="ru-RU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у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зы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хоз</a:t>
            </a:r>
            <a:r>
              <a:rPr lang="ru-RU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я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ева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звон</a:t>
            </a:r>
            <a:r>
              <a:rPr lang="en-US" sz="3600" b="1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т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body" idx="4294967295"/>
          </p:nvPr>
        </p:nvSpPr>
        <p:spPr>
          <a:xfrm>
            <a:off x="468313" y="1052513"/>
            <a:ext cx="8229600" cy="4897437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2) влиянием диалектов, просторечий, жаргонов, 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языка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 (в условиях билингвизма)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например, под влиянием белорусского языка в русской речи белорусов возникают следующие ошибки: 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</a:t>
            </a:r>
            <a:r>
              <a:rPr lang="en-US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рый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(ср.: бел. некат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ры), 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одинн</a:t>
            </a:r>
            <a:r>
              <a:rPr lang="en-US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дцать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(ср.: бел. 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адзiн</a:t>
            </a:r>
            <a:r>
              <a:rPr lang="en-US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ццаць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 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ru-RU" sz="3600" i="1">
                <a:solidFill>
                  <a:srgbClr val="F9110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дать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(ср.: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</a:rPr>
              <a:t>кiдаць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при норме 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ннадцать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кид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765175"/>
            <a:ext cx="8497887" cy="5108575"/>
          </a:xfrm>
          <a:solidFill>
            <a:schemeClr val="tx1"/>
          </a:solidFill>
        </p:spPr>
        <p:txBody>
          <a:bodyPr/>
          <a:lstStyle/>
          <a:p>
            <a:pPr marL="0" indent="53181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200" b="1" dirty="0">
                <a:solidFill>
                  <a:srgbClr val="CC3399"/>
                </a:solidFill>
                <a:latin typeface="Times New Roman" panose="02020603050405020304" pitchFamily="18" charset="0"/>
              </a:rPr>
              <a:t>Специфично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 ударение </a:t>
            </a:r>
            <a:r>
              <a:rPr lang="ru-RU" sz="32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в заимствованных словах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. Оно зависит от нескольких обстоятельств:</a:t>
            </a:r>
          </a:p>
          <a:p>
            <a:pPr marL="0" indent="531813" algn="just" eaLnBrk="1" hangingPunct="1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от ударения в языке-источнике;</a:t>
            </a:r>
          </a:p>
          <a:p>
            <a:pPr marL="0" indent="531813" algn="just" eaLnBrk="1" hangingPunct="1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от ударения в языке-посреднике при опосредованном заимствовании;</a:t>
            </a:r>
          </a:p>
          <a:p>
            <a:pPr marL="0" indent="531813" algn="just" eaLnBrk="1" hangingPunct="1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от давности заимствования и степени освоенности слова русским языком.</a:t>
            </a:r>
          </a:p>
          <a:p>
            <a:pPr marL="0" indent="531813" algn="just" eaLnBrk="1" hangingPunct="1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Правильность ударения в заимствованных словах следует уточнять в словарях!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body" idx="4294967295"/>
          </p:nvPr>
        </p:nvSpPr>
        <p:spPr>
          <a:xfrm>
            <a:off x="457200" y="476250"/>
            <a:ext cx="8229600" cy="5976938"/>
          </a:xfrm>
          <a:solidFill>
            <a:schemeClr val="tx1"/>
          </a:solidFill>
        </p:spPr>
        <p:txBody>
          <a:bodyPr/>
          <a:lstStyle/>
          <a:p>
            <a:pPr marL="0" indent="627063"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Вызывает затруднение постановка ударения  в следующих формах:</a:t>
            </a:r>
          </a:p>
          <a:p>
            <a:pPr marL="0" indent="627063"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627063"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sz="3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 именах существительных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marL="0" indent="627063"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односложные сущ. м. р. в косвенных падежах </a:t>
            </a:r>
            <a:r>
              <a:rPr lang="ru-RU" sz="3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ед.ч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</a:rPr>
              <a:t>. имеют ударение на окончании: 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блин – блин</a:t>
            </a:r>
            <a:r>
              <a:rPr lang="en-US" sz="3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винт – винт</a:t>
            </a:r>
            <a:r>
              <a:rPr lang="en-US" sz="3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зонт – зонт</a:t>
            </a:r>
            <a:r>
              <a:rPr lang="en-US" sz="3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линь – лин</a:t>
            </a:r>
            <a:r>
              <a:rPr lang="ru-RU" sz="3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627063" algn="just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существительные </a:t>
            </a:r>
            <a:r>
              <a:rPr lang="ru-RU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ж.р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ударение:</a:t>
            </a:r>
          </a:p>
          <a:p>
            <a:pPr marL="0" indent="627063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основе: </a:t>
            </a:r>
            <a:r>
              <a:rPr lang="ru-RU" sz="30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30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0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стностей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30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30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честей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30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ru-RU" sz="30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былей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627063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на окончании: 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ветв</a:t>
            </a:r>
            <a:r>
              <a:rPr lang="en-US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горст</a:t>
            </a:r>
            <a:r>
              <a:rPr lang="en-US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</a:t>
            </a:r>
            <a:r>
              <a:rPr lang="en-US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плоскост</a:t>
            </a:r>
            <a:r>
              <a:rPr lang="en-US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</a:t>
            </a:r>
            <a:r>
              <a:rPr lang="en-US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</a:t>
            </a:r>
            <a:r>
              <a:rPr lang="en-US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</a:t>
            </a:r>
            <a:r>
              <a:rPr lang="en-US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3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765175"/>
            <a:ext cx="8229600" cy="525621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</a:rPr>
              <a:t>2 </a:t>
            </a:r>
            <a:r>
              <a:rPr lang="ru-RU" b="1">
                <a:solidFill>
                  <a:schemeClr val="bg1"/>
                </a:solidFill>
                <a:latin typeface="Times New Roman" panose="02020603050405020304" pitchFamily="18" charset="0"/>
              </a:rPr>
              <a:t>Морфологические нормы и наиболее распространённые отступления от них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</a:rPr>
              <a:t>        2.1 Нормы употребления имён существительных. Типичные ошибки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</a:rPr>
              <a:t>        2.2 Нормы употребления имён прилагательных. Типичные ошибки.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</a:rPr>
              <a:t>        2.3 Нормы употребления числительных. Типичные ошибки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</a:rPr>
              <a:t>       2.4</a:t>
            </a:r>
            <a:r>
              <a:rPr lang="ru-RU">
                <a:latin typeface="Times New Roman" panose="02020603050405020304" pitchFamily="18" charset="0"/>
              </a:rPr>
              <a:t> </a:t>
            </a: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</a:rPr>
              <a:t>Нормы употребления местоимений. Типичные ошибки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</a:rPr>
              <a:t>     2.5 Нормы употребления глаголов. Типичные ошибки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body" idx="4294967295"/>
          </p:nvPr>
        </p:nvSpPr>
        <p:spPr>
          <a:xfrm>
            <a:off x="468313" y="1412875"/>
            <a:ext cx="8229600" cy="3600450"/>
          </a:xfrm>
          <a:solidFill>
            <a:schemeClr val="tx1"/>
          </a:solidFill>
        </p:spPr>
        <p:txBody>
          <a:bodyPr/>
          <a:lstStyle/>
          <a:p>
            <a:pPr marL="0" indent="531813" eaLnBrk="1" hangingPunct="1">
              <a:buFont typeface="Wingdings 2" panose="05020102010507070707" pitchFamily="18" charset="2"/>
              <a:buNone/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 В именах прилагательных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Краткие прилагательные в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м.р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ср.р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ед.ч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и во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мн.ч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имеют ударение на первом слоге основы, а в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ж.р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– на окончании, например: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сел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село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селы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но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весел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лод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лодо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м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3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лоды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body" idx="4294967295"/>
          </p:nvPr>
        </p:nvSpPr>
        <p:spPr>
          <a:xfrm>
            <a:off x="457200" y="1196975"/>
            <a:ext cx="8229600" cy="5127625"/>
          </a:xfrm>
          <a:solidFill>
            <a:schemeClr val="tx1"/>
          </a:solidFill>
        </p:spPr>
        <p:txBody>
          <a:bodyPr/>
          <a:lstStyle/>
          <a:p>
            <a:pPr marL="0" indent="450850" eaLnBrk="1" hangingPunct="1">
              <a:buFont typeface="Wingdings 2" panose="05020102010507070707" pitchFamily="18" charset="2"/>
              <a:buNone/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 глаголах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</a:p>
          <a:p>
            <a:pPr marL="0" indent="450850" algn="just" eaLnBrk="1" hangingPunct="1"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в глаголах прошедшего времени в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ж.р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 ударение чаще всего падает на окончание: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брал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дал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начал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понял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спал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взял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450850" algn="just" eaLnBrk="1" hangingPunct="1"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глаголы на 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-ировать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образуют две группы:</a:t>
            </a:r>
          </a:p>
          <a:p>
            <a:pPr marL="0" indent="450850" algn="just" eaLnBrk="1" hangingPunct="1">
              <a:buFont typeface="Wingdings" panose="05000000000000000000" pitchFamily="2" charset="2"/>
              <a:buNone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а) с ударением на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-а: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пломбиров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ть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гравиров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ть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премиров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ть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формиров</a:t>
            </a:r>
            <a:r>
              <a:rPr lang="en-US" sz="32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ть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450850" algn="just" eaLnBrk="1" hangingPunct="1">
              <a:buFont typeface="Wingdings" panose="05000000000000000000" pitchFamily="2" charset="2"/>
              <a:buNone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б) с ударением на -и: </a:t>
            </a:r>
            <a:r>
              <a:rPr lang="ru-RU" sz="3200" i="1" dirty="0">
                <a:solidFill>
                  <a:srgbClr val="FF00FF"/>
                </a:solidFill>
                <a:latin typeface="Times New Roman" panose="02020603050405020304" pitchFamily="18" charset="0"/>
              </a:rPr>
              <a:t>блок</a:t>
            </a:r>
            <a:r>
              <a:rPr lang="en-US" sz="32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ru-RU" sz="3200" i="1" dirty="0" err="1">
                <a:solidFill>
                  <a:srgbClr val="FF00FF"/>
                </a:solidFill>
                <a:latin typeface="Times New Roman" panose="02020603050405020304" pitchFamily="18" charset="0"/>
              </a:rPr>
              <a:t>ровать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rgbClr val="FF00FF"/>
                </a:solidFill>
                <a:latin typeface="Times New Roman" panose="02020603050405020304" pitchFamily="18" charset="0"/>
              </a:rPr>
              <a:t>коп</a:t>
            </a:r>
            <a:r>
              <a:rPr lang="en-US" sz="32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ru-RU" sz="3200" i="1" dirty="0">
                <a:solidFill>
                  <a:srgbClr val="FF00FF"/>
                </a:solidFill>
                <a:latin typeface="Times New Roman" panose="02020603050405020304" pitchFamily="18" charset="0"/>
              </a:rPr>
              <a:t>ровать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rgbClr val="FF00FF"/>
                </a:solidFill>
                <a:latin typeface="Times New Roman" panose="02020603050405020304" pitchFamily="18" charset="0"/>
              </a:rPr>
              <a:t>гарант</a:t>
            </a:r>
            <a:r>
              <a:rPr lang="en-US" sz="32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ru-RU" sz="3200" i="1" dirty="0">
                <a:solidFill>
                  <a:srgbClr val="FF00FF"/>
                </a:solidFill>
                <a:latin typeface="Times New Roman" panose="02020603050405020304" pitchFamily="18" charset="0"/>
              </a:rPr>
              <a:t>ровать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80400" cy="5127625"/>
          </a:xfrm>
          <a:solidFill>
            <a:schemeClr val="tx1"/>
          </a:solidFill>
        </p:spPr>
        <p:txBody>
          <a:bodyPr/>
          <a:lstStyle/>
          <a:p>
            <a:pPr marL="0" indent="531813" eaLnBrk="1" hangingPunct="1">
              <a:buFont typeface="Wingdings 2" panose="05020102010507070707" pitchFamily="18" charset="2"/>
              <a:buNone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4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 причастиях</a:t>
            </a:r>
          </a:p>
          <a:p>
            <a:pPr marL="0" indent="531813" algn="just" eaLnBrk="1" hangingPunct="1"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в большинстве страдательных причастий прошедшего времени во всех формах, кроме формы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ж.р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., ударение падает на основу: </a:t>
            </a:r>
          </a:p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вз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я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т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вз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я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то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вз</a:t>
            </a:r>
            <a:r>
              <a:rPr lang="ru-RU" sz="3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я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ты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но </a:t>
            </a:r>
            <a:r>
              <a:rPr lang="ru-RU" sz="3200" dirty="0">
                <a:solidFill>
                  <a:srgbClr val="FF00FF"/>
                </a:solidFill>
                <a:latin typeface="Times New Roman" panose="02020603050405020304" pitchFamily="18" charset="0"/>
              </a:rPr>
              <a:t>взят</a:t>
            </a:r>
            <a:r>
              <a:rPr lang="ru-RU" sz="32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;</a:t>
            </a:r>
          </a:p>
          <a:p>
            <a:pPr marL="0" indent="531813" algn="just" eaLnBrk="1" hangingPunct="1">
              <a:buFont typeface="Wingdings" panose="05000000000000000000" pitchFamily="2" charset="2"/>
              <a:buChar char="§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причастия, образованные от приставочных глаголов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брать, драть, звать,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во всех формах имеют ударение на приставке: </a:t>
            </a:r>
          </a:p>
          <a:p>
            <a:pPr marL="0" indent="531813" algn="just" eaLnBrk="1" hangingPunct="1">
              <a:buFont typeface="Wingdings" panose="05000000000000000000" pitchFamily="2" charset="2"/>
              <a:buNone/>
            </a:pP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о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зван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о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звано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о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звана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–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</a:t>
            </a:r>
            <a:r>
              <a:rPr lang="ru-RU" sz="32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о</a:t>
            </a:r>
            <a:r>
              <a:rPr lang="ru-RU" sz="32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званы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908050"/>
            <a:ext cx="8064500" cy="5616575"/>
          </a:xfrm>
          <a:solidFill>
            <a:schemeClr val="tx1"/>
          </a:solidFill>
        </p:spPr>
        <p:txBody>
          <a:bodyPr/>
          <a:lstStyle/>
          <a:p>
            <a:pPr marL="0" indent="62706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Акцентологические ошибки 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частотное явление. </a:t>
            </a:r>
          </a:p>
          <a:p>
            <a:pPr marL="0" indent="62706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себя на знание акцентологических норм: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i="1">
                <a:solidFill>
                  <a:srgbClr val="008000"/>
                </a:solidFill>
                <a:latin typeface="Times New Roman" panose="02020603050405020304" pitchFamily="18" charset="0"/>
              </a:rPr>
              <a:t>асимметрия, апостроф, бармен, вероисповедание, верба, генезис, завидно, исчерпать, каталог, квартал, кладовая, облегчить, углубить, плато, принудить, столяр, танцовщица, откупорить, христианин, щавель, эксперт.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body" idx="4294967295"/>
          </p:nvPr>
        </p:nvSpPr>
        <p:spPr>
          <a:xfrm>
            <a:off x="395288" y="908050"/>
            <a:ext cx="8229600" cy="4465638"/>
          </a:xfrm>
          <a:solidFill>
            <a:schemeClr val="tx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62706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Нормативным является </a:t>
            </a:r>
          </a:p>
          <a:p>
            <a:pPr marL="0" indent="627063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асимметр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я, апостр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ф, б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рмен, вероиспов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дание, в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рба, г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незис, зав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дно, исч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рпать, катал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г, кварт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л, кладов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я, облегч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ть, углуб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ть, плат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, прин</a:t>
            </a:r>
            <a:r>
              <a:rPr lang="ru-RU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у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дить, стол</a:t>
            </a:r>
            <a:r>
              <a:rPr lang="ru-RU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я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р, танц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вщица, отк</a:t>
            </a:r>
            <a:r>
              <a:rPr lang="ru-RU" sz="3600" b="1" i="1">
                <a:solidFill>
                  <a:srgbClr val="0000FF"/>
                </a:solidFill>
                <a:latin typeface="Times New Roman" panose="02020603050405020304" pitchFamily="18" charset="0"/>
              </a:rPr>
              <a:t>у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порить, христиан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н, щав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ль, эксп</a:t>
            </a:r>
            <a:r>
              <a:rPr lang="en-US" sz="3600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3600" i="1">
                <a:solidFill>
                  <a:srgbClr val="0000FF"/>
                </a:solidFill>
                <a:latin typeface="Times New Roman" panose="02020603050405020304" pitchFamily="18" charset="0"/>
              </a:rPr>
              <a:t>рт</a:t>
            </a:r>
            <a:r>
              <a:rPr lang="ru-RU" sz="3600" i="1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body" idx="4294967295"/>
          </p:nvPr>
        </p:nvSpPr>
        <p:spPr>
          <a:xfrm>
            <a:off x="457200" y="1196975"/>
            <a:ext cx="8229600" cy="5127625"/>
          </a:xfrm>
          <a:solidFill>
            <a:schemeClr val="tx1"/>
          </a:solidFill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>
                <a:solidFill>
                  <a:srgbClr val="000000"/>
                </a:solidFill>
                <a:latin typeface="Times New Roman" panose="02020603050405020304" pitchFamily="18" charset="0"/>
              </a:rPr>
              <a:t>Продолжение см. 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ru-RU">
                <a:solidFill>
                  <a:srgbClr val="000000"/>
                </a:solidFill>
                <a:latin typeface="Times New Roman" panose="02020603050405020304" pitchFamily="18" charset="0"/>
              </a:rPr>
              <a:t>«Правильность-2»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 descr="Пергамент"/>
          <p:cNvSpPr>
            <a:spLocks noGrp="1"/>
          </p:cNvSpPr>
          <p:nvPr>
            <p:ph type="body" idx="4294967295"/>
          </p:nvPr>
        </p:nvSpPr>
        <p:spPr>
          <a:xfrm>
            <a:off x="539750" y="908050"/>
            <a:ext cx="8208963" cy="460851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</a:rPr>
              <a:t>3 </a:t>
            </a:r>
            <a:r>
              <a:rPr lang="ru-RU" b="1">
                <a:solidFill>
                  <a:schemeClr val="bg1"/>
                </a:solidFill>
                <a:latin typeface="Times New Roman" panose="02020603050405020304" pitchFamily="18" charset="0"/>
              </a:rPr>
              <a:t>Синтаксические нормы</a:t>
            </a:r>
            <a:endParaRPr lang="ru-RU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</a:rPr>
              <a:t>     3.1 Нормы управления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</a:rPr>
              <a:t>     3.2 Нормы согласования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</a:rPr>
              <a:t>     3.3 Нормы построения рядов однородных членов.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</a:rPr>
              <a:t>     3.4 Нормы употребления в речи причастных оборотов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</a:rPr>
              <a:t>     3.5 Нормы употребления в речи деепричастных оборотов</a:t>
            </a:r>
          </a:p>
          <a:p>
            <a:pPr marL="0" indent="531813" algn="just" eaLnBrk="1" hangingPunct="1">
              <a:buFont typeface="Wingdings 2" panose="05020102010507070707" pitchFamily="18" charset="2"/>
              <a:buNone/>
            </a:pPr>
            <a:r>
              <a:rPr lang="ru-RU">
                <a:solidFill>
                  <a:schemeClr val="bg1"/>
                </a:solidFill>
                <a:latin typeface="Times New Roman" panose="02020603050405020304" pitchFamily="18" charset="0"/>
              </a:rPr>
              <a:t>     3.6 Нормы построения сложных предложений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/>
          </p:cNvSpPr>
          <p:nvPr>
            <p:ph type="title" idx="4294967295"/>
          </p:nvPr>
        </p:nvSpPr>
        <p:spPr>
          <a:xfrm>
            <a:off x="323850" y="704850"/>
            <a:ext cx="8362950" cy="1644650"/>
          </a:xfrm>
          <a:solidFill>
            <a:schemeClr val="tx1"/>
          </a:solidFill>
        </p:spPr>
        <p:txBody>
          <a:bodyPr anchor="ctr"/>
          <a:lstStyle/>
          <a:p>
            <a:pPr algn="ctr" eaLnBrk="1" hangingPunct="1"/>
            <a:r>
              <a:rPr lang="ru-RU" sz="4800" b="1">
                <a:solidFill>
                  <a:srgbClr val="F9110B"/>
                </a:solidFill>
                <a:latin typeface="Times New Roman" panose="02020603050405020304" pitchFamily="18" charset="0"/>
              </a:rPr>
              <a:t>Правильность </a:t>
            </a:r>
            <a:br>
              <a:rPr lang="ru-RU" sz="4800" b="1">
                <a:solidFill>
                  <a:srgbClr val="F9110B"/>
                </a:solidFill>
                <a:latin typeface="Times New Roman" panose="02020603050405020304" pitchFamily="18" charset="0"/>
              </a:rPr>
            </a:br>
            <a:r>
              <a:rPr lang="ru-RU" sz="4000" b="1">
                <a:solidFill>
                  <a:schemeClr val="bg1"/>
                </a:solidFill>
                <a:latin typeface="Times New Roman" panose="02020603050405020304" pitchFamily="18" charset="0"/>
              </a:rPr>
              <a:t> понимается как </a:t>
            </a:r>
            <a:r>
              <a:rPr lang="ru-RU" sz="4000" b="1">
                <a:solidFill>
                  <a:srgbClr val="0033CC"/>
                </a:solidFill>
                <a:latin typeface="Times New Roman" panose="02020603050405020304" pitchFamily="18" charset="0"/>
              </a:rPr>
              <a:t>соответствие</a:t>
            </a:r>
            <a:r>
              <a:rPr lang="ru-RU" sz="5800" b="1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219" name="Rectangle 5"/>
          <p:cNvSpPr>
            <a:spLocks noGrp="1"/>
          </p:cNvSpPr>
          <p:nvPr>
            <p:ph type="body" sz="half" idx="4294967295"/>
          </p:nvPr>
        </p:nvSpPr>
        <p:spPr>
          <a:xfrm>
            <a:off x="395288" y="2492375"/>
            <a:ext cx="3679825" cy="3168650"/>
          </a:xfrm>
          <a:solidFill>
            <a:schemeClr val="tx1"/>
          </a:solidFill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200" b="1">
                <a:solidFill>
                  <a:srgbClr val="F9110B"/>
                </a:solidFill>
                <a:latin typeface="Times New Roman" panose="02020603050405020304" pitchFamily="18" charset="0"/>
              </a:rPr>
              <a:t>языковой структуры речи</a:t>
            </a:r>
          </a:p>
        </p:txBody>
      </p:sp>
      <p:sp>
        <p:nvSpPr>
          <p:cNvPr id="9220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43438" y="2492375"/>
            <a:ext cx="3889375" cy="3168650"/>
          </a:xfrm>
          <a:solidFill>
            <a:schemeClr val="tx1"/>
          </a:solidFill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sz="3200" b="1">
                <a:solidFill>
                  <a:srgbClr val="800000"/>
                </a:solidFill>
                <a:latin typeface="Times New Roman" panose="02020603050405020304" pitchFamily="18" charset="0"/>
              </a:rPr>
              <a:t>действующим в данное время языковым нормам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25538"/>
            <a:ext cx="8351837" cy="4103687"/>
          </a:xfrm>
          <a:solidFill>
            <a:schemeClr val="tx1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marL="0" indent="723900" algn="just" eaLnBrk="1" hangingPunct="1">
              <a:buFont typeface="Wingdings 2" panose="05020102010507070707" pitchFamily="18" charset="2"/>
              <a:buNone/>
            </a:pPr>
            <a:r>
              <a:rPr lang="ru-RU" sz="3600" b="1">
                <a:solidFill>
                  <a:schemeClr val="bg1"/>
                </a:solidFill>
                <a:latin typeface="Times New Roman" panose="02020603050405020304" pitchFamily="18" charset="0"/>
              </a:rPr>
              <a:t>Правильность </a:t>
            </a:r>
            <a:r>
              <a:rPr lang="ru-RU" sz="3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</a:t>
            </a:r>
            <a:r>
              <a:rPr lang="ru-RU" sz="36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ru-RU" sz="3600" b="1" u="sng">
                <a:solidFill>
                  <a:schemeClr val="bg1"/>
                </a:solidFill>
                <a:latin typeface="Times New Roman" panose="02020603050405020304" pitchFamily="18" charset="0"/>
              </a:rPr>
              <a:t>основное </a:t>
            </a:r>
            <a:r>
              <a:rPr lang="ru-RU" sz="3600" b="1">
                <a:solidFill>
                  <a:schemeClr val="bg1"/>
                </a:solidFill>
                <a:latin typeface="Times New Roman" panose="02020603050405020304" pitchFamily="18" charset="0"/>
              </a:rPr>
              <a:t>коммуникативное качество речи.</a:t>
            </a:r>
          </a:p>
          <a:p>
            <a:pPr marL="0" indent="723900" algn="just" eaLnBrk="1" hangingPunct="1">
              <a:buFont typeface="Wingdings 2" panose="05020102010507070707" pitchFamily="18" charset="2"/>
              <a:buNone/>
            </a:pP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«Нет правильности 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 могут сработать и другие коммуникативные качества – точность, логичность, уместность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</a:rPr>
              <a:t>», </a:t>
            </a:r>
            <a:r>
              <a:rPr lang="ru-RU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пишет Б.Н. Головин.</a:t>
            </a:r>
          </a:p>
          <a:p>
            <a:pPr marL="0" indent="723900" eaLnBrk="1" hangingPunct="1">
              <a:buFont typeface="Wingdings 2" panose="05020102010507070707" pitchFamily="18" charset="2"/>
              <a:buNone/>
            </a:pPr>
            <a:endParaRPr lang="ru-RU" sz="3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Пергамент"/>
          <p:cNvSpPr>
            <a:spLocks noGrp="1"/>
          </p:cNvSpPr>
          <p:nvPr>
            <p:ph type="title" idx="4294967295"/>
          </p:nvPr>
        </p:nvSpPr>
        <p:spPr>
          <a:xfrm>
            <a:off x="684213" y="1341438"/>
            <a:ext cx="7489825" cy="244792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 anchor="ctr" anchorCtr="1"/>
          <a:lstStyle/>
          <a:p>
            <a:pPr algn="ctr" eaLnBrk="1" hangingPunct="1"/>
            <a:r>
              <a:rPr lang="ru-RU" sz="4600">
                <a:solidFill>
                  <a:srgbClr val="F9110B"/>
                </a:solidFill>
                <a:latin typeface="Times New Roman" panose="02020603050405020304" pitchFamily="18" charset="0"/>
              </a:rPr>
              <a:t>1 Фонетические нормы и наиболее распространённые отступления от них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 descr="Пергамент"/>
          <p:cNvSpPr>
            <a:spLocks noGrp="1"/>
          </p:cNvSpPr>
          <p:nvPr>
            <p:ph type="title" idx="4294967295"/>
          </p:nvPr>
        </p:nvSpPr>
        <p:spPr>
          <a:xfrm>
            <a:off x="684213" y="1341438"/>
            <a:ext cx="7489825" cy="244792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 anchor="ctr" anchorCtr="1"/>
          <a:lstStyle/>
          <a:p>
            <a:pPr algn="ctr" eaLnBrk="1" hangingPunct="1"/>
            <a:r>
              <a:rPr lang="ru-RU">
                <a:solidFill>
                  <a:srgbClr val="D60093"/>
                </a:solidFill>
                <a:latin typeface="Times New Roman" panose="02020603050405020304" pitchFamily="18" charset="0"/>
              </a:rPr>
              <a:t>Орфоэпические нормы</a:t>
            </a:r>
            <a:br>
              <a:rPr lang="ru-RU">
                <a:solidFill>
                  <a:srgbClr val="D60093"/>
                </a:solidFill>
                <a:latin typeface="Times New Roman" panose="02020603050405020304" pitchFamily="18" charset="0"/>
              </a:rPr>
            </a:br>
            <a:r>
              <a:rPr lang="ru-RU">
                <a:solidFill>
                  <a:srgbClr val="D60093"/>
                </a:solidFill>
                <a:latin typeface="Times New Roman" panose="02020603050405020304" pitchFamily="18" charset="0"/>
              </a:rPr>
              <a:t>и типичные ошибки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body" idx="4294967295"/>
          </p:nvPr>
        </p:nvSpPr>
        <p:spPr>
          <a:xfrm>
            <a:off x="539750" y="1628775"/>
            <a:ext cx="8229600" cy="2663825"/>
          </a:xfrm>
          <a:solidFill>
            <a:schemeClr val="tx1"/>
          </a:solidFill>
        </p:spPr>
        <p:txBody>
          <a:bodyPr/>
          <a:lstStyle/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4000" b="1">
                <a:solidFill>
                  <a:schemeClr val="bg1"/>
                </a:solidFill>
                <a:latin typeface="Times New Roman" panose="02020603050405020304" pitchFamily="18" charset="0"/>
              </a:rPr>
              <a:t>Орфоэпические нормы </a:t>
            </a:r>
            <a:r>
              <a:rPr lang="ru-RU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40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algn="just" eaLnBrk="1" hangingPunct="1">
              <a:buFont typeface="Wingdings 2" panose="05020102010507070707" pitchFamily="18" charset="2"/>
              <a:buNone/>
            </a:pPr>
            <a:r>
              <a:rPr lang="ru-RU" sz="4000" b="1">
                <a:solidFill>
                  <a:schemeClr val="bg1"/>
                </a:solidFill>
                <a:latin typeface="Times New Roman" panose="02020603050405020304" pitchFamily="18" charset="0"/>
              </a:rPr>
              <a:t>               это </a:t>
            </a:r>
            <a:r>
              <a:rPr lang="ru-RU" sz="4000" b="1">
                <a:solidFill>
                  <a:srgbClr val="D60093"/>
                </a:solidFill>
                <a:latin typeface="Times New Roman" panose="02020603050405020304" pitchFamily="18" charset="0"/>
              </a:rPr>
              <a:t>нормы произношения</a:t>
            </a:r>
            <a:r>
              <a:rPr lang="ru-RU" sz="4000" b="1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endParaRPr lang="ru-RU" sz="40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D5D990-E3F9-41C5-A9CA-1DDD0321B6E8}"/>
</file>

<file path=customXml/itemProps2.xml><?xml version="1.0" encoding="utf-8"?>
<ds:datastoreItem xmlns:ds="http://schemas.openxmlformats.org/officeDocument/2006/customXml" ds:itemID="{2A347BFC-9830-4A6C-ACCF-EE8BB2BADD90}"/>
</file>

<file path=customXml/itemProps3.xml><?xml version="1.0" encoding="utf-8"?>
<ds:datastoreItem xmlns:ds="http://schemas.openxmlformats.org/officeDocument/2006/customXml" ds:itemID="{07F4E09F-3FA7-4425-BF27-812334A60CA8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4134</TotalTime>
  <Words>1675</Words>
  <Application>Microsoft Office PowerPoint</Application>
  <PresentationFormat>Экран (4:3)</PresentationFormat>
  <Paragraphs>110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1" baseType="lpstr">
      <vt:lpstr>Calibri</vt:lpstr>
      <vt:lpstr>Constantia</vt:lpstr>
      <vt:lpstr>Times New Roman</vt:lpstr>
      <vt:lpstr>Wingdings</vt:lpstr>
      <vt:lpstr>Wingdings 2</vt:lpstr>
      <vt:lpstr>Поток</vt:lpstr>
      <vt:lpstr>ПРАВИЛЬНОСТЬ РЕЧИ</vt:lpstr>
      <vt:lpstr>План</vt:lpstr>
      <vt:lpstr>Презентация PowerPoint</vt:lpstr>
      <vt:lpstr>Презентация PowerPoint</vt:lpstr>
      <vt:lpstr>Правильность   понимается как соответствие </vt:lpstr>
      <vt:lpstr>Презентация PowerPoint</vt:lpstr>
      <vt:lpstr>1 Фонетические нормы и наиболее распространённые отступления от них</vt:lpstr>
      <vt:lpstr>Орфоэпические нормы и типичные ошибки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Акцентологические нормы и отступления от них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Нормативный компонент культуры речи</dc:title>
  <dc:creator>User</dc:creator>
  <cp:lastModifiedBy>Elena Nichiporchik</cp:lastModifiedBy>
  <cp:revision>92</cp:revision>
  <dcterms:created xsi:type="dcterms:W3CDTF">2011-05-21T10:46:03Z</dcterms:created>
  <dcterms:modified xsi:type="dcterms:W3CDTF">2016-11-09T10:28:53Z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