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jpg" ContentType="image/jpe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5" r:id="rId9"/>
    <p:sldId id="266" r:id="rId10"/>
    <p:sldId id="267" r:id="rId11"/>
    <p:sldId id="268" r:id="rId12"/>
    <p:sldId id="302" r:id="rId13"/>
    <p:sldId id="269" r:id="rId14"/>
    <p:sldId id="326" r:id="rId15"/>
    <p:sldId id="270" r:id="rId16"/>
    <p:sldId id="322" r:id="rId17"/>
    <p:sldId id="321" r:id="rId18"/>
    <p:sldId id="303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304" r:id="rId28"/>
    <p:sldId id="327" r:id="rId29"/>
    <p:sldId id="281" r:id="rId30"/>
    <p:sldId id="305" r:id="rId31"/>
    <p:sldId id="283" r:id="rId32"/>
    <p:sldId id="284" r:id="rId33"/>
    <p:sldId id="285" r:id="rId34"/>
    <p:sldId id="312" r:id="rId35"/>
    <p:sldId id="286" r:id="rId36"/>
    <p:sldId id="287" r:id="rId37"/>
    <p:sldId id="314" r:id="rId38"/>
    <p:sldId id="315" r:id="rId39"/>
    <p:sldId id="317" r:id="rId40"/>
    <p:sldId id="318" r:id="rId41"/>
    <p:sldId id="313" r:id="rId42"/>
    <p:sldId id="289" r:id="rId43"/>
    <p:sldId id="290" r:id="rId44"/>
    <p:sldId id="323" r:id="rId45"/>
    <p:sldId id="325" r:id="rId46"/>
    <p:sldId id="291" r:id="rId47"/>
    <p:sldId id="324" r:id="rId48"/>
    <p:sldId id="292" r:id="rId49"/>
    <p:sldId id="293" r:id="rId50"/>
    <p:sldId id="306" r:id="rId51"/>
    <p:sldId id="294" r:id="rId52"/>
    <p:sldId id="308" r:id="rId53"/>
    <p:sldId id="295" r:id="rId54"/>
    <p:sldId id="296" r:id="rId55"/>
    <p:sldId id="297" r:id="rId56"/>
    <p:sldId id="309" r:id="rId57"/>
    <p:sldId id="310" r:id="rId58"/>
    <p:sldId id="311" r:id="rId59"/>
    <p:sldId id="298" r:id="rId60"/>
    <p:sldId id="299" r:id="rId61"/>
    <p:sldId id="300" r:id="rId62"/>
    <p:sldId id="301" r:id="rId6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402F"/>
    <a:srgbClr val="BBA493"/>
    <a:srgbClr val="1F3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69" Type="http://schemas.openxmlformats.org/officeDocument/2006/relationships/customXml" Target="../customXml/item2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8700" y="1409700"/>
            <a:ext cx="8296103" cy="3911136"/>
          </a:xfrm>
        </p:spPr>
        <p:txBody>
          <a:bodyPr anchor="ctr"/>
          <a:lstStyle/>
          <a:p>
            <a:pPr algn="ctr"/>
            <a:r>
              <a:rPr lang="ru-RU" dirty="0" smtClean="0"/>
              <a:t>Текст и его сущностные характеристики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380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999" y="863600"/>
            <a:ext cx="9499601" cy="5295900"/>
          </a:xfrm>
        </p:spPr>
        <p:txBody>
          <a:bodyPr>
            <a:normAutofit lnSpcReduction="10000"/>
          </a:bodyPr>
          <a:lstStyle/>
          <a:p>
            <a:pPr marL="0" indent="723900" algn="just">
              <a:buNone/>
            </a:pPr>
            <a:r>
              <a:rPr lang="ru-RU" sz="4000" dirty="0"/>
              <a:t>Текст реализует определенное </a:t>
            </a:r>
            <a:r>
              <a:rPr lang="ru-RU" sz="4000" b="1" dirty="0"/>
              <a:t>коммуникативное действие своего </a:t>
            </a:r>
            <a:r>
              <a:rPr lang="ru-RU" sz="4000" dirty="0"/>
              <a:t>/ -их </a:t>
            </a:r>
            <a:r>
              <a:rPr lang="ru-RU" sz="4000" b="1" dirty="0"/>
              <a:t>автора</a:t>
            </a:r>
            <a:r>
              <a:rPr lang="ru-RU" sz="4000" dirty="0"/>
              <a:t> / -ов; </a:t>
            </a:r>
            <a:r>
              <a:rPr lang="ru-RU" sz="4000" dirty="0" smtClean="0"/>
              <a:t>обычно проявляющееся </a:t>
            </a:r>
            <a:r>
              <a:rPr lang="ru-RU" sz="4000" dirty="0"/>
              <a:t>с помощью </a:t>
            </a:r>
            <a:r>
              <a:rPr lang="ru-RU" sz="4000" dirty="0">
                <a:solidFill>
                  <a:srgbClr val="FF0000"/>
                </a:solidFill>
              </a:rPr>
              <a:t>системы языковых и контекстуальных сигналов</a:t>
            </a:r>
            <a:r>
              <a:rPr lang="ru-RU" sz="4000" dirty="0"/>
              <a:t>, которые в силу их формальной выраженности предполагают </a:t>
            </a:r>
            <a:r>
              <a:rPr lang="ru-RU" sz="4000" b="1" u="sng" dirty="0"/>
              <a:t>адекватную реакцию </a:t>
            </a:r>
            <a:r>
              <a:rPr lang="ru-RU" sz="4000" b="1" u="sng" dirty="0" smtClean="0"/>
              <a:t>адресата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73533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87" y="1230087"/>
            <a:ext cx="9521370" cy="4446813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 smtClean="0"/>
              <a:t>Учёт всех названных признаков</a:t>
            </a:r>
            <a:r>
              <a:rPr lang="ru-RU" sz="4000" dirty="0" smtClean="0"/>
              <a:t>, которые касаются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endParaRPr lang="ru-RU" sz="4000" dirty="0" smtClean="0">
              <a:solidFill>
                <a:srgbClr val="FF0000"/>
              </a:solidFill>
            </a:endParaRPr>
          </a:p>
          <a:p>
            <a:pPr marL="0" indent="723900" algn="just">
              <a:buNone/>
            </a:pPr>
            <a:endParaRPr lang="ru-RU" sz="4000" dirty="0">
              <a:solidFill>
                <a:srgbClr val="FF0000"/>
              </a:solidFill>
            </a:endParaRPr>
          </a:p>
          <a:p>
            <a:pPr marL="0" indent="723900" algn="just">
              <a:buNone/>
            </a:pPr>
            <a:endParaRPr lang="ru-RU" sz="4000" dirty="0" smtClean="0">
              <a:solidFill>
                <a:srgbClr val="002060"/>
              </a:solidFill>
            </a:endParaRPr>
          </a:p>
          <a:p>
            <a:pPr marL="0" indent="723900" algn="just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текста,</a:t>
            </a:r>
            <a:r>
              <a:rPr lang="ru-RU" sz="4000" dirty="0" smtClean="0"/>
              <a:t> определяет объёмность его современных дефиниций.</a:t>
            </a:r>
            <a:endParaRPr lang="ru-RU" sz="4000" dirty="0"/>
          </a:p>
        </p:txBody>
      </p:sp>
      <p:sp>
        <p:nvSpPr>
          <p:cNvPr id="2" name="Овал 1"/>
          <p:cNvSpPr/>
          <p:nvPr/>
        </p:nvSpPr>
        <p:spPr>
          <a:xfrm>
            <a:off x="188687" y="2870200"/>
            <a:ext cx="292553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семантики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52133" y="2870200"/>
            <a:ext cx="2994478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синтактики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750957" y="2870200"/>
            <a:ext cx="29591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прагматики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852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469900"/>
            <a:ext cx="9271000" cy="5854699"/>
          </a:xfrm>
        </p:spPr>
        <p:txBody>
          <a:bodyPr>
            <a:normAutofit fontScale="92500" lnSpcReduction="10000"/>
          </a:bodyPr>
          <a:lstStyle/>
          <a:p>
            <a:pPr marL="0" indent="723900" algn="just">
              <a:buNone/>
            </a:pPr>
            <a:r>
              <a:rPr lang="ru-RU" sz="4000" dirty="0"/>
              <a:t>Т</a:t>
            </a:r>
            <a:r>
              <a:rPr lang="ru-RU" sz="4000" dirty="0" smtClean="0"/>
              <a:t>екст ― это </a:t>
            </a:r>
            <a:r>
              <a:rPr lang="ru-RU" sz="4000" b="1" dirty="0">
                <a:solidFill>
                  <a:srgbClr val="0070C0"/>
                </a:solidFill>
              </a:rPr>
              <a:t>когнитивно, грамматически, иллокутивно </a:t>
            </a:r>
            <a:r>
              <a:rPr lang="ru-RU" sz="4000" dirty="0"/>
              <a:t>и при необходимости просодически структурированный </a:t>
            </a:r>
            <a:r>
              <a:rPr lang="ru-RU" sz="4000" b="1" dirty="0">
                <a:solidFill>
                  <a:srgbClr val="FF0000"/>
                </a:solidFill>
              </a:rPr>
              <a:t>результат</a:t>
            </a:r>
            <a:r>
              <a:rPr lang="ru-RU" sz="4000" dirty="0"/>
              <a:t> какого-либо </a:t>
            </a:r>
            <a:r>
              <a:rPr lang="ru-RU" sz="4000" b="1" dirty="0">
                <a:solidFill>
                  <a:srgbClr val="FF0000"/>
                </a:solidFill>
              </a:rPr>
              <a:t>(устного или письменного) действия продуцента</a:t>
            </a:r>
            <a:r>
              <a:rPr lang="ru-RU" sz="4000" dirty="0"/>
              <a:t>, в котором представлена контекстная и адресатная соотнесенность и который представляет собой основу </a:t>
            </a:r>
            <a:r>
              <a:rPr lang="ru-RU" sz="4000" dirty="0">
                <a:solidFill>
                  <a:srgbClr val="0070C0"/>
                </a:solidFill>
              </a:rPr>
              <a:t>для когнитивно и интенционально структурированных действий </a:t>
            </a:r>
            <a:r>
              <a:rPr lang="ru-RU" sz="4000" dirty="0" smtClean="0">
                <a:solidFill>
                  <a:srgbClr val="0070C0"/>
                </a:solidFill>
              </a:rPr>
              <a:t>реципиента </a:t>
            </a:r>
            <a:r>
              <a:rPr lang="ru-RU" sz="4000" dirty="0" smtClean="0"/>
              <a:t>(Метцлер).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983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398000" cy="6210300"/>
          </a:xfrm>
        </p:spPr>
        <p:txBody>
          <a:bodyPr>
            <a:normAutofit fontScale="92500" lnSpcReduction="10000"/>
          </a:bodyPr>
          <a:lstStyle/>
          <a:p>
            <a:pPr marL="0" indent="723900" algn="just">
              <a:buNone/>
            </a:pPr>
            <a:r>
              <a:rPr lang="ru-RU" sz="4000" dirty="0" smtClean="0"/>
              <a:t>Текст </a:t>
            </a:r>
            <a:r>
              <a:rPr lang="ru-RU" sz="4000" dirty="0"/>
              <a:t>― это</a:t>
            </a:r>
            <a:r>
              <a:rPr lang="ru-RU" sz="4000" dirty="0" smtClean="0"/>
              <a:t> коммуникативно </a:t>
            </a:r>
            <a:r>
              <a:rPr lang="ru-RU" sz="4000" dirty="0"/>
              <a:t>направленный и прагматически значимый </a:t>
            </a:r>
            <a:r>
              <a:rPr lang="ru-RU" sz="4000" dirty="0">
                <a:solidFill>
                  <a:srgbClr val="FF0000"/>
                </a:solidFill>
              </a:rPr>
              <a:t>сложный знак лингвистической </a:t>
            </a:r>
            <a:r>
              <a:rPr lang="ru-RU" sz="4000" dirty="0" smtClean="0">
                <a:solidFill>
                  <a:srgbClr val="FF0000"/>
                </a:solidFill>
              </a:rPr>
              <a:t>природы</a:t>
            </a:r>
            <a:r>
              <a:rPr lang="ru-RU" sz="4000" dirty="0"/>
              <a:t>, репрезентирующий участников коммуникативного акта в текстовой личности Homo Loquens, </a:t>
            </a:r>
            <a:r>
              <a:rPr lang="ru-RU" sz="4000" dirty="0">
                <a:solidFill>
                  <a:srgbClr val="0070C0"/>
                </a:solidFill>
              </a:rPr>
              <a:t>обладающий признаками эвокативности и </a:t>
            </a:r>
            <a:r>
              <a:rPr lang="ru-RU" sz="4000" dirty="0" smtClean="0">
                <a:solidFill>
                  <a:srgbClr val="0070C0"/>
                </a:solidFill>
              </a:rPr>
              <a:t>ситуативности</a:t>
            </a:r>
            <a:r>
              <a:rPr lang="ru-RU" sz="4000" dirty="0"/>
              <a:t>, механизм существо- вания которого базируется на </a:t>
            </a:r>
            <a:r>
              <a:rPr lang="ru-RU" sz="4000" dirty="0">
                <a:solidFill>
                  <a:srgbClr val="002060"/>
                </a:solidFill>
              </a:rPr>
              <a:t>возможностях его коммуникативной </a:t>
            </a:r>
            <a:r>
              <a:rPr lang="ru-RU" sz="4000" dirty="0" smtClean="0">
                <a:solidFill>
                  <a:srgbClr val="002060"/>
                </a:solidFill>
              </a:rPr>
              <a:t>трансформируемости</a:t>
            </a:r>
            <a:r>
              <a:rPr lang="ru-RU" sz="4000" dirty="0"/>
              <a:t> </a:t>
            </a:r>
            <a:r>
              <a:rPr lang="ru-RU" sz="4000" dirty="0" smtClean="0"/>
              <a:t>(Панченко Н.В., Качесова И.Ю., Комиссарова Л.М. </a:t>
            </a:r>
            <a:r>
              <a:rPr lang="ru-RU" sz="4000" dirty="0"/>
              <a:t>и</a:t>
            </a:r>
            <a:r>
              <a:rPr lang="ru-RU" sz="4000" dirty="0" smtClean="0"/>
              <a:t> др.)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475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5300"/>
            <a:ext cx="8596668" cy="6223000"/>
          </a:xfrm>
        </p:spPr>
        <p:txBody>
          <a:bodyPr>
            <a:normAutofit/>
          </a:bodyPr>
          <a:lstStyle/>
          <a:p>
            <a:pPr marL="0" indent="622300" algn="just">
              <a:buNone/>
            </a:pPr>
            <a:r>
              <a:rPr lang="ru-RU" sz="3200" dirty="0"/>
              <a:t>Категория </a:t>
            </a:r>
            <a:r>
              <a:rPr lang="ru-RU" sz="3200" i="1" dirty="0" smtClean="0"/>
              <a:t>ситуативности </a:t>
            </a:r>
            <a:r>
              <a:rPr lang="ru-RU" sz="3200" dirty="0"/>
              <a:t>обеспечивает </a:t>
            </a:r>
            <a:r>
              <a:rPr lang="ru-RU" sz="3200" dirty="0" smtClean="0"/>
              <a:t>рассмотрение </a:t>
            </a:r>
            <a:r>
              <a:rPr lang="ru-RU" sz="3200" dirty="0"/>
              <a:t>текста в </a:t>
            </a:r>
            <a:r>
              <a:rPr lang="ru-RU" sz="3200" dirty="0" smtClean="0"/>
              <a:t>прагматическом аспекте; </a:t>
            </a:r>
            <a:r>
              <a:rPr lang="ru-RU" sz="3200" dirty="0"/>
              <a:t>категория </a:t>
            </a:r>
            <a:r>
              <a:rPr lang="ru-RU" sz="3200" i="1" dirty="0" err="1" smtClean="0"/>
              <a:t>эвокации</a:t>
            </a:r>
            <a:r>
              <a:rPr lang="ru-RU" sz="3200" i="1" dirty="0" smtClean="0"/>
              <a:t> </a:t>
            </a:r>
            <a:r>
              <a:rPr lang="ru-RU" sz="3200" dirty="0" smtClean="0"/>
              <a:t>(ср</a:t>
            </a:r>
            <a:r>
              <a:rPr lang="ru-RU" sz="3200" dirty="0"/>
              <a:t>.: лат. </a:t>
            </a:r>
            <a:r>
              <a:rPr lang="ru-RU" sz="3200" dirty="0" err="1"/>
              <a:t>ëvocâtio</a:t>
            </a:r>
            <a:r>
              <a:rPr lang="ru-RU" sz="3200" dirty="0"/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3200" dirty="0" smtClean="0"/>
              <a:t> </a:t>
            </a:r>
            <a:r>
              <a:rPr lang="ru-RU" sz="3200" dirty="0"/>
              <a:t>вызов, призыв; англ. </a:t>
            </a:r>
            <a:r>
              <a:rPr lang="ru-RU" sz="3200" dirty="0" err="1"/>
              <a:t>evocation</a:t>
            </a:r>
            <a:r>
              <a:rPr lang="ru-RU" sz="3200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3200" dirty="0" smtClean="0"/>
              <a:t> </a:t>
            </a:r>
            <a:r>
              <a:rPr lang="ru-RU" sz="3200" dirty="0"/>
              <a:t>воскрешение в памяти; вызванный к </a:t>
            </a:r>
            <a:r>
              <a:rPr lang="ru-RU" sz="3200" dirty="0" smtClean="0"/>
              <a:t>жизни; </a:t>
            </a:r>
            <a:r>
              <a:rPr lang="ru-RU" sz="3200" dirty="0"/>
              <a:t>фр. </a:t>
            </a:r>
            <a:r>
              <a:rPr lang="ru-RU" sz="3200" dirty="0" err="1"/>
              <a:t>évocation</a:t>
            </a:r>
            <a:r>
              <a:rPr lang="ru-RU" sz="3200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3200" dirty="0" smtClean="0"/>
              <a:t> восстановление </a:t>
            </a:r>
            <a:r>
              <a:rPr lang="ru-RU" sz="3200" dirty="0"/>
              <a:t>в памяти, </a:t>
            </a:r>
            <a:r>
              <a:rPr lang="ru-RU" sz="3200" dirty="0" smtClean="0"/>
              <a:t>припоминание)</a:t>
            </a:r>
            <a:r>
              <a:rPr lang="ru-RU" sz="3200" i="1" dirty="0" smtClean="0"/>
              <a:t> </a:t>
            </a:r>
            <a:r>
              <a:rPr lang="ru-RU" sz="3200" dirty="0"/>
              <a:t>раскрывает отношения текста с внешним миром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3200" dirty="0" smtClean="0"/>
              <a:t> </a:t>
            </a:r>
            <a:r>
              <a:rPr lang="ru-RU" sz="3200" dirty="0"/>
              <a:t>миром </a:t>
            </a:r>
            <a:r>
              <a:rPr lang="ru-RU" sz="3200" dirty="0" smtClean="0"/>
              <a:t>действительности </a:t>
            </a:r>
            <a:r>
              <a:rPr lang="ru-RU" sz="3200" dirty="0"/>
              <a:t>(реальной, вымышленной) и миром текстов.</a:t>
            </a:r>
          </a:p>
        </p:txBody>
      </p:sp>
    </p:spTree>
    <p:extLst>
      <p:ext uri="{BB962C8B-B14F-4D97-AF65-F5344CB8AC3E}">
        <p14:creationId xmlns:p14="http://schemas.microsoft.com/office/powerpoint/2010/main" val="398785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6184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В этих определениях сделан акцент на </a:t>
            </a:r>
            <a:r>
              <a:rPr lang="ru-RU" sz="4000" b="1" u="sng" dirty="0" smtClean="0"/>
              <a:t>экстратекстовые категории</a:t>
            </a:r>
            <a:r>
              <a:rPr lang="ru-RU" sz="4000" dirty="0" smtClean="0"/>
              <a:t> (</a:t>
            </a:r>
            <a:r>
              <a:rPr lang="ru-RU" sz="4000" b="1" dirty="0" smtClean="0">
                <a:solidFill>
                  <a:srgbClr val="0070C0"/>
                </a:solidFill>
              </a:rPr>
              <a:t>репрезентативный подход</a:t>
            </a:r>
            <a:r>
              <a:rPr lang="ru-RU" sz="4000" dirty="0" smtClean="0"/>
              <a:t>) и </a:t>
            </a:r>
            <a:r>
              <a:rPr lang="ru-RU" sz="4000" dirty="0"/>
              <a:t>в значительной степени устранены акценты на </a:t>
            </a:r>
            <a:r>
              <a:rPr lang="ru-RU" sz="4000" b="1" u="sng" dirty="0"/>
              <a:t>внутритекстовые </a:t>
            </a:r>
            <a:r>
              <a:rPr lang="ru-RU" sz="4000" b="1" u="sng" dirty="0" smtClean="0"/>
              <a:t>категории (</a:t>
            </a:r>
            <a:r>
              <a:rPr lang="ru-RU" sz="4000" b="1" u="sng" dirty="0" smtClean="0">
                <a:solidFill>
                  <a:srgbClr val="92D050"/>
                </a:solidFill>
              </a:rPr>
              <a:t>имманентный подход</a:t>
            </a:r>
            <a:r>
              <a:rPr lang="ru-RU" sz="4000" b="1" u="sng" dirty="0" smtClean="0"/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386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003301"/>
            <a:ext cx="9029700" cy="37083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Репрезентативный подход</a:t>
            </a:r>
            <a:r>
              <a:rPr lang="ru-RU" sz="4000" dirty="0" smtClean="0"/>
              <a:t> </a:t>
            </a:r>
            <a:r>
              <a:rPr lang="ru-RU" sz="4000" dirty="0"/>
              <a:t>позволяет интерпретировать текст как </a:t>
            </a:r>
            <a:r>
              <a:rPr lang="ru-RU" sz="4000" dirty="0">
                <a:solidFill>
                  <a:srgbClr val="FF0000"/>
                </a:solidFill>
              </a:rPr>
              <a:t>особую форму представления знаний о внешней тексту действительности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8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66801"/>
            <a:ext cx="8918402" cy="43307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rgbClr val="92D050"/>
                </a:solidFill>
              </a:rPr>
              <a:t>Имманентный подход </a:t>
            </a:r>
            <a:r>
              <a:rPr lang="ru-RU" sz="4000" dirty="0" smtClean="0"/>
              <a:t>подразумевает отношение </a:t>
            </a:r>
            <a:r>
              <a:rPr lang="ru-RU" sz="4000" dirty="0"/>
              <a:t>к тексту как к </a:t>
            </a:r>
            <a:r>
              <a:rPr lang="ru-RU" sz="4000" dirty="0">
                <a:solidFill>
                  <a:srgbClr val="FF0000"/>
                </a:solidFill>
              </a:rPr>
              <a:t>автономной </a:t>
            </a:r>
            <a:r>
              <a:rPr lang="ru-RU" sz="4000" dirty="0" smtClean="0">
                <a:solidFill>
                  <a:srgbClr val="FF0000"/>
                </a:solidFill>
              </a:rPr>
              <a:t>реальности </a:t>
            </a:r>
            <a:r>
              <a:rPr lang="ru-RU" sz="4000" dirty="0" smtClean="0"/>
              <a:t>и </a:t>
            </a:r>
            <a:r>
              <a:rPr lang="ru-RU" sz="4000" dirty="0" smtClean="0">
                <a:solidFill>
                  <a:srgbClr val="0070C0"/>
                </a:solidFill>
              </a:rPr>
              <a:t>нацелен </a:t>
            </a:r>
            <a:r>
              <a:rPr lang="ru-RU" sz="4000" dirty="0">
                <a:solidFill>
                  <a:srgbClr val="0070C0"/>
                </a:solidFill>
              </a:rPr>
              <a:t>на выявление его внутренней </a:t>
            </a:r>
            <a:r>
              <a:rPr lang="ru-RU" sz="4000" dirty="0" smtClean="0">
                <a:solidFill>
                  <a:srgbClr val="0070C0"/>
                </a:solidFill>
              </a:rPr>
              <a:t>структуры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883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34" y="2362200"/>
            <a:ext cx="8596668" cy="1320800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dirty="0" smtClean="0"/>
              <a:t>2. Основные признаки текста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13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855200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Практически </a:t>
            </a:r>
            <a:r>
              <a:rPr lang="ru-RU" sz="4000" dirty="0"/>
              <a:t>во всех определениях текста можно вычленить несколько дефиниционных аспектов, без которых природа </a:t>
            </a:r>
            <a:r>
              <a:rPr lang="ru-RU" sz="4000" dirty="0" smtClean="0"/>
              <a:t>текста </a:t>
            </a:r>
            <a:r>
              <a:rPr lang="ru-RU" sz="4000" dirty="0"/>
              <a:t>остается неясной. </a:t>
            </a:r>
            <a:endParaRPr lang="ru-RU" sz="4000" dirty="0" smtClean="0"/>
          </a:p>
          <a:p>
            <a:pPr marL="0" indent="723900" algn="just">
              <a:buNone/>
            </a:pPr>
            <a:r>
              <a:rPr lang="ru-RU" sz="4000" dirty="0" smtClean="0"/>
              <a:t>Речь идет о наборе </a:t>
            </a:r>
            <a:r>
              <a:rPr lang="ru-RU" sz="4000" b="1" dirty="0">
                <a:solidFill>
                  <a:srgbClr val="0070C0"/>
                </a:solidFill>
              </a:rPr>
              <a:t>качественных характеристик</a:t>
            </a:r>
            <a:r>
              <a:rPr lang="ru-RU" sz="4000" dirty="0">
                <a:solidFill>
                  <a:srgbClr val="0070C0"/>
                </a:solidFill>
              </a:rPr>
              <a:t>, </a:t>
            </a:r>
            <a:r>
              <a:rPr lang="ru-RU" sz="4000" b="1" dirty="0">
                <a:solidFill>
                  <a:srgbClr val="0070C0"/>
                </a:solidFill>
              </a:rPr>
              <a:t>признаков</a:t>
            </a:r>
            <a:r>
              <a:rPr lang="ru-RU" sz="4000" dirty="0"/>
              <a:t>, без которых текст </a:t>
            </a:r>
            <a:r>
              <a:rPr lang="ru-RU" sz="4000" dirty="0" smtClean="0"/>
              <a:t>не может </a:t>
            </a:r>
            <a:r>
              <a:rPr lang="ru-RU" sz="4000" dirty="0"/>
              <a:t>существовать как </a:t>
            </a:r>
            <a:r>
              <a:rPr lang="ru-RU" sz="4000" dirty="0" smtClean="0"/>
              <a:t>таковой.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680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ru-RU" sz="4000" dirty="0" smtClean="0"/>
              <a:t>Проблемы дефиниции текста</a:t>
            </a:r>
          </a:p>
          <a:p>
            <a:pPr marL="742950" indent="-742950" algn="just">
              <a:buAutoNum type="arabicPeriod"/>
            </a:pPr>
            <a:r>
              <a:rPr lang="ru-RU" sz="4000" dirty="0" smtClean="0"/>
              <a:t>Основные признаки текста</a:t>
            </a:r>
          </a:p>
          <a:p>
            <a:pPr marL="742950" indent="-742950" algn="just">
              <a:buAutoNum type="arabicPeriod"/>
            </a:pPr>
            <a:r>
              <a:rPr lang="ru-RU" sz="4000" dirty="0" smtClean="0"/>
              <a:t>Дискуссионные вопросы в определении базовых категорий текста</a:t>
            </a:r>
          </a:p>
          <a:p>
            <a:pPr marL="742950" indent="-742950" algn="just">
              <a:buAutoNum type="arabicPeriod"/>
            </a:pPr>
            <a:r>
              <a:rPr lang="ru-RU" sz="4000" dirty="0" smtClean="0"/>
              <a:t>Соотношение понятий «текст» и «дискурс»</a:t>
            </a:r>
          </a:p>
          <a:p>
            <a:pPr marL="742950" indent="-742950" algn="just">
              <a:buAutoNum type="arabicPeriod"/>
            </a:pPr>
            <a:endParaRPr lang="ru-RU" sz="4000" dirty="0" smtClean="0"/>
          </a:p>
          <a:p>
            <a:pPr marL="742950" indent="-742950" algn="just">
              <a:buAutoNum type="arabicPeriod"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89917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003301"/>
            <a:ext cx="8918402" cy="50800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Качественная определенность текста в </a:t>
            </a:r>
            <a:r>
              <a:rPr lang="ru-RU" sz="4000" dirty="0"/>
              <a:t>зарубежной </a:t>
            </a:r>
            <a:r>
              <a:rPr lang="ru-RU" sz="4000" dirty="0" smtClean="0"/>
              <a:t>лин-</a:t>
            </a:r>
            <a:br>
              <a:rPr lang="ru-RU" sz="4000" dirty="0" smtClean="0"/>
            </a:br>
            <a:r>
              <a:rPr lang="ru-RU" sz="4000" dirty="0" smtClean="0"/>
              <a:t>гвистической </a:t>
            </a:r>
            <a:r>
              <a:rPr lang="ru-RU" sz="4000" dirty="0"/>
              <a:t>традиции </a:t>
            </a:r>
            <a:r>
              <a:rPr lang="ru-RU" sz="4000" dirty="0" smtClean="0"/>
              <a:t>называется </a:t>
            </a:r>
            <a:r>
              <a:rPr lang="ru-RU" sz="4000" i="1" dirty="0" smtClean="0">
                <a:solidFill>
                  <a:srgbClr val="FF0000"/>
                </a:solidFill>
              </a:rPr>
              <a:t>текстуальностью</a:t>
            </a:r>
            <a:r>
              <a:rPr lang="ru-RU" sz="4000" dirty="0" smtClean="0"/>
              <a:t>. </a:t>
            </a:r>
          </a:p>
          <a:p>
            <a:pPr marL="0" indent="723900" algn="just">
              <a:buNone/>
            </a:pPr>
            <a:r>
              <a:rPr lang="ru-RU" sz="4000" dirty="0"/>
              <a:t>Т</a:t>
            </a:r>
            <a:r>
              <a:rPr lang="ru-RU" sz="4000" dirty="0" smtClean="0"/>
              <a:t>аким образом, </a:t>
            </a:r>
            <a:r>
              <a:rPr lang="ru-RU" sz="4000" b="1" dirty="0" smtClean="0">
                <a:solidFill>
                  <a:srgbClr val="FF0000"/>
                </a:solidFill>
              </a:rPr>
              <a:t>текстуальность</a:t>
            </a:r>
            <a:r>
              <a:rPr lang="ru-RU" sz="4000" dirty="0" smtClean="0"/>
              <a:t> есть совокупность сущностных свойств текста.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013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В отечественной науке в этой связи чаще говорится о </a:t>
            </a:r>
            <a:r>
              <a:rPr lang="ru-RU" sz="4000" dirty="0" smtClean="0">
                <a:solidFill>
                  <a:srgbClr val="FF0000"/>
                </a:solidFill>
              </a:rPr>
              <a:t>категориях </a:t>
            </a:r>
            <a:r>
              <a:rPr lang="ru-RU" sz="4000" dirty="0">
                <a:solidFill>
                  <a:srgbClr val="FF0000"/>
                </a:solidFill>
              </a:rPr>
              <a:t>текста</a:t>
            </a:r>
            <a:r>
              <a:rPr lang="ru-RU" sz="4000" dirty="0"/>
              <a:t>. </a:t>
            </a:r>
            <a:endParaRPr lang="ru-RU" sz="4000" dirty="0" smtClean="0"/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Традиция </a:t>
            </a:r>
            <a:r>
              <a:rPr lang="ru-RU" sz="4000" dirty="0"/>
              <a:t>положена широко известной книгой </a:t>
            </a:r>
            <a:r>
              <a:rPr lang="ru-RU" sz="4000" dirty="0">
                <a:solidFill>
                  <a:srgbClr val="0070C0"/>
                </a:solidFill>
              </a:rPr>
              <a:t>И.Р.Гальперина</a:t>
            </a:r>
            <a:r>
              <a:rPr lang="ru-RU" sz="4000" dirty="0"/>
              <a:t> "</a:t>
            </a:r>
            <a:r>
              <a:rPr lang="ru-RU" sz="4000" dirty="0">
                <a:solidFill>
                  <a:srgbClr val="A3402F"/>
                </a:solidFill>
              </a:rPr>
              <a:t>Текст как объект лингвистического исследования</a:t>
            </a:r>
            <a:r>
              <a:rPr lang="ru-RU" sz="4000" dirty="0"/>
              <a:t>" (1981), в которой приводится перечень </a:t>
            </a:r>
            <a:r>
              <a:rPr lang="ru-RU" sz="4000" dirty="0" smtClean="0"/>
              <a:t>обязательных и </a:t>
            </a:r>
            <a:r>
              <a:rPr lang="ru-RU" sz="4000" dirty="0"/>
              <a:t>факультативных </a:t>
            </a:r>
            <a:r>
              <a:rPr lang="ru-RU" sz="4000" dirty="0" smtClean="0"/>
              <a:t>категорий текста: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843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информативность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членимость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проспекция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ретроспекция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когезия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модальность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завершенность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подтекст</a:t>
            </a:r>
            <a:endParaRPr lang="ru-RU" sz="40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и др.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7366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194800" cy="6096000"/>
          </a:xfrm>
        </p:spPr>
        <p:txBody>
          <a:bodyPr>
            <a:normAutofit lnSpcReduction="100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В последующие годы к ним добавлялись такие наиболее значимые и </a:t>
            </a:r>
            <a:r>
              <a:rPr lang="ru-RU" sz="4000" dirty="0" smtClean="0"/>
              <a:t>обсуждаемые категории, </a:t>
            </a:r>
            <a:r>
              <a:rPr lang="ru-RU" sz="4000" dirty="0"/>
              <a:t>как </a:t>
            </a:r>
            <a:r>
              <a:rPr lang="ru-RU" sz="4000" b="1" dirty="0" smtClean="0">
                <a:solidFill>
                  <a:srgbClr val="0070C0"/>
                </a:solidFill>
              </a:rPr>
              <a:t>художественное </a:t>
            </a:r>
            <a:r>
              <a:rPr lang="ru-RU" sz="4000" b="1" dirty="0">
                <a:solidFill>
                  <a:srgbClr val="0070C0"/>
                </a:solidFill>
              </a:rPr>
              <a:t>время и художественное пространство</a:t>
            </a:r>
            <a:r>
              <a:rPr lang="ru-RU" sz="4000" dirty="0"/>
              <a:t> </a:t>
            </a:r>
            <a:r>
              <a:rPr lang="ru-RU" sz="4000" dirty="0" smtClean="0"/>
              <a:t> (хронотоп), </a:t>
            </a:r>
            <a:r>
              <a:rPr lang="ru-RU" sz="4000" b="1" dirty="0" smtClean="0">
                <a:solidFill>
                  <a:srgbClr val="0070C0"/>
                </a:solidFill>
              </a:rPr>
              <a:t>адресованность</a:t>
            </a:r>
            <a:r>
              <a:rPr lang="ru-RU" sz="4000" dirty="0" smtClean="0"/>
              <a:t>,  </a:t>
            </a:r>
            <a:r>
              <a:rPr lang="ru-RU" sz="4000" b="1" dirty="0" smtClean="0">
                <a:solidFill>
                  <a:srgbClr val="0070C0"/>
                </a:solidFill>
              </a:rPr>
              <a:t>эмотивность</a:t>
            </a:r>
            <a:r>
              <a:rPr lang="ru-RU" sz="4000" dirty="0" smtClean="0"/>
              <a:t> </a:t>
            </a:r>
            <a:r>
              <a:rPr lang="ru-RU" sz="4000" dirty="0"/>
              <a:t>и др. </a:t>
            </a:r>
            <a:endParaRPr lang="ru-RU" sz="4000" dirty="0" smtClean="0"/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В </a:t>
            </a:r>
            <a:r>
              <a:rPr lang="ru-RU" sz="4000" dirty="0"/>
              <a:t>1990-е г.г. в отечественной литературе отмечалось более 50 текстовых </a:t>
            </a:r>
            <a:r>
              <a:rPr lang="ru-RU" sz="4000" dirty="0" smtClean="0"/>
              <a:t>категорий.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61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889001"/>
            <a:ext cx="8918402" cy="50165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en-US" sz="4000" dirty="0"/>
              <a:t>В зарубежной лингвистике вопрос о том</a:t>
            </a:r>
            <a:r>
              <a:rPr lang="ru-RU" sz="4000" dirty="0"/>
              <a:t>, </a:t>
            </a:r>
            <a:r>
              <a:rPr lang="en-US" sz="4000" dirty="0"/>
              <a:t>каким критериям должен отвечать </a:t>
            </a:r>
            <a:r>
              <a:rPr lang="en-US" sz="4000" dirty="0" smtClean="0"/>
              <a:t>текст</a:t>
            </a:r>
            <a:r>
              <a:rPr lang="ru-RU" sz="4000" dirty="0"/>
              <a:t>,</a:t>
            </a:r>
            <a:r>
              <a:rPr lang="ru-RU" sz="4000" dirty="0" smtClean="0"/>
              <a:t> </a:t>
            </a:r>
            <a:r>
              <a:rPr lang="en-US" sz="4000" dirty="0"/>
              <a:t>был изначально </a:t>
            </a:r>
            <a:r>
              <a:rPr lang="en-US" sz="4000" dirty="0" smtClean="0"/>
              <a:t>поставлен и раскрыт наиболее полно В</a:t>
            </a:r>
            <a:r>
              <a:rPr lang="ru-RU" sz="4000" dirty="0" smtClean="0"/>
              <a:t>. </a:t>
            </a:r>
            <a:r>
              <a:rPr lang="en-US" sz="4000" dirty="0" smtClean="0"/>
              <a:t>Дресслером и Р</a:t>
            </a:r>
            <a:r>
              <a:rPr lang="ru-RU" sz="4000" dirty="0" smtClean="0"/>
              <a:t>.-</a:t>
            </a:r>
            <a:r>
              <a:rPr lang="en-US" sz="4000" dirty="0" smtClean="0"/>
              <a:t>А</a:t>
            </a:r>
            <a:r>
              <a:rPr lang="ru-RU" sz="4000" dirty="0" smtClean="0"/>
              <a:t>. </a:t>
            </a:r>
            <a:r>
              <a:rPr lang="en-US" sz="4000" dirty="0" smtClean="0"/>
              <a:t>де Бограндом в их</a:t>
            </a:r>
            <a:r>
              <a:rPr lang="ru-RU" sz="4000" dirty="0" smtClean="0"/>
              <a:t> «</a:t>
            </a:r>
            <a:r>
              <a:rPr lang="en-US" sz="4000" dirty="0" smtClean="0"/>
              <a:t>Лингвистике текста</a:t>
            </a:r>
            <a:r>
              <a:rPr lang="ru-RU" sz="4000" dirty="0" smtClean="0"/>
              <a:t>» (1981).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439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 lnSpcReduction="100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en-US" sz="4000" dirty="0"/>
              <a:t>В </a:t>
            </a:r>
            <a:r>
              <a:rPr lang="en-US" sz="4000" dirty="0" smtClean="0"/>
              <a:t>качестве</a:t>
            </a:r>
            <a:r>
              <a:rPr lang="ru-RU" sz="4000" dirty="0" smtClean="0"/>
              <a:t> </a:t>
            </a:r>
            <a:r>
              <a:rPr lang="en-US" sz="4000" dirty="0"/>
              <a:t>базовых свойств текста </a:t>
            </a:r>
            <a:r>
              <a:rPr lang="ru-RU" sz="4000" dirty="0" smtClean="0"/>
              <a:t>этими учёными</a:t>
            </a:r>
            <a:r>
              <a:rPr lang="en-US" sz="4000" dirty="0" smtClean="0"/>
              <a:t> называ</a:t>
            </a:r>
            <a:r>
              <a:rPr lang="ru-RU" sz="4000" dirty="0" smtClean="0"/>
              <a:t>ются </a:t>
            </a:r>
            <a:r>
              <a:rPr lang="ru-RU" sz="4000" dirty="0"/>
              <a:t>7 </a:t>
            </a:r>
            <a:r>
              <a:rPr lang="en-US" sz="4000" dirty="0"/>
              <a:t>признаков</a:t>
            </a:r>
            <a:r>
              <a:rPr lang="ru-RU" sz="4000" dirty="0"/>
              <a:t>: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когези</a:t>
            </a:r>
            <a:r>
              <a:rPr lang="ru-RU" sz="4000" dirty="0" smtClean="0"/>
              <a:t>я,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когерентность</a:t>
            </a:r>
            <a:r>
              <a:rPr lang="ru-RU" sz="40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интенциональность</a:t>
            </a:r>
            <a:r>
              <a:rPr lang="ru-RU" sz="40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адресованность</a:t>
            </a:r>
            <a:r>
              <a:rPr lang="ru-RU" sz="40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информативность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ситуативность</a:t>
            </a:r>
            <a:r>
              <a:rPr lang="ru-RU" sz="40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интертекстуальность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21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К</a:t>
            </a:r>
            <a:r>
              <a:rPr lang="en-US" sz="4000" b="1" dirty="0" smtClean="0">
                <a:solidFill>
                  <a:srgbClr val="0070C0"/>
                </a:solidFill>
              </a:rPr>
              <a:t>огезия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r>
              <a:rPr lang="ru-RU" sz="4000" dirty="0"/>
              <a:t>―</a:t>
            </a:r>
            <a:r>
              <a:rPr lang="ru-RU" sz="4000" dirty="0" smtClean="0"/>
              <a:t> </a:t>
            </a:r>
            <a:r>
              <a:rPr lang="en-US" sz="4000" dirty="0"/>
              <a:t>это </a:t>
            </a:r>
            <a:r>
              <a:rPr lang="en-US" sz="4000" b="1" dirty="0"/>
              <a:t>взаимосвязь</a:t>
            </a:r>
            <a:r>
              <a:rPr lang="en-US" sz="4000" dirty="0"/>
              <a:t> </a:t>
            </a:r>
            <a:r>
              <a:rPr lang="en-US" sz="4000" b="1" dirty="0"/>
              <a:t>компонентов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поверхностной структуры текста</a:t>
            </a:r>
            <a:r>
              <a:rPr lang="ru-RU" sz="4000" dirty="0"/>
              <a:t>: </a:t>
            </a:r>
            <a:r>
              <a:rPr lang="en-US" sz="4000" dirty="0"/>
              <a:t>грамматико</a:t>
            </a:r>
            <a:r>
              <a:rPr lang="ru-RU" sz="4000" dirty="0"/>
              <a:t>-</a:t>
            </a:r>
            <a:r>
              <a:rPr lang="en-US" sz="4000" dirty="0"/>
              <a:t>синтаксическая</a:t>
            </a:r>
            <a:r>
              <a:rPr lang="ru-RU" sz="4000" dirty="0"/>
              <a:t>, </a:t>
            </a:r>
            <a:r>
              <a:rPr lang="en-US" sz="4000" dirty="0"/>
              <a:t>лексическая</a:t>
            </a:r>
            <a:r>
              <a:rPr lang="ru-RU" sz="4000" dirty="0"/>
              <a:t>, </a:t>
            </a:r>
            <a:r>
              <a:rPr lang="en-US" sz="4000" dirty="0"/>
              <a:t>ритмическая</a:t>
            </a:r>
            <a:r>
              <a:rPr lang="ru-RU" sz="4000" dirty="0"/>
              <a:t>, </a:t>
            </a:r>
            <a:r>
              <a:rPr lang="en-US" sz="4000" dirty="0" smtClean="0"/>
              <a:t>графическая</a:t>
            </a:r>
            <a:r>
              <a:rPr lang="ru-RU" sz="4000" dirty="0" smtClean="0"/>
              <a:t>. В иной терминологии этот признак текста называется </a:t>
            </a:r>
          </a:p>
          <a:p>
            <a:pPr marL="0" indent="723900" algn="ctr">
              <a:buNone/>
            </a:pPr>
            <a:r>
              <a:rPr lang="ru-RU" sz="5400" dirty="0">
                <a:solidFill>
                  <a:srgbClr val="0070C0"/>
                </a:solidFill>
              </a:rPr>
              <a:t>в</a:t>
            </a:r>
            <a:r>
              <a:rPr lang="ru-RU" sz="5400" dirty="0" smtClean="0">
                <a:solidFill>
                  <a:srgbClr val="0070C0"/>
                </a:solidFill>
              </a:rPr>
              <a:t>нешняя связность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100" y="1739901"/>
            <a:ext cx="8918402" cy="2501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Внешняя (локальная)</a:t>
            </a:r>
            <a:r>
              <a:rPr lang="ru-RU" sz="4000" dirty="0" smtClean="0"/>
              <a:t> связность </a:t>
            </a:r>
            <a:r>
              <a:rPr lang="ru-RU" sz="4000" dirty="0"/>
              <a:t>проявляется </a:t>
            </a:r>
            <a:r>
              <a:rPr lang="ru-RU" sz="4000" dirty="0" smtClean="0"/>
              <a:t>через </a:t>
            </a:r>
            <a:r>
              <a:rPr lang="ru-RU" sz="4000" b="1" dirty="0"/>
              <a:t>формальную</a:t>
            </a:r>
            <a:r>
              <a:rPr lang="ru-RU" sz="4000" dirty="0"/>
              <a:t> </a:t>
            </a:r>
            <a:r>
              <a:rPr lang="ru-RU" sz="4000" b="1" dirty="0"/>
              <a:t>зависимость</a:t>
            </a:r>
            <a:r>
              <a:rPr lang="ru-RU" sz="4000" dirty="0"/>
              <a:t> компонентов </a:t>
            </a:r>
            <a:r>
              <a:rPr lang="ru-RU" sz="4000" dirty="0" smtClean="0"/>
              <a:t>текста.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440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65201"/>
            <a:ext cx="8596668" cy="5076162"/>
          </a:xfrm>
        </p:spPr>
        <p:txBody>
          <a:bodyPr>
            <a:normAutofit/>
          </a:bodyPr>
          <a:lstStyle/>
          <a:p>
            <a:pPr marL="0" indent="533400" algn="just">
              <a:buNone/>
            </a:pPr>
            <a:r>
              <a:rPr lang="ru-RU" sz="4000" dirty="0"/>
              <a:t>Она определяется межфразовыми синтаксическими связями (вводно-модальными и местоименными словами, </a:t>
            </a:r>
            <a:r>
              <a:rPr lang="ru-RU" sz="4000" dirty="0" err="1"/>
              <a:t>видо</a:t>
            </a:r>
            <a:r>
              <a:rPr lang="ru-RU" sz="4000" dirty="0"/>
              <a:t>-временными формами глаголов, лексическими повторами, порядком слов, союзами и т.д.).</a:t>
            </a:r>
          </a:p>
        </p:txBody>
      </p:sp>
    </p:spTree>
    <p:extLst>
      <p:ext uri="{BB962C8B-B14F-4D97-AF65-F5344CB8AC3E}">
        <p14:creationId xmlns:p14="http://schemas.microsoft.com/office/powerpoint/2010/main" val="2333390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5080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Когерентность</a:t>
            </a:r>
            <a:r>
              <a:rPr lang="ru-RU" sz="4000" dirty="0" smtClean="0"/>
              <a:t> </a:t>
            </a:r>
            <a:r>
              <a:rPr lang="ru-RU" sz="4000" dirty="0"/>
              <a:t>―</a:t>
            </a:r>
            <a:r>
              <a:rPr lang="ru-RU" sz="4000" dirty="0" smtClean="0"/>
              <a:t> семантико-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когнитивная связность, </a:t>
            </a:r>
            <a:r>
              <a:rPr lang="ru-RU" sz="4000" b="1" dirty="0" smtClean="0"/>
              <a:t>смысловая цельность</a:t>
            </a:r>
            <a:r>
              <a:rPr lang="ru-RU" sz="4000" dirty="0" smtClean="0"/>
              <a:t>. В иной терминологии определяется как </a:t>
            </a:r>
          </a:p>
          <a:p>
            <a:pPr marL="0" indent="723900" algn="ctr">
              <a:buNone/>
            </a:pPr>
            <a:r>
              <a:rPr lang="ru-RU" sz="5400" b="1" dirty="0" smtClean="0">
                <a:solidFill>
                  <a:srgbClr val="0070C0"/>
                </a:solidFill>
              </a:rPr>
              <a:t>внутренняя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0070C0"/>
                </a:solidFill>
              </a:rPr>
              <a:t>(</a:t>
            </a:r>
            <a:r>
              <a:rPr lang="ru-RU" sz="5400" b="1" dirty="0" smtClean="0">
                <a:solidFill>
                  <a:srgbClr val="0070C0"/>
                </a:solidFill>
              </a:rPr>
              <a:t>глобальная) связность</a:t>
            </a:r>
            <a:r>
              <a:rPr lang="ru-RU" sz="4400" b="1" dirty="0" smtClean="0">
                <a:solidFill>
                  <a:srgbClr val="0070C0"/>
                </a:solidFill>
              </a:rPr>
              <a:t>.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2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889001"/>
            <a:ext cx="8918402" cy="4914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400" dirty="0"/>
              <a:t>В</a:t>
            </a:r>
            <a:r>
              <a:rPr lang="ru-RU" sz="4400" dirty="0" smtClean="0"/>
              <a:t> </a:t>
            </a:r>
            <a:r>
              <a:rPr lang="ru-RU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семиотике</a:t>
            </a:r>
            <a:r>
              <a:rPr lang="ru-RU" sz="4400" dirty="0"/>
              <a:t> под текстом понимается </a:t>
            </a:r>
            <a:r>
              <a:rPr lang="ru-RU" sz="4400" dirty="0">
                <a:solidFill>
                  <a:srgbClr val="FF0000"/>
                </a:solidFill>
              </a:rPr>
              <a:t>осмысленная последовательность любых знаков</a:t>
            </a:r>
            <a:r>
              <a:rPr lang="ru-RU" sz="4400" dirty="0"/>
              <a:t>, любая форма коммуникации, в том числе обряд, танец, ритуал и т.п.</a:t>
            </a:r>
          </a:p>
        </p:txBody>
      </p:sp>
    </p:spTree>
    <p:extLst>
      <p:ext uri="{BB962C8B-B14F-4D97-AF65-F5344CB8AC3E}">
        <p14:creationId xmlns:p14="http://schemas.microsoft.com/office/powerpoint/2010/main" val="1523340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066801"/>
            <a:ext cx="9296400" cy="54609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Внутренняя связность (смысловая цельность) </a:t>
            </a:r>
            <a:r>
              <a:rPr lang="ru-RU" sz="4800" dirty="0" smtClean="0">
                <a:solidFill>
                  <a:srgbClr val="002060"/>
                </a:solidFill>
              </a:rPr>
              <a:t>заключается в </a:t>
            </a:r>
            <a:r>
              <a:rPr lang="ru-RU" sz="4800" b="1" dirty="0" smtClean="0"/>
              <a:t>единстве </a:t>
            </a:r>
            <a:r>
              <a:rPr lang="ru-RU" sz="4800" b="1" dirty="0"/>
              <a:t>темы</a:t>
            </a:r>
            <a:r>
              <a:rPr lang="ru-RU" sz="4800" dirty="0"/>
              <a:t> </a:t>
            </a:r>
            <a:r>
              <a:rPr lang="ru-RU" sz="4800" dirty="0" smtClean="0"/>
              <a:t>и проявляется </a:t>
            </a:r>
            <a:r>
              <a:rPr lang="ru-RU" sz="4800" dirty="0"/>
              <a:t>через ключевые слова, тематически и концептуально объединяющие текст и его фрагменты</a:t>
            </a:r>
            <a:r>
              <a:rPr lang="ru-RU" sz="4800" dirty="0" smtClean="0"/>
              <a:t>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4625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6070600"/>
          </a:xfrm>
        </p:spPr>
        <p:txBody>
          <a:bodyPr>
            <a:normAutofit fontScale="92500"/>
          </a:bodyPr>
          <a:lstStyle/>
          <a:p>
            <a:pPr marL="0" indent="723900" algn="just">
              <a:buNone/>
            </a:pPr>
            <a:r>
              <a:rPr lang="en-US" sz="4400" b="1" dirty="0" err="1" smtClean="0">
                <a:solidFill>
                  <a:srgbClr val="0070C0"/>
                </a:solidFill>
              </a:rPr>
              <a:t>Интенциональность</a:t>
            </a:r>
            <a:r>
              <a:rPr lang="ru-RU" sz="4000" dirty="0" smtClean="0"/>
              <a:t> ― </a:t>
            </a:r>
            <a:r>
              <a:rPr lang="en-US" sz="4000" dirty="0" err="1" smtClean="0"/>
              <a:t>обусловленность</a:t>
            </a:r>
            <a:r>
              <a:rPr lang="en-US" sz="4000" dirty="0" smtClean="0"/>
              <a:t> </a:t>
            </a:r>
            <a:r>
              <a:rPr lang="en-US" sz="4000" dirty="0" err="1" smtClean="0"/>
              <a:t>текстового</a:t>
            </a:r>
            <a:r>
              <a:rPr lang="en-US" sz="4000" dirty="0" smtClean="0"/>
              <a:t> </a:t>
            </a:r>
            <a:r>
              <a:rPr lang="en-US" sz="4000" dirty="0" err="1" smtClean="0"/>
              <a:t>целого</a:t>
            </a:r>
            <a:r>
              <a:rPr lang="ru-RU" sz="4000" dirty="0" smtClean="0"/>
              <a:t> </a:t>
            </a:r>
            <a:r>
              <a:rPr lang="en-US" sz="4000" dirty="0" smtClean="0"/>
              <a:t>коммуникативной </a:t>
            </a:r>
            <a:r>
              <a:rPr lang="en-US" sz="4000" dirty="0" err="1" smtClean="0"/>
              <a:t>целью</a:t>
            </a:r>
            <a:r>
              <a:rPr lang="ru-RU" sz="4000" dirty="0" smtClean="0"/>
              <a:t>. Создавая текст, автор </a:t>
            </a:r>
            <a:r>
              <a:rPr lang="ru-RU" sz="4000" dirty="0" smtClean="0">
                <a:solidFill>
                  <a:srgbClr val="00B050"/>
                </a:solidFill>
              </a:rPr>
              <a:t>предвосхищает желательный для него результат коммуникации</a:t>
            </a:r>
            <a:r>
              <a:rPr lang="ru-RU" sz="4000" dirty="0" smtClean="0"/>
              <a:t> и языковыми∕ неязыковыми средствами </a:t>
            </a:r>
            <a:r>
              <a:rPr lang="ru-RU" sz="4000" b="1" dirty="0" smtClean="0"/>
              <a:t>выражает направленность</a:t>
            </a:r>
            <a:r>
              <a:rPr lang="ru-RU" sz="4000" dirty="0" smtClean="0"/>
              <a:t> сознания на этот результат, то есть выражает </a:t>
            </a:r>
            <a:r>
              <a:rPr lang="ru-RU" sz="4000" b="1" dirty="0" smtClean="0"/>
              <a:t>интенцию</a:t>
            </a:r>
            <a:r>
              <a:rPr lang="ru-RU" sz="4000" dirty="0" smtClean="0"/>
              <a:t> (коммуникативное намерение).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467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А</a:t>
            </a:r>
            <a:r>
              <a:rPr lang="en-US" sz="4000" b="1" dirty="0" smtClean="0">
                <a:solidFill>
                  <a:srgbClr val="0070C0"/>
                </a:solidFill>
              </a:rPr>
              <a:t>дресованность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/>
              <a:t>связывается с воспринимаемостью текста адресатом</a:t>
            </a:r>
            <a:r>
              <a:rPr lang="ru-RU" sz="4000" dirty="0"/>
              <a:t> </a:t>
            </a:r>
            <a:r>
              <a:rPr lang="ru-RU" sz="4000" dirty="0" smtClean="0"/>
              <a:t>и заключается в   </a:t>
            </a:r>
            <a:r>
              <a:rPr lang="ru-RU" sz="4000" dirty="0" smtClean="0">
                <a:solidFill>
                  <a:srgbClr val="92D050"/>
                </a:solidFill>
              </a:rPr>
              <a:t>опредмечивании представлений адресанта об адресате</a:t>
            </a:r>
            <a:r>
              <a:rPr lang="ru-RU" sz="4000" dirty="0" smtClean="0"/>
              <a:t>, </a:t>
            </a:r>
            <a:r>
              <a:rPr lang="ru-RU" sz="4000" dirty="0" smtClean="0">
                <a:solidFill>
                  <a:srgbClr val="FF0000"/>
                </a:solidFill>
              </a:rPr>
              <a:t>в комплексе текстовых ключей-подсказок</a:t>
            </a:r>
            <a:r>
              <a:rPr lang="ru-RU" sz="4000" dirty="0" smtClean="0">
                <a:solidFill>
                  <a:schemeClr val="tx1"/>
                </a:solidFill>
              </a:rPr>
              <a:t>,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направляющих адресата к верному истолкованию содержания текста и авторской интенции.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3275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612901"/>
            <a:ext cx="9423400" cy="32003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Информативность</a:t>
            </a:r>
            <a:r>
              <a:rPr lang="ru-RU" sz="4000" dirty="0" smtClean="0"/>
              <a:t> связывается с новизной и неожиданностью</a:t>
            </a:r>
            <a:r>
              <a:rPr lang="ru-RU" sz="4000" smtClean="0"/>
              <a:t>, которые </a:t>
            </a:r>
            <a:r>
              <a:rPr lang="ru-RU" sz="4000" dirty="0" smtClean="0"/>
              <a:t>предопределяют эффективность воздействия.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5255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419100"/>
            <a:ext cx="9512300" cy="6337300"/>
          </a:xfrm>
        </p:spPr>
        <p:txBody>
          <a:bodyPr>
            <a:normAutofit fontScale="92500" lnSpcReduction="100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Информирование средствами языка начинается с экстралингвистических категорий и проходит стадии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 smtClean="0"/>
              <a:t> кодирования,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 smtClean="0"/>
              <a:t> отправления,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 smtClean="0"/>
              <a:t> возможных искажений,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</a:t>
            </a:r>
            <a:r>
              <a:rPr lang="ru-RU" sz="4000" dirty="0" smtClean="0"/>
              <a:t>получения,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</a:t>
            </a:r>
            <a:r>
              <a:rPr lang="ru-RU" sz="4000" dirty="0" smtClean="0"/>
              <a:t>декодирования,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</a:t>
            </a:r>
            <a:r>
              <a:rPr lang="ru-RU" sz="4000" dirty="0" smtClean="0"/>
              <a:t>расширения,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 smtClean="0"/>
              <a:t> понимания,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</a:t>
            </a:r>
            <a:r>
              <a:rPr lang="ru-RU" sz="4000" dirty="0" smtClean="0"/>
              <a:t>реализации, то есть действия в соответствии с информацией.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4000" dirty="0" smtClean="0"/>
          </a:p>
          <a:p>
            <a:pPr marL="0" indent="72390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769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003301"/>
            <a:ext cx="9232900" cy="5460999"/>
          </a:xfrm>
        </p:spPr>
        <p:txBody>
          <a:bodyPr>
            <a:normAutofit lnSpcReduction="10000"/>
          </a:bodyPr>
          <a:lstStyle/>
          <a:p>
            <a:pPr marL="0" indent="723900" algn="just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Ситуативность</a:t>
            </a:r>
            <a:r>
              <a:rPr lang="ru-RU" sz="4000" dirty="0" smtClean="0"/>
              <a:t> характеризует</a:t>
            </a:r>
            <a:r>
              <a:rPr lang="ru-RU" sz="4000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соотнесенность</a:t>
            </a:r>
            <a:r>
              <a:rPr lang="ru-RU" sz="4000" dirty="0" smtClean="0"/>
              <a:t> текста </a:t>
            </a:r>
            <a:r>
              <a:rPr lang="ru-RU" sz="4000" dirty="0"/>
              <a:t>с релевантными </a:t>
            </a:r>
            <a:r>
              <a:rPr lang="ru-RU" sz="4000" dirty="0">
                <a:solidFill>
                  <a:srgbClr val="FF0000"/>
                </a:solidFill>
              </a:rPr>
              <a:t>факторами </a:t>
            </a:r>
            <a:r>
              <a:rPr lang="ru-RU" sz="4000" dirty="0" smtClean="0">
                <a:solidFill>
                  <a:srgbClr val="FF0000"/>
                </a:solidFill>
              </a:rPr>
              <a:t>коммуникативной </a:t>
            </a:r>
            <a:r>
              <a:rPr lang="ru-RU" sz="4000" dirty="0">
                <a:solidFill>
                  <a:srgbClr val="FF0000"/>
                </a:solidFill>
              </a:rPr>
              <a:t>ситуации </a:t>
            </a:r>
            <a:r>
              <a:rPr lang="ru-RU" sz="4000" dirty="0"/>
              <a:t>его </a:t>
            </a:r>
            <a:r>
              <a:rPr lang="ru-RU" sz="4000" dirty="0" smtClean="0"/>
              <a:t>порождения (временем создания, условиями создания, авторскими установками и направленностями, возможностями восприятия текста адресатом и др.).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235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469900"/>
            <a:ext cx="10172700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И</a:t>
            </a:r>
            <a:r>
              <a:rPr lang="en-US" sz="4000" b="1" dirty="0" smtClean="0">
                <a:solidFill>
                  <a:srgbClr val="0070C0"/>
                </a:solidFill>
              </a:rPr>
              <a:t>нтертекстуальность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dirty="0"/>
              <a:t>―</a:t>
            </a:r>
            <a:r>
              <a:rPr lang="ru-RU" sz="4000" dirty="0" smtClean="0"/>
              <a:t> </a:t>
            </a:r>
            <a:r>
              <a:rPr lang="en-US" sz="4000" dirty="0"/>
              <a:t>предполагает </a:t>
            </a:r>
            <a:r>
              <a:rPr lang="ru-RU" sz="4000" dirty="0" smtClean="0">
                <a:solidFill>
                  <a:srgbClr val="FF0000"/>
                </a:solidFill>
              </a:rPr>
              <a:t>соотнесённость текста с другими текстами или отдельного текста с типом текста</a:t>
            </a:r>
            <a:r>
              <a:rPr lang="ru-RU" sz="4000" dirty="0" smtClean="0"/>
              <a:t>. Определятся иногда как </a:t>
            </a:r>
            <a:r>
              <a:rPr lang="en-US" sz="4000" dirty="0" smtClean="0"/>
              <a:t>воспроизводимость </a:t>
            </a:r>
            <a:r>
              <a:rPr lang="en-US" sz="4000" dirty="0"/>
              <a:t>в конкретном текстовом экземпляре инвариантных признаков</a:t>
            </a:r>
            <a:r>
              <a:rPr lang="ru-RU" sz="4000" dirty="0"/>
              <a:t>, </a:t>
            </a:r>
            <a:r>
              <a:rPr lang="en-US" sz="4000" dirty="0"/>
              <a:t>определяемых моделью его </a:t>
            </a:r>
            <a:r>
              <a:rPr lang="en-US" sz="4000" dirty="0" smtClean="0"/>
              <a:t>текстопостроени</a:t>
            </a:r>
            <a:r>
              <a:rPr lang="ru-RU" sz="4000" dirty="0" smtClean="0"/>
              <a:t>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130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1"/>
            <a:ext cx="8918402" cy="53594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Сложность этого </a:t>
            </a:r>
            <a:r>
              <a:rPr lang="ru-RU" sz="4000" dirty="0" smtClean="0"/>
              <a:t>явления </a:t>
            </a:r>
            <a:r>
              <a:rPr lang="ru-RU" sz="4000" dirty="0"/>
              <a:t>исходит из </a:t>
            </a:r>
            <a:r>
              <a:rPr lang="ru-RU" sz="4000" dirty="0">
                <a:solidFill>
                  <a:srgbClr val="0070C0"/>
                </a:solidFill>
              </a:rPr>
              <a:t>обязательности включения текста в </a:t>
            </a:r>
            <a:r>
              <a:rPr lang="ru-RU" sz="4000" u="sng" dirty="0">
                <a:solidFill>
                  <a:srgbClr val="0070C0"/>
                </a:solidFill>
              </a:rPr>
              <a:t>новое культурное поле</a:t>
            </a:r>
            <a:r>
              <a:rPr lang="ru-RU" sz="4000" dirty="0">
                <a:solidFill>
                  <a:srgbClr val="0070C0"/>
                </a:solidFill>
              </a:rPr>
              <a:t> </a:t>
            </a:r>
            <a:r>
              <a:rPr lang="ru-RU" sz="4000" dirty="0"/>
              <a:t>и </a:t>
            </a:r>
            <a:r>
              <a:rPr lang="ru-RU" sz="4000" u="sng" dirty="0">
                <a:solidFill>
                  <a:srgbClr val="FF0000"/>
                </a:solidFill>
              </a:rPr>
              <a:t>нескончаемости обновления смыслов в новых контекстах</a:t>
            </a:r>
            <a:r>
              <a:rPr lang="ru-RU" sz="4000" dirty="0"/>
              <a:t>, </a:t>
            </a:r>
            <a:r>
              <a:rPr lang="ru-RU" sz="4000" dirty="0" smtClean="0"/>
              <a:t>в реинтерпретации произведения </a:t>
            </a:r>
            <a:r>
              <a:rPr lang="ru-RU" sz="4000" dirty="0"/>
              <a:t>разными реципиентами.</a:t>
            </a:r>
          </a:p>
        </p:txBody>
      </p:sp>
    </p:spTree>
    <p:extLst>
      <p:ext uri="{BB962C8B-B14F-4D97-AF65-F5344CB8AC3E}">
        <p14:creationId xmlns:p14="http://schemas.microsoft.com/office/powerpoint/2010/main" val="18016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1079501"/>
            <a:ext cx="9842500" cy="4076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Сведение интертекстуальности к </a:t>
            </a:r>
            <a:r>
              <a:rPr lang="ru-RU" sz="4000" dirty="0">
                <a:solidFill>
                  <a:srgbClr val="0070C0"/>
                </a:solidFill>
              </a:rPr>
              <a:t>текстовым вербальным включениям </a:t>
            </a:r>
            <a:r>
              <a:rPr lang="ru-RU" sz="4000" dirty="0"/>
              <a:t>(цитатам, аллюзиям, реминисценциям) оправдывается прикладным значением исследования и традиционно трактуется как ее </a:t>
            </a:r>
            <a:r>
              <a:rPr lang="ru-RU" sz="4000" b="1" dirty="0"/>
              <a:t>узкое понимание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53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003301"/>
            <a:ext cx="9169400" cy="57403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Более </a:t>
            </a:r>
            <a:r>
              <a:rPr lang="ru-RU" sz="4000" b="1" dirty="0"/>
              <a:t>широкий взгляд </a:t>
            </a:r>
            <a:r>
              <a:rPr lang="ru-RU" sz="4000" dirty="0"/>
              <a:t>на проблему заставляет видеть в интертекстуальности </a:t>
            </a:r>
            <a:r>
              <a:rPr lang="ru-RU" sz="4000" dirty="0">
                <a:solidFill>
                  <a:srgbClr val="FF0000"/>
                </a:solidFill>
              </a:rPr>
              <a:t>онтологическое свойство текста, каждый элемент которого находится в разнообразных смысловых перекличках с иными текстами</a:t>
            </a:r>
            <a:r>
              <a:rPr lang="ru-RU" sz="4000" dirty="0"/>
              <a:t>.</a:t>
            </a:r>
          </a:p>
          <a:p>
            <a:pPr marL="0" indent="723900" algn="just">
              <a:buNone/>
            </a:pPr>
            <a:endParaRPr lang="ru-RU" sz="40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90600" y="5499100"/>
            <a:ext cx="80391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Р. Барт: </a:t>
            </a:r>
            <a:r>
              <a:rPr lang="ru-RU" sz="2800" b="1" dirty="0">
                <a:solidFill>
                  <a:schemeClr val="tx1"/>
                </a:solidFill>
              </a:rPr>
              <a:t>«Каждый текст есть интертекст».</a:t>
            </a:r>
          </a:p>
        </p:txBody>
      </p:sp>
    </p:spTree>
    <p:extLst>
      <p:ext uri="{BB962C8B-B14F-4D97-AF65-F5344CB8AC3E}">
        <p14:creationId xmlns:p14="http://schemas.microsoft.com/office/powerpoint/2010/main" val="33413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723900"/>
            <a:ext cx="8918402" cy="53212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Обыденное понимание текста совпадает с узким пониманием текста, принятым некоторыми лингвистами (И.Р. Гальпериным, З.Я. Тураевой), ― </a:t>
            </a:r>
            <a:r>
              <a:rPr lang="ru-RU" sz="4000" b="1" dirty="0">
                <a:solidFill>
                  <a:srgbClr val="00B0F0"/>
                </a:solidFill>
              </a:rPr>
              <a:t>это </a:t>
            </a:r>
            <a:r>
              <a:rPr lang="ru-RU" sz="4000" b="1" u="sng" dirty="0">
                <a:solidFill>
                  <a:srgbClr val="00B0F0"/>
                </a:solidFill>
              </a:rPr>
              <a:t>фиксированное на письме </a:t>
            </a:r>
            <a:r>
              <a:rPr lang="ru-RU" sz="4000" b="1" dirty="0" smtClean="0">
                <a:solidFill>
                  <a:srgbClr val="00B0F0"/>
                </a:solidFill>
              </a:rPr>
              <a:t>речетворческое произведение.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342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Признание </a:t>
            </a:r>
            <a:r>
              <a:rPr lang="ru-RU" sz="4000" dirty="0"/>
              <a:t>теоретической </a:t>
            </a:r>
            <a:r>
              <a:rPr lang="ru-RU" sz="4000" dirty="0" smtClean="0"/>
              <a:t>значимости изложенной концепции отнюдь не </a:t>
            </a:r>
            <a:r>
              <a:rPr lang="ru-RU" sz="4000" dirty="0"/>
              <a:t>исключает возможности ее дополнения, </a:t>
            </a:r>
            <a:r>
              <a:rPr lang="ru-RU" sz="4000" dirty="0" smtClean="0"/>
              <a:t>уточнения и критической </a:t>
            </a:r>
            <a:r>
              <a:rPr lang="ru-RU" sz="4000" dirty="0"/>
              <a:t>интерпретации. </a:t>
            </a:r>
            <a:r>
              <a:rPr lang="ru-RU" sz="4000" dirty="0" smtClean="0"/>
              <a:t>Дискуссии о составе сущностных признаков текста </a:t>
            </a:r>
            <a:r>
              <a:rPr lang="ru-RU" sz="4000" dirty="0"/>
              <a:t>возникали </a:t>
            </a:r>
            <a:r>
              <a:rPr lang="ru-RU" sz="4000" dirty="0" smtClean="0"/>
              <a:t>изначально, отмечаются и ныне.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451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934" y="1803400"/>
            <a:ext cx="8847666" cy="3263900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dirty="0" smtClean="0"/>
              <a:t>3. Дискуссионные вопросы в определении базовых категорий текста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263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50" y="715963"/>
            <a:ext cx="8918402" cy="33273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                   1. </a:t>
            </a:r>
            <a:r>
              <a:rPr lang="en-US" sz="4000" dirty="0"/>
              <a:t>В традиционных </a:t>
            </a:r>
            <a:r>
              <a:rPr lang="en-US" sz="4000" dirty="0" smtClean="0"/>
              <a:t>представлениях </a:t>
            </a:r>
            <a:r>
              <a:rPr lang="en-US" sz="4000" dirty="0"/>
              <a:t>текст</a:t>
            </a:r>
            <a:r>
              <a:rPr lang="ru-RU" sz="4000" dirty="0"/>
              <a:t> ―</a:t>
            </a:r>
            <a:r>
              <a:rPr lang="ru-RU" sz="4000" dirty="0" smtClean="0"/>
              <a:t> </a:t>
            </a:r>
            <a:r>
              <a:rPr lang="en-US" sz="4000" dirty="0"/>
              <a:t>это </a:t>
            </a:r>
            <a:r>
              <a:rPr lang="en-US" sz="4000" b="1" u="sng" dirty="0">
                <a:solidFill>
                  <a:srgbClr val="0070C0"/>
                </a:solidFill>
              </a:rPr>
              <a:t>завершенная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последовательно</a:t>
            </a:r>
            <a:r>
              <a:rPr lang="ru-RU" sz="4000" b="1" dirty="0" smtClean="0">
                <a:solidFill>
                  <a:srgbClr val="0070C0"/>
                </a:solidFill>
              </a:rPr>
              <a:t>с</a:t>
            </a:r>
            <a:r>
              <a:rPr lang="en-US" sz="4000" b="1" dirty="0" smtClean="0">
                <a:solidFill>
                  <a:srgbClr val="0070C0"/>
                </a:solidFill>
              </a:rPr>
              <a:t>ть </a:t>
            </a:r>
            <a:r>
              <a:rPr lang="en-US" sz="4000" dirty="0"/>
              <a:t>языковых и</a:t>
            </a:r>
            <a:r>
              <a:rPr lang="ru-RU" sz="4000" dirty="0"/>
              <a:t>/</a:t>
            </a:r>
            <a:r>
              <a:rPr lang="en-US" sz="4000" dirty="0"/>
              <a:t>или неязыковых </a:t>
            </a:r>
            <a:r>
              <a:rPr lang="en-US" sz="4000" dirty="0" smtClean="0"/>
              <a:t>знаков</a:t>
            </a:r>
            <a:r>
              <a:rPr lang="ru-RU" sz="4000" dirty="0"/>
              <a:t>.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4043362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8411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050" y="1555751"/>
            <a:ext cx="8918402" cy="34290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Сегодня, однако</a:t>
            </a:r>
            <a:r>
              <a:rPr lang="ru-RU" sz="4000" dirty="0" smtClean="0"/>
              <a:t>, </a:t>
            </a:r>
            <a:r>
              <a:rPr lang="ru-RU" sz="4000" dirty="0"/>
              <a:t>существуют </a:t>
            </a:r>
            <a:r>
              <a:rPr lang="ru-RU" sz="4000" dirty="0">
                <a:solidFill>
                  <a:srgbClr val="FF0000"/>
                </a:solidFill>
              </a:rPr>
              <a:t>тексты без </a:t>
            </a:r>
            <a:r>
              <a:rPr lang="ru-RU" sz="4000" dirty="0" smtClean="0">
                <a:solidFill>
                  <a:srgbClr val="FF0000"/>
                </a:solidFill>
              </a:rPr>
              <a:t>формально обозначенных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границ</a:t>
            </a:r>
            <a:r>
              <a:rPr lang="ru-RU" sz="4000" dirty="0"/>
              <a:t>, то есть незавершенные. </a:t>
            </a:r>
          </a:p>
        </p:txBody>
      </p:sp>
    </p:spTree>
    <p:extLst>
      <p:ext uri="{BB962C8B-B14F-4D97-AF65-F5344CB8AC3E}">
        <p14:creationId xmlns:p14="http://schemas.microsoft.com/office/powerpoint/2010/main" val="29111839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358901"/>
            <a:ext cx="8918402" cy="3746499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Примером тому </a:t>
            </a:r>
            <a:r>
              <a:rPr lang="ru-RU" sz="4000" dirty="0" smtClean="0"/>
              <a:t>служат:</a:t>
            </a:r>
          </a:p>
          <a:p>
            <a:pPr marL="0" indent="723900" algn="just">
              <a:buNone/>
            </a:pPr>
            <a:r>
              <a:rPr lang="ru-RU" sz="4000" dirty="0" smtClean="0"/>
              <a:t>1) </a:t>
            </a:r>
            <a:r>
              <a:rPr lang="ru-RU" sz="4000" b="1" dirty="0">
                <a:solidFill>
                  <a:srgbClr val="FFC000"/>
                </a:solidFill>
              </a:rPr>
              <a:t>чаты</a:t>
            </a:r>
            <a:r>
              <a:rPr lang="ru-RU" sz="4000" dirty="0"/>
              <a:t> в Интернете без видимых признаков завершенности </a:t>
            </a:r>
            <a:r>
              <a:rPr lang="ru-RU" sz="4000" dirty="0" smtClean="0"/>
              <a:t>сообщения</a:t>
            </a:r>
            <a:r>
              <a:rPr lang="ru-RU" sz="4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1242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244601"/>
            <a:ext cx="8918402" cy="44450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2) появляющиеся в глобальной Сети </a:t>
            </a:r>
            <a:r>
              <a:rPr lang="ru-RU" sz="4000" b="1" dirty="0">
                <a:solidFill>
                  <a:srgbClr val="FFC000"/>
                </a:solidFill>
              </a:rPr>
              <a:t>романы</a:t>
            </a:r>
            <a:r>
              <a:rPr lang="ru-RU" sz="4000" dirty="0"/>
              <a:t>, написание которых продолжается различными авторами, входящими в </a:t>
            </a:r>
            <a:r>
              <a:rPr lang="ru-RU" sz="4000" dirty="0" smtClean="0"/>
              <a:t>Сеть; такие </a:t>
            </a:r>
            <a:r>
              <a:rPr lang="ru-RU" sz="4000" dirty="0"/>
              <a:t>романы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не имеют сигналов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законченности.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4917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1447801"/>
            <a:ext cx="8918402" cy="30226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800" dirty="0" smtClean="0"/>
              <a:t>Актуальным </a:t>
            </a:r>
            <a:r>
              <a:rPr lang="ru-RU" sz="4800" dirty="0"/>
              <a:t>объектом лингвистического </a:t>
            </a:r>
            <a:r>
              <a:rPr lang="ru-RU" sz="4800" dirty="0" smtClean="0"/>
              <a:t>анализа стало </a:t>
            </a:r>
            <a:r>
              <a:rPr lang="ru-RU" sz="4800" dirty="0"/>
              <a:t>понятие </a:t>
            </a:r>
            <a:r>
              <a:rPr lang="ru-RU" sz="4800" i="1" dirty="0" smtClean="0">
                <a:solidFill>
                  <a:srgbClr val="0070C0"/>
                </a:solidFill>
              </a:rPr>
              <a:t>гипертекст</a:t>
            </a:r>
            <a:r>
              <a:rPr lang="ru-RU" sz="4800" dirty="0"/>
              <a:t>.</a:t>
            </a:r>
            <a:r>
              <a:rPr lang="ru-RU" sz="4800" dirty="0" smtClean="0"/>
              <a:t> </a:t>
            </a:r>
          </a:p>
          <a:p>
            <a:pPr marL="0" indent="723900" algn="just">
              <a:buNone/>
            </a:pP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26875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800" dirty="0" smtClean="0"/>
              <a:t>Понятие </a:t>
            </a:r>
            <a:r>
              <a:rPr lang="ru-RU" sz="4800" b="1" dirty="0" smtClean="0"/>
              <a:t>гипертекст</a:t>
            </a:r>
            <a:r>
              <a:rPr lang="ru-RU" sz="4800" dirty="0" smtClean="0"/>
              <a:t> разрушает </a:t>
            </a:r>
            <a:r>
              <a:rPr lang="ru-RU" sz="4800" dirty="0"/>
              <a:t>сложившееся представление о тексте как линейно упорядоченном, обладающем </a:t>
            </a:r>
            <a:r>
              <a:rPr lang="ru-RU" sz="4800" b="1" dirty="0">
                <a:solidFill>
                  <a:srgbClr val="FFC000"/>
                </a:solidFill>
              </a:rPr>
              <a:t>формальной связностью </a:t>
            </a:r>
            <a:r>
              <a:rPr lang="ru-RU" sz="4800" dirty="0"/>
              <a:t>единстве.</a:t>
            </a:r>
          </a:p>
        </p:txBody>
      </p:sp>
    </p:spTree>
    <p:extLst>
      <p:ext uri="{BB962C8B-B14F-4D97-AF65-F5344CB8AC3E}">
        <p14:creationId xmlns:p14="http://schemas.microsoft.com/office/powerpoint/2010/main" val="35538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698501"/>
            <a:ext cx="8918402" cy="4914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Гипертекст</a:t>
            </a:r>
            <a:r>
              <a:rPr lang="ru-RU" sz="4000" dirty="0">
                <a:solidFill>
                  <a:srgbClr val="0070C0"/>
                </a:solidFill>
              </a:rPr>
              <a:t> </a:t>
            </a:r>
            <a:r>
              <a:rPr lang="ru-RU" sz="4000" dirty="0"/>
              <a:t>― это </a:t>
            </a:r>
            <a:r>
              <a:rPr lang="ru-RU" sz="4000" dirty="0" smtClean="0"/>
              <a:t>электронное (</a:t>
            </a:r>
            <a:r>
              <a:rPr lang="ru-RU" sz="4000" dirty="0" err="1" smtClean="0"/>
              <a:t>компьютерно</a:t>
            </a:r>
            <a:r>
              <a:rPr lang="ru-RU" sz="4000" dirty="0" smtClean="0"/>
              <a:t> </a:t>
            </a:r>
            <a:r>
              <a:rPr lang="ru-RU" sz="4000" dirty="0" smtClean="0"/>
              <a:t>организованное) речевое  </a:t>
            </a:r>
            <a:r>
              <a:rPr lang="ru-RU" sz="4000" dirty="0" smtClean="0"/>
              <a:t>произведение, нелинейно разветвляющееся, позволяющее </a:t>
            </a:r>
            <a:r>
              <a:rPr lang="ru-RU" sz="4000" dirty="0"/>
              <a:t>читателю самостоятельно избрать путь чтения ("броузинг") по его фрагментам.</a:t>
            </a:r>
          </a:p>
        </p:txBody>
      </p:sp>
    </p:spTree>
    <p:extLst>
      <p:ext uri="{BB962C8B-B14F-4D97-AF65-F5344CB8AC3E}">
        <p14:creationId xmlns:p14="http://schemas.microsoft.com/office/powerpoint/2010/main" val="41664835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220200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2</a:t>
            </a:r>
            <a:r>
              <a:rPr lang="ru-RU" sz="4000" dirty="0" smtClean="0"/>
              <a:t>.</a:t>
            </a:r>
            <a:r>
              <a:rPr lang="en-US" sz="4000" dirty="0" smtClean="0"/>
              <a:t> </a:t>
            </a:r>
            <a:r>
              <a:rPr lang="ru-RU" sz="4000" dirty="0" smtClean="0"/>
              <a:t>Спорным является решение вопроса о таком признаке, как к</a:t>
            </a:r>
            <a:r>
              <a:rPr lang="en-US" sz="4000" dirty="0" smtClean="0"/>
              <a:t>огерентность</a:t>
            </a:r>
            <a:r>
              <a:rPr lang="ru-RU" sz="4000" dirty="0" smtClean="0"/>
              <a:t>: является ли когерентность (смысловая цельность)</a:t>
            </a:r>
          </a:p>
          <a:p>
            <a:pPr marL="0" indent="723900" algn="just">
              <a:buNone/>
            </a:pPr>
            <a:endParaRPr lang="ru-RU" sz="4000" dirty="0"/>
          </a:p>
          <a:p>
            <a:pPr marL="0" indent="723900" algn="just">
              <a:buNone/>
            </a:pPr>
            <a:r>
              <a:rPr lang="ru-RU" sz="4000" dirty="0" smtClean="0"/>
              <a:t>                                        или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5600" y="3397249"/>
            <a:ext cx="6057900" cy="1263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критери</a:t>
            </a:r>
            <a:r>
              <a:rPr lang="ru-RU" sz="2800" dirty="0"/>
              <a:t>ем</a:t>
            </a:r>
            <a:r>
              <a:rPr lang="en-US" sz="2800" dirty="0"/>
              <a:t> целостности </a:t>
            </a:r>
            <a:r>
              <a:rPr lang="en-US" sz="2800" dirty="0" smtClean="0"/>
              <a:t>текста</a:t>
            </a:r>
            <a:endParaRPr lang="ru-RU" sz="2800" dirty="0" smtClean="0"/>
          </a:p>
        </p:txBody>
      </p:sp>
      <p:sp>
        <p:nvSpPr>
          <p:cNvPr id="7" name="Овал 6"/>
          <p:cNvSpPr/>
          <p:nvPr/>
        </p:nvSpPr>
        <p:spPr>
          <a:xfrm>
            <a:off x="3206750" y="5080761"/>
            <a:ext cx="5924550" cy="1244600"/>
          </a:xfrm>
          <a:prstGeom prst="ellipse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ритерием </a:t>
            </a:r>
            <a:r>
              <a:rPr lang="en-US" sz="2800" dirty="0" smtClean="0"/>
              <a:t>целостности </a:t>
            </a:r>
            <a:r>
              <a:rPr lang="en-US" sz="2800" dirty="0"/>
              <a:t>восприятия текста</a:t>
            </a:r>
            <a:endParaRPr lang="ru-RU" sz="2800" dirty="0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9437751" y="4977383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справка 8">
            <a:hlinkClick r:id="" action="ppaction://noaction" highlightClick="1"/>
          </p:cNvPr>
          <p:cNvSpPr/>
          <p:nvPr/>
        </p:nvSpPr>
        <p:spPr>
          <a:xfrm>
            <a:off x="9432417" y="4977383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17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406401"/>
            <a:ext cx="8918402" cy="59182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Авторы новейших </a:t>
            </a:r>
            <a:r>
              <a:rPr lang="ru-RU" sz="4000" dirty="0" smtClean="0"/>
              <a:t>отечественных и зарубежных подходов к трактовке текста при определении его сущностных характеристик снимают противопоставление</a:t>
            </a:r>
            <a:endParaRPr lang="ru-RU" sz="4000" dirty="0"/>
          </a:p>
        </p:txBody>
      </p:sp>
      <p:sp>
        <p:nvSpPr>
          <p:cNvPr id="2" name="Овал 1"/>
          <p:cNvSpPr/>
          <p:nvPr/>
        </p:nvSpPr>
        <p:spPr>
          <a:xfrm>
            <a:off x="155402" y="3581399"/>
            <a:ext cx="4635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устная речь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5257800" y="3581399"/>
            <a:ext cx="4635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</a:t>
            </a:r>
            <a:r>
              <a:rPr lang="ru-RU" sz="3200" dirty="0" smtClean="0"/>
              <a:t>исьменная</a:t>
            </a:r>
            <a:r>
              <a:rPr lang="ru-RU" dirty="0" smtClean="0"/>
              <a:t> </a:t>
            </a:r>
            <a:r>
              <a:rPr lang="ru-RU" sz="2800" dirty="0" smtClean="0"/>
              <a:t>речь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4952999"/>
            <a:ext cx="4305300" cy="1215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вербальные коды коммуникации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2900" y="4953000"/>
            <a:ext cx="4305300" cy="1215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невербальные коды коммуникации</a:t>
            </a:r>
            <a:endParaRPr lang="ru-RU" sz="3200" dirty="0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416275" y="3796283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4416275" y="531846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6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endParaRPr lang="ru-RU" sz="4000" dirty="0" smtClean="0"/>
          </a:p>
          <a:p>
            <a:pPr marL="0" indent="723900" algn="just">
              <a:buNone/>
            </a:pPr>
            <a:r>
              <a:rPr lang="ru-RU" sz="5400" dirty="0" smtClean="0"/>
              <a:t>Это текст?</a:t>
            </a:r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355600" y="2108200"/>
            <a:ext cx="9359900" cy="31877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― </a:t>
            </a:r>
            <a:r>
              <a:rPr lang="en-US" sz="4000" b="1" dirty="0" smtClean="0"/>
              <a:t>Идет </a:t>
            </a:r>
            <a:r>
              <a:rPr lang="en-US" sz="4000" b="1" dirty="0"/>
              <a:t>дождь</a:t>
            </a:r>
            <a:r>
              <a:rPr lang="ru-RU" sz="4000" b="1" dirty="0"/>
              <a:t>. </a:t>
            </a:r>
            <a:r>
              <a:rPr lang="en-US" sz="4000" b="1" dirty="0"/>
              <a:t>Дай мне Библию</a:t>
            </a:r>
            <a:r>
              <a:rPr lang="ru-RU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5797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1524001"/>
            <a:ext cx="9639300" cy="38480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</a:t>
            </a:r>
            <a:r>
              <a:rPr lang="en-US" sz="4000" dirty="0" smtClean="0"/>
              <a:t>уществуют </a:t>
            </a:r>
            <a:r>
              <a:rPr lang="en-US" sz="4000" dirty="0"/>
              <a:t>ситуации</a:t>
            </a:r>
            <a:r>
              <a:rPr lang="ru-RU" sz="4000" dirty="0"/>
              <a:t>, </a:t>
            </a:r>
            <a:r>
              <a:rPr lang="en-US" sz="4000" dirty="0"/>
              <a:t>когда внешне бессвязные последовательности слов и </a:t>
            </a:r>
            <a:r>
              <a:rPr lang="en-US" sz="4000" dirty="0" smtClean="0"/>
              <a:t>предложений </a:t>
            </a:r>
            <a:r>
              <a:rPr lang="en-US" sz="4000" dirty="0"/>
              <a:t>идентифицируются реципиентом как </a:t>
            </a:r>
            <a:r>
              <a:rPr lang="en-US" sz="4000" dirty="0" smtClean="0"/>
              <a:t>текст</a:t>
            </a:r>
            <a:r>
              <a:rPr lang="ru-RU" sz="4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94667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298" y="482600"/>
            <a:ext cx="8918402" cy="63754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По этой причине вопрос </a:t>
            </a:r>
            <a:r>
              <a:rPr lang="ru-RU" sz="4000" dirty="0"/>
              <a:t>формулируется и более </a:t>
            </a:r>
            <a:r>
              <a:rPr lang="ru-RU" sz="4000" dirty="0" smtClean="0"/>
              <a:t>широко: </a:t>
            </a:r>
            <a:r>
              <a:rPr lang="en-US" sz="4000" dirty="0"/>
              <a:t>являются ли признаки текста </a:t>
            </a:r>
            <a:r>
              <a:rPr lang="en-US" sz="4000" dirty="0" smtClean="0"/>
              <a:t>его</a:t>
            </a:r>
            <a:r>
              <a:rPr lang="ru-RU" sz="4000" dirty="0" smtClean="0"/>
              <a:t> </a:t>
            </a:r>
          </a:p>
          <a:p>
            <a:pPr marL="0" indent="723900" algn="just">
              <a:buNone/>
            </a:pPr>
            <a:endParaRPr lang="ru-RU" sz="4000" dirty="0"/>
          </a:p>
          <a:p>
            <a:pPr marL="0" indent="723900" algn="just">
              <a:buNone/>
            </a:pPr>
            <a:r>
              <a:rPr lang="en-US" sz="4000" dirty="0" smtClean="0"/>
              <a:t> </a:t>
            </a:r>
            <a:r>
              <a:rPr lang="ru-RU" sz="4000" dirty="0" smtClean="0"/>
              <a:t>                                      </a:t>
            </a:r>
            <a:r>
              <a:rPr lang="en-US" sz="4000" dirty="0" smtClean="0"/>
              <a:t>или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8298" y="2787648"/>
            <a:ext cx="6527800" cy="114935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внутренне обусловленными свойствами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095500" y="4305300"/>
            <a:ext cx="7061200" cy="1936747"/>
          </a:xfrm>
          <a:prstGeom prst="ellipse">
            <a:avLst/>
          </a:prstGeom>
          <a:ln w="76200">
            <a:solidFill>
              <a:srgbClr val="BBA49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результатом интерпретации текста воспринимающим его субъектом </a:t>
            </a:r>
            <a:endParaRPr lang="ru-RU" sz="2800" dirty="0"/>
          </a:p>
        </p:txBody>
      </p:sp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9419303" y="4752465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219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1524001"/>
            <a:ext cx="8918402" cy="33147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en-US" sz="4000" dirty="0"/>
              <a:t>В отечественной науке эта проблема традиционно рассмат</a:t>
            </a:r>
            <a:r>
              <a:rPr lang="ru-RU" sz="4000" dirty="0"/>
              <a:t>- </a:t>
            </a:r>
            <a:r>
              <a:rPr lang="en-US" sz="4000" dirty="0"/>
              <a:t>ривается в терминах</a:t>
            </a:r>
            <a:r>
              <a:rPr lang="ru-RU" sz="4000" dirty="0"/>
              <a:t> "</a:t>
            </a:r>
            <a:r>
              <a:rPr lang="en-US" sz="4000" dirty="0">
                <a:solidFill>
                  <a:srgbClr val="0070C0"/>
                </a:solidFill>
              </a:rPr>
              <a:t>цельности</a:t>
            </a:r>
            <a:r>
              <a:rPr lang="ru-RU" sz="4000" dirty="0"/>
              <a:t> (</a:t>
            </a:r>
            <a:r>
              <a:rPr lang="en-US" sz="4000" dirty="0"/>
              <a:t>целостности</a:t>
            </a:r>
            <a:r>
              <a:rPr lang="ru-RU" sz="4000" dirty="0"/>
              <a:t>)" </a:t>
            </a:r>
            <a:r>
              <a:rPr lang="en-US" sz="4000" dirty="0"/>
              <a:t>и</a:t>
            </a:r>
            <a:r>
              <a:rPr lang="ru-RU" sz="4000" dirty="0"/>
              <a:t> "</a:t>
            </a:r>
            <a:r>
              <a:rPr lang="en-US" sz="4000" dirty="0">
                <a:solidFill>
                  <a:srgbClr val="0070C0"/>
                </a:solidFill>
              </a:rPr>
              <a:t>связности</a:t>
            </a:r>
            <a:r>
              <a:rPr lang="ru-RU" sz="4000" dirty="0"/>
              <a:t>" </a:t>
            </a:r>
            <a:r>
              <a:rPr lang="en-US" sz="4000" dirty="0" smtClean="0"/>
              <a:t>текста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79454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889001"/>
            <a:ext cx="8918402" cy="48006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Ц</a:t>
            </a:r>
            <a:r>
              <a:rPr lang="en-US" sz="4000" dirty="0" smtClean="0"/>
              <a:t>ельность </a:t>
            </a:r>
            <a:r>
              <a:rPr lang="en-US" sz="4000" dirty="0"/>
              <a:t>понимается как внутренняя смысловая организация текста</a:t>
            </a:r>
            <a:r>
              <a:rPr lang="ru-RU" sz="4000" dirty="0"/>
              <a:t> (</a:t>
            </a:r>
            <a:r>
              <a:rPr lang="en-US" sz="4000" dirty="0" smtClean="0"/>
              <a:t>высказывания</a:t>
            </a:r>
            <a:r>
              <a:rPr lang="ru-RU" sz="4000" dirty="0"/>
              <a:t>), </a:t>
            </a:r>
            <a:r>
              <a:rPr lang="en-US" sz="4000" dirty="0">
                <a:solidFill>
                  <a:srgbClr val="0070C0"/>
                </a:solidFill>
              </a:rPr>
              <a:t>не обязательно эксплицируемая в языковых категориях</a:t>
            </a:r>
            <a:r>
              <a:rPr lang="ru-RU" sz="4000" dirty="0"/>
              <a:t>, </a:t>
            </a:r>
            <a:r>
              <a:rPr lang="en-US" sz="4000" dirty="0"/>
              <a:t>но всегда осознаваемая при восприятии </a:t>
            </a:r>
            <a:r>
              <a:rPr lang="en-US" sz="4000" dirty="0" smtClean="0"/>
              <a:t>текста</a:t>
            </a:r>
            <a:r>
              <a:rPr lang="ru-RU" sz="4000" dirty="0"/>
              <a:t> </a:t>
            </a:r>
            <a:r>
              <a:rPr lang="ru-RU" sz="4000" dirty="0" smtClean="0"/>
              <a:t>через сигналы связности.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433838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397001"/>
            <a:ext cx="8918402" cy="3695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en-US" sz="4000" dirty="0"/>
              <a:t>Существует точка зрения</a:t>
            </a:r>
            <a:r>
              <a:rPr lang="ru-RU" sz="4000" dirty="0"/>
              <a:t>, </a:t>
            </a:r>
            <a:r>
              <a:rPr lang="en-US" sz="4000" dirty="0"/>
              <a:t>что </a:t>
            </a:r>
            <a:r>
              <a:rPr lang="en-US" sz="4000" dirty="0" smtClean="0">
                <a:solidFill>
                  <a:srgbClr val="FF0000"/>
                </a:solidFill>
              </a:rPr>
              <a:t>психолингвистика</a:t>
            </a:r>
            <a:r>
              <a:rPr lang="en-US" sz="4000" dirty="0" smtClean="0"/>
              <a:t> </a:t>
            </a:r>
            <a:r>
              <a:rPr lang="en-US" sz="4000" dirty="0"/>
              <a:t>специализируется на </a:t>
            </a:r>
            <a:r>
              <a:rPr lang="en-US" sz="4000" b="1" dirty="0">
                <a:solidFill>
                  <a:srgbClr val="92D050"/>
                </a:solidFill>
              </a:rPr>
              <a:t>изучении цельности</a:t>
            </a:r>
            <a:r>
              <a:rPr lang="ru-RU" sz="4000" dirty="0"/>
              <a:t>, </a:t>
            </a:r>
            <a:r>
              <a:rPr lang="en-US" sz="4000" dirty="0"/>
              <a:t>а </a:t>
            </a:r>
            <a:r>
              <a:rPr lang="en-US" sz="4000" dirty="0">
                <a:solidFill>
                  <a:srgbClr val="FF0000"/>
                </a:solidFill>
              </a:rPr>
              <a:t>лингвистика</a:t>
            </a:r>
            <a:r>
              <a:rPr lang="ru-RU" sz="4000" dirty="0"/>
              <a:t> </a:t>
            </a:r>
            <a:r>
              <a:rPr lang="ru-RU" sz="4000" dirty="0" smtClean="0"/>
              <a:t> </a:t>
            </a:r>
            <a:r>
              <a:rPr lang="en-US" sz="4000" dirty="0"/>
              <a:t>на </a:t>
            </a:r>
            <a:r>
              <a:rPr lang="en-US" sz="4000" dirty="0">
                <a:solidFill>
                  <a:srgbClr val="A3402F"/>
                </a:solidFill>
              </a:rPr>
              <a:t>изучении связности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42329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447801"/>
            <a:ext cx="9156700" cy="33908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 3. </a:t>
            </a:r>
            <a:r>
              <a:rPr lang="ru-RU" sz="4000" dirty="0" smtClean="0">
                <a:solidFill>
                  <a:schemeClr val="tx1"/>
                </a:solidFill>
              </a:rPr>
              <a:t>Каковы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границы когерентности </a:t>
            </a:r>
            <a:r>
              <a:rPr lang="ru-RU" sz="4000" dirty="0" smtClean="0">
                <a:solidFill>
                  <a:schemeClr val="tx1"/>
                </a:solidFill>
              </a:rPr>
              <a:t>(смысловой цельности)? Они задаются самим текстом или ситуативно обусловлены?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448800" cy="6210300"/>
          </a:xfrm>
        </p:spPr>
        <p:txBody>
          <a:bodyPr>
            <a:normAutofit fontScale="925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en-US" sz="4000" dirty="0"/>
              <a:t>Иллюстрацией </a:t>
            </a:r>
            <a:r>
              <a:rPr lang="en-US" sz="4000" dirty="0" smtClean="0"/>
              <a:t>послужи</a:t>
            </a:r>
            <a:r>
              <a:rPr lang="ru-RU" sz="4000" dirty="0" smtClean="0"/>
              <a:t>т</a:t>
            </a:r>
            <a:r>
              <a:rPr lang="en-US" sz="4000" dirty="0" smtClean="0"/>
              <a:t> следующий </a:t>
            </a:r>
            <a:r>
              <a:rPr lang="en-US" sz="4000" dirty="0"/>
              <a:t>фрагмент рассказа Чехова</a:t>
            </a:r>
            <a:r>
              <a:rPr lang="ru-RU" sz="4000" dirty="0"/>
              <a:t> "</a:t>
            </a:r>
            <a:r>
              <a:rPr lang="en-US" sz="4000" dirty="0"/>
              <a:t>Елка</a:t>
            </a:r>
            <a:r>
              <a:rPr lang="ru-RU" sz="4000" dirty="0"/>
              <a:t>" </a:t>
            </a:r>
            <a:r>
              <a:rPr lang="ru-RU" sz="4000" dirty="0" smtClean="0"/>
              <a:t>:</a:t>
            </a:r>
            <a:endParaRPr lang="ru-RU" sz="4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4000" i="1" dirty="0" smtClean="0"/>
              <a:t>(...) </a:t>
            </a:r>
            <a:r>
              <a:rPr lang="en-US" sz="4000" i="1" dirty="0" smtClean="0">
                <a:solidFill>
                  <a:srgbClr val="00B050"/>
                </a:solidFill>
              </a:rPr>
              <a:t>От </a:t>
            </a:r>
            <a:r>
              <a:rPr lang="en-US" sz="4000" i="1" dirty="0">
                <a:solidFill>
                  <a:srgbClr val="00B050"/>
                </a:solidFill>
              </a:rPr>
              <a:t>низу до верху висят карьеры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счастливые случаи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подходящие партии</a:t>
            </a:r>
            <a:r>
              <a:rPr lang="ru-RU" sz="4000" i="1" dirty="0" smtClean="0">
                <a:solidFill>
                  <a:srgbClr val="00B050"/>
                </a:solidFill>
              </a:rPr>
              <a:t>, </a:t>
            </a:r>
            <a:r>
              <a:rPr lang="en-US" sz="4000" i="1" dirty="0" smtClean="0">
                <a:solidFill>
                  <a:srgbClr val="00B050"/>
                </a:solidFill>
              </a:rPr>
              <a:t>выигрыши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кукиш с маслом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щелчки по носу</a:t>
            </a:r>
            <a:r>
              <a:rPr lang="ru-RU" sz="4000" i="1" dirty="0">
                <a:solidFill>
                  <a:srgbClr val="00B050"/>
                </a:solidFill>
              </a:rPr>
              <a:t>. </a:t>
            </a:r>
            <a:r>
              <a:rPr lang="en-US" sz="4000" i="1" dirty="0">
                <a:solidFill>
                  <a:srgbClr val="00B050"/>
                </a:solidFill>
              </a:rPr>
              <a:t>Вокруг елки толпятся взрослые дети</a:t>
            </a:r>
            <a:r>
              <a:rPr lang="ru-RU" sz="4000" i="1" dirty="0" smtClean="0">
                <a:solidFill>
                  <a:srgbClr val="00B050"/>
                </a:solidFill>
              </a:rPr>
              <a:t>.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Этот фрагмент </a:t>
            </a:r>
            <a:r>
              <a:rPr lang="en-US" sz="4000" dirty="0" smtClean="0"/>
              <a:t>воспринимается </a:t>
            </a:r>
            <a:r>
              <a:rPr lang="en-US" sz="4000" dirty="0"/>
              <a:t>как содержательно и формально бессвязное соседство двух </a:t>
            </a:r>
            <a:r>
              <a:rPr lang="en-US" sz="4000" dirty="0" smtClean="0"/>
              <a:t>предложений</a:t>
            </a:r>
            <a:r>
              <a:rPr lang="ru-RU" sz="4000" dirty="0" smtClean="0"/>
              <a:t>.</a:t>
            </a:r>
            <a:endParaRPr lang="ru-RU" sz="4000" i="1" dirty="0"/>
          </a:p>
          <a:p>
            <a:pPr marL="0" indent="72390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458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Однако и</a:t>
            </a:r>
            <a:r>
              <a:rPr lang="en-US" sz="4000" dirty="0" smtClean="0"/>
              <a:t> когезия</a:t>
            </a:r>
            <a:r>
              <a:rPr lang="ru-RU" sz="4000" dirty="0" smtClean="0"/>
              <a:t>,</a:t>
            </a:r>
            <a:r>
              <a:rPr lang="en-US" sz="4000" dirty="0" smtClean="0"/>
              <a:t> </a:t>
            </a:r>
            <a:r>
              <a:rPr lang="en-US" sz="4000" dirty="0"/>
              <a:t>и когерентность становятся очевидными</a:t>
            </a:r>
            <a:r>
              <a:rPr lang="ru-RU" sz="4000" dirty="0"/>
              <a:t>, </a:t>
            </a:r>
            <a:r>
              <a:rPr lang="en-US" sz="4000" dirty="0"/>
              <a:t>если вернуть в начало первое предложение и воспринимать весь фрагмент целиком</a:t>
            </a:r>
            <a:r>
              <a:rPr lang="ru-RU" sz="4000" dirty="0"/>
              <a:t>:</a:t>
            </a:r>
          </a:p>
          <a:p>
            <a:pPr marL="0" indent="0" algn="just">
              <a:buNone/>
            </a:pPr>
            <a:r>
              <a:rPr lang="en-US" sz="4000" i="1" dirty="0">
                <a:solidFill>
                  <a:srgbClr val="00B050"/>
                </a:solidFill>
              </a:rPr>
              <a:t>Высокая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вечнозеленая елка судьбы увешана благами жизни</a:t>
            </a:r>
            <a:r>
              <a:rPr lang="ru-RU" sz="4000" i="1" dirty="0">
                <a:solidFill>
                  <a:srgbClr val="00B050"/>
                </a:solidFill>
              </a:rPr>
              <a:t>.(...)</a:t>
            </a:r>
          </a:p>
        </p:txBody>
      </p:sp>
    </p:spTree>
    <p:extLst>
      <p:ext uri="{BB962C8B-B14F-4D97-AF65-F5344CB8AC3E}">
        <p14:creationId xmlns:p14="http://schemas.microsoft.com/office/powerpoint/2010/main" val="25038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447800"/>
            <a:ext cx="9055100" cy="3009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4</a:t>
            </a:r>
            <a:r>
              <a:rPr lang="ru-RU" sz="4000" dirty="0" smtClean="0"/>
              <a:t>. </a:t>
            </a:r>
            <a:r>
              <a:rPr lang="ru-RU" sz="4000" dirty="0"/>
              <a:t>М</a:t>
            </a:r>
            <a:r>
              <a:rPr lang="en-US" sz="4000" dirty="0" smtClean="0"/>
              <a:t>ожно </a:t>
            </a:r>
            <a:r>
              <a:rPr lang="en-US" sz="4000" dirty="0"/>
              <a:t>ли с </a:t>
            </a:r>
            <a:r>
              <a:rPr lang="en-US" sz="4000" dirty="0" err="1"/>
              <a:t>точностью</a:t>
            </a:r>
            <a:r>
              <a:rPr lang="en-US" sz="4000" dirty="0"/>
              <a:t> </a:t>
            </a:r>
            <a:r>
              <a:rPr lang="ru-RU" sz="4000" dirty="0" smtClean="0"/>
              <a:t>определить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тему</a:t>
            </a:r>
            <a:r>
              <a:rPr lang="ru-RU" sz="4000" dirty="0" smtClean="0"/>
              <a:t> </a:t>
            </a:r>
            <a:r>
              <a:rPr lang="en-US" sz="4000" dirty="0" err="1"/>
              <a:t>однофразового</a:t>
            </a:r>
            <a:r>
              <a:rPr lang="en-US" sz="4000" dirty="0"/>
              <a:t> </a:t>
            </a:r>
            <a:r>
              <a:rPr lang="en-US" sz="4000" dirty="0" smtClean="0"/>
              <a:t>текста</a:t>
            </a:r>
            <a:r>
              <a:rPr lang="ru-RU" sz="4000" dirty="0"/>
              <a:t> </a:t>
            </a:r>
            <a:r>
              <a:rPr lang="ru-RU" sz="4000" dirty="0" smtClean="0"/>
              <a:t>(</a:t>
            </a:r>
            <a:r>
              <a:rPr lang="en-US" sz="4000" dirty="0" err="1" smtClean="0"/>
              <a:t>типа</a:t>
            </a:r>
            <a:r>
              <a:rPr lang="ru-RU" sz="4000" dirty="0" smtClean="0"/>
              <a:t> «</a:t>
            </a:r>
            <a:r>
              <a:rPr lang="en-US" sz="4000" i="1" dirty="0" smtClean="0">
                <a:solidFill>
                  <a:srgbClr val="0070C0"/>
                </a:solidFill>
              </a:rPr>
              <a:t>Классно</a:t>
            </a:r>
            <a:r>
              <a:rPr lang="ru-RU" sz="4000" i="1" dirty="0" smtClean="0">
                <a:solidFill>
                  <a:srgbClr val="0070C0"/>
                </a:solidFill>
              </a:rPr>
              <a:t>!</a:t>
            </a:r>
            <a:r>
              <a:rPr lang="ru-RU" sz="4000" dirty="0" smtClean="0"/>
              <a:t>», «</a:t>
            </a:r>
            <a:r>
              <a:rPr lang="en-US" sz="4000" i="1" dirty="0" err="1" smtClean="0">
                <a:solidFill>
                  <a:srgbClr val="0070C0"/>
                </a:solidFill>
              </a:rPr>
              <a:t>Ужас</a:t>
            </a:r>
            <a:r>
              <a:rPr lang="ru-RU" sz="4000" i="1" dirty="0" smtClean="0">
                <a:solidFill>
                  <a:srgbClr val="0070C0"/>
                </a:solidFill>
              </a:rPr>
              <a:t>!</a:t>
            </a:r>
            <a:r>
              <a:rPr lang="ru-RU" sz="4000" dirty="0" smtClean="0"/>
              <a:t>», «</a:t>
            </a:r>
            <a:r>
              <a:rPr lang="en-US" sz="4000" i="1" dirty="0" err="1" smtClean="0">
                <a:solidFill>
                  <a:srgbClr val="0070C0"/>
                </a:solidFill>
              </a:rPr>
              <a:t>Пожалуйста</a:t>
            </a:r>
            <a:r>
              <a:rPr lang="ru-RU" sz="4000" i="1" dirty="0" smtClean="0">
                <a:solidFill>
                  <a:srgbClr val="0070C0"/>
                </a:solidFill>
              </a:rPr>
              <a:t>!</a:t>
            </a:r>
            <a:r>
              <a:rPr lang="ru-RU" sz="4000" dirty="0" smtClean="0"/>
              <a:t>»)?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9600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В результате текст обретает статус </a:t>
            </a:r>
            <a:r>
              <a:rPr lang="ru-RU" sz="4000" b="1" dirty="0" smtClean="0">
                <a:solidFill>
                  <a:srgbClr val="FF0000"/>
                </a:solidFill>
              </a:rPr>
              <a:t>общесемиотического феномена</a:t>
            </a:r>
            <a:r>
              <a:rPr lang="ru-RU" sz="4000" dirty="0" smtClean="0"/>
              <a:t>. 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Попытки определить текст как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1F3DD1"/>
                </a:solidFill>
              </a:rPr>
              <a:t>лингвистический феномен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обязывают исследователей установить набор общих для любых текстов (при всем их разнообразии!) признаков.</a:t>
            </a:r>
            <a:r>
              <a:rPr lang="ru-RU" sz="4000" dirty="0" smtClean="0">
                <a:solidFill>
                  <a:srgbClr val="1F3DD1"/>
                </a:solidFill>
              </a:rPr>
              <a:t> </a:t>
            </a:r>
            <a:endParaRPr lang="ru-RU" sz="4000" dirty="0">
              <a:solidFill>
                <a:srgbClr val="1F3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577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1346201"/>
            <a:ext cx="9156700" cy="4152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Т</a:t>
            </a:r>
            <a:r>
              <a:rPr lang="ru-RU" sz="4000" dirty="0" smtClean="0"/>
              <a:t>акое свойство текста, как </a:t>
            </a:r>
            <a:r>
              <a:rPr lang="ru-RU" sz="4000" dirty="0" smtClean="0">
                <a:solidFill>
                  <a:srgbClr val="0070C0"/>
                </a:solidFill>
              </a:rPr>
              <a:t>информативность (тематичность),</a:t>
            </a:r>
            <a:r>
              <a:rPr lang="ru-RU" sz="4000" dirty="0" smtClean="0"/>
              <a:t> </a:t>
            </a:r>
            <a:r>
              <a:rPr lang="en-US" sz="4000" dirty="0" smtClean="0"/>
              <a:t>оказывается зависимым</a:t>
            </a:r>
            <a:r>
              <a:rPr lang="ru-RU" sz="4000" dirty="0" smtClean="0"/>
              <a:t> </a:t>
            </a:r>
            <a:r>
              <a:rPr lang="en-US" sz="4000" dirty="0">
                <a:solidFill>
                  <a:srgbClr val="FF0000"/>
                </a:solidFill>
              </a:rPr>
              <a:t>от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коммуникативной ситуации</a:t>
            </a:r>
            <a:r>
              <a:rPr lang="ru-RU" sz="4000" dirty="0"/>
              <a:t>, </a:t>
            </a:r>
            <a:r>
              <a:rPr lang="en-US" sz="4000" dirty="0"/>
              <a:t>а не </a:t>
            </a:r>
            <a:r>
              <a:rPr lang="en-US" sz="4000" dirty="0" smtClean="0"/>
              <a:t>существу</a:t>
            </a:r>
            <a:r>
              <a:rPr lang="ru-RU" sz="4000" dirty="0" smtClean="0"/>
              <a:t>ющим</a:t>
            </a:r>
            <a:r>
              <a:rPr lang="en-US" sz="4000" dirty="0" smtClean="0"/>
              <a:t> сам</a:t>
            </a:r>
            <a:r>
              <a:rPr lang="ru-RU" sz="4000" dirty="0" smtClean="0"/>
              <a:t>о</a:t>
            </a:r>
            <a:r>
              <a:rPr lang="en-US" sz="4000" dirty="0" smtClean="0"/>
              <a:t> </a:t>
            </a:r>
            <a:r>
              <a:rPr lang="en-US" sz="4000" dirty="0"/>
              <a:t>по </a:t>
            </a:r>
            <a:r>
              <a:rPr lang="en-US" sz="4000" dirty="0" smtClean="0"/>
              <a:t>себе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927764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790701"/>
            <a:ext cx="8918402" cy="31622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Итак, текстуальность </a:t>
            </a:r>
            <a:r>
              <a:rPr lang="ru-RU" sz="4000" b="1" u="sng" dirty="0">
                <a:solidFill>
                  <a:srgbClr val="0070C0"/>
                </a:solidFill>
              </a:rPr>
              <a:t>не может быть представлена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как набор замкнутых в себе, неизменных, самодостаточных свойств</a:t>
            </a:r>
            <a:r>
              <a:rPr lang="ru-RU" sz="4000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38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ctr">
              <a:buNone/>
            </a:pPr>
            <a:r>
              <a:rPr lang="ru-RU" sz="4000" dirty="0" smtClean="0"/>
              <a:t>Литература</a:t>
            </a:r>
          </a:p>
          <a:p>
            <a:pPr marL="0" indent="723900" algn="just">
              <a:buNone/>
            </a:pPr>
            <a:r>
              <a:rPr lang="ru-RU" sz="3600" dirty="0" smtClean="0"/>
              <a:t>1.</a:t>
            </a:r>
            <a:r>
              <a:rPr lang="ru-RU" sz="3200" dirty="0" smtClean="0"/>
              <a:t>Чернявская</a:t>
            </a:r>
            <a:r>
              <a:rPr lang="ru-RU" sz="3200" dirty="0"/>
              <a:t>, В. Е. Лингвистика текста: </a:t>
            </a:r>
            <a:r>
              <a:rPr lang="ru-RU" sz="3200" dirty="0" err="1"/>
              <a:t>Поликодовость</a:t>
            </a:r>
            <a:r>
              <a:rPr lang="ru-RU" sz="3200" dirty="0"/>
              <a:t>, </a:t>
            </a:r>
            <a:r>
              <a:rPr lang="ru-RU" sz="3200" dirty="0" err="1"/>
              <a:t>интертекстуальность</a:t>
            </a:r>
            <a:r>
              <a:rPr lang="ru-RU" sz="3200" dirty="0"/>
              <a:t>, </a:t>
            </a:r>
            <a:r>
              <a:rPr lang="ru-RU" sz="3200" dirty="0" err="1"/>
              <a:t>интердискурсивность</a:t>
            </a:r>
            <a:r>
              <a:rPr lang="ru-RU" sz="3200" dirty="0"/>
              <a:t>: уч. пособие. — М.: ЛИБРОКОМ, 2009</a:t>
            </a:r>
            <a:r>
              <a:rPr lang="ru-RU" sz="3200" dirty="0" smtClean="0"/>
              <a:t>. </a:t>
            </a:r>
            <a:r>
              <a:rPr lang="ru-RU" sz="3200" dirty="0"/>
              <a:t>— 248 с</a:t>
            </a:r>
            <a:r>
              <a:rPr lang="ru-RU" sz="3200" dirty="0" smtClean="0"/>
              <a:t>.</a:t>
            </a:r>
          </a:p>
          <a:p>
            <a:pPr marL="0" indent="723900" algn="just">
              <a:buNone/>
            </a:pPr>
            <a:r>
              <a:rPr lang="ru-RU" sz="3200" dirty="0" smtClean="0"/>
              <a:t>2. </a:t>
            </a:r>
            <a:r>
              <a:rPr lang="ru-RU" sz="3200" dirty="0" err="1" smtClean="0"/>
              <a:t>Валгина</a:t>
            </a:r>
            <a:r>
              <a:rPr lang="ru-RU" sz="3200" dirty="0" smtClean="0"/>
              <a:t> Н.С. Теория текста. М.: Логос, 2003</a:t>
            </a:r>
            <a:r>
              <a:rPr lang="ru-RU" sz="3200" dirty="0"/>
              <a:t>. </a:t>
            </a:r>
            <a:r>
              <a:rPr lang="ru-RU" sz="3200" dirty="0" smtClean="0"/>
              <a:t>— 250 с.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321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85" y="498928"/>
            <a:ext cx="9404631" cy="6250214"/>
          </a:xfrm>
        </p:spPr>
        <p:txBody>
          <a:bodyPr>
            <a:normAutofit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Текст представляет </a:t>
            </a:r>
            <a:r>
              <a:rPr lang="ru-RU" sz="4000" dirty="0" smtClean="0"/>
              <a:t>собой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завершенную</a:t>
            </a:r>
            <a:r>
              <a:rPr lang="ru-RU" sz="4000" dirty="0" smtClean="0"/>
              <a:t> </a:t>
            </a:r>
            <a:r>
              <a:rPr lang="ru-RU" sz="4000" dirty="0">
                <a:solidFill>
                  <a:srgbClr val="0070C0"/>
                </a:solidFill>
              </a:rPr>
              <a:t>с точки зрения его создателя</a:t>
            </a:r>
            <a:r>
              <a:rPr lang="ru-RU" sz="4000" dirty="0"/>
              <a:t>, </a:t>
            </a:r>
            <a:endParaRPr lang="ru-RU" sz="4000" dirty="0" smtClean="0"/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но </a:t>
            </a:r>
            <a:r>
              <a:rPr lang="ru-RU" sz="4000" b="1" dirty="0" smtClean="0">
                <a:solidFill>
                  <a:srgbClr val="FF0000"/>
                </a:solidFill>
              </a:rPr>
              <a:t>открытую</a:t>
            </a:r>
            <a:r>
              <a:rPr lang="ru-RU" sz="4000" dirty="0" smtClean="0"/>
              <a:t> </a:t>
            </a:r>
            <a:r>
              <a:rPr lang="ru-RU" sz="4000" dirty="0">
                <a:solidFill>
                  <a:srgbClr val="FF0000"/>
                </a:solidFill>
              </a:rPr>
              <a:t>для множественных интерпретаций </a:t>
            </a:r>
            <a:endParaRPr lang="ru-RU" sz="4000" dirty="0" smtClean="0">
              <a:solidFill>
                <a:srgbClr val="FF0000"/>
              </a:solidFill>
            </a:endParaRP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b="1" dirty="0" smtClean="0"/>
              <a:t>линейную </a:t>
            </a:r>
            <a:r>
              <a:rPr lang="ru-RU" sz="4000" b="1" dirty="0"/>
              <a:t>последовательность </a:t>
            </a:r>
            <a:r>
              <a:rPr lang="ru-RU" sz="4000" b="1" u="sng" dirty="0"/>
              <a:t>языковых знаков</a:t>
            </a:r>
            <a:r>
              <a:rPr lang="ru-RU" sz="4000" dirty="0"/>
              <a:t>, выражаемых </a:t>
            </a:r>
            <a:r>
              <a:rPr lang="ru-RU" sz="4000" dirty="0" smtClean="0"/>
              <a:t>графическим </a:t>
            </a:r>
            <a:r>
              <a:rPr lang="ru-RU" sz="4000" dirty="0"/>
              <a:t>или </a:t>
            </a:r>
            <a:r>
              <a:rPr lang="ru-RU" sz="4000" dirty="0" smtClean="0"/>
              <a:t>звуковым способом.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1262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545" y="1206500"/>
            <a:ext cx="9773555" cy="38862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Семантико-смысловое взаимодейст</a:t>
            </a:r>
            <a:r>
              <a:rPr lang="ru-RU" sz="4000" dirty="0"/>
              <a:t>-</a:t>
            </a:r>
            <a:r>
              <a:rPr lang="ru-RU" sz="4000" dirty="0" smtClean="0"/>
              <a:t> вие языковых знаков в тексте создает </a:t>
            </a:r>
            <a:r>
              <a:rPr lang="ru-RU" sz="4000" b="1" u="sng" dirty="0"/>
              <a:t>композиционное единство</a:t>
            </a:r>
            <a:r>
              <a:rPr lang="ru-RU" sz="4000" dirty="0" smtClean="0"/>
              <a:t>, которое поддерживается </a:t>
            </a:r>
            <a:r>
              <a:rPr lang="ru-RU" sz="4000" dirty="0">
                <a:solidFill>
                  <a:srgbClr val="0070C0"/>
                </a:solidFill>
              </a:rPr>
              <a:t>лексико-грамматическими </a:t>
            </a:r>
            <a:r>
              <a:rPr lang="ru-RU" sz="4000" dirty="0" smtClean="0">
                <a:solidFill>
                  <a:srgbClr val="0070C0"/>
                </a:solidFill>
              </a:rPr>
              <a:t>средствами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2731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329" y="1351644"/>
            <a:ext cx="9615714" cy="4617356"/>
          </a:xfrm>
        </p:spPr>
        <p:txBody>
          <a:bodyPr>
            <a:normAutofit lnSpcReduction="10000"/>
          </a:bodyPr>
          <a:lstStyle/>
          <a:p>
            <a:pPr marL="0" indent="723900" algn="just">
              <a:buNone/>
            </a:pPr>
            <a:r>
              <a:rPr lang="ru-RU" sz="4400" dirty="0" smtClean="0"/>
              <a:t>Текст ― это </a:t>
            </a:r>
            <a:r>
              <a:rPr lang="ru-RU" sz="4400" b="1" dirty="0" smtClean="0"/>
              <a:t>автономное</a:t>
            </a:r>
            <a:r>
              <a:rPr lang="ru-RU" sz="4400" dirty="0" smtClean="0"/>
              <a:t> </a:t>
            </a:r>
            <a:r>
              <a:rPr lang="ru-RU" sz="4400" dirty="0">
                <a:solidFill>
                  <a:srgbClr val="0070C0"/>
                </a:solidFill>
              </a:rPr>
              <a:t>речемыслительное </a:t>
            </a:r>
            <a:r>
              <a:rPr lang="ru-RU" sz="4400" dirty="0" smtClean="0">
                <a:solidFill>
                  <a:srgbClr val="0070C0"/>
                </a:solidFill>
              </a:rPr>
              <a:t>произведение, которое имеет</a:t>
            </a:r>
            <a:r>
              <a:rPr lang="ru-RU" sz="4400" dirty="0" smtClean="0"/>
              <a:t> специфическую </a:t>
            </a:r>
            <a:r>
              <a:rPr lang="ru-RU" sz="4400" dirty="0" smtClean="0">
                <a:solidFill>
                  <a:srgbClr val="FF0000"/>
                </a:solidFill>
              </a:rPr>
              <a:t>пропозиционально-тематическую</a:t>
            </a:r>
            <a:r>
              <a:rPr lang="ru-RU" sz="4400" i="1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rgbClr val="FF0000"/>
                </a:solidFill>
              </a:rPr>
              <a:t>структуру </a:t>
            </a:r>
            <a:r>
              <a:rPr lang="ru-RU" sz="4400" dirty="0" smtClean="0">
                <a:solidFill>
                  <a:schemeClr val="tx1"/>
                </a:solidFill>
              </a:rPr>
              <a:t>(то есть состоит из предложений, связанных единой темой)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7090497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588D15-52F5-4F45-A6C6-64E9FBB77293}"/>
</file>

<file path=customXml/itemProps2.xml><?xml version="1.0" encoding="utf-8"?>
<ds:datastoreItem xmlns:ds="http://schemas.openxmlformats.org/officeDocument/2006/customXml" ds:itemID="{22787636-BE2F-4930-8573-DA4028D6BDA2}"/>
</file>

<file path=customXml/itemProps3.xml><?xml version="1.0" encoding="utf-8"?>
<ds:datastoreItem xmlns:ds="http://schemas.openxmlformats.org/officeDocument/2006/customXml" ds:itemID="{B71EBEB3-895B-463A-AE25-67F7AAD213F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2133</TotalTime>
  <Words>1598</Words>
  <Application>Microsoft Office PowerPoint</Application>
  <PresentationFormat>Широкоэкранный</PresentationFormat>
  <Paragraphs>126</Paragraphs>
  <Slides>62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8" baseType="lpstr">
      <vt:lpstr>Arial</vt:lpstr>
      <vt:lpstr>Times New Roman</vt:lpstr>
      <vt:lpstr>Trebuchet MS</vt:lpstr>
      <vt:lpstr>Wingdings</vt:lpstr>
      <vt:lpstr>Wingdings 3</vt:lpstr>
      <vt:lpstr>Грань</vt:lpstr>
      <vt:lpstr>Текст и его сущностные характеристики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Основные признаки текста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Дискуссионные вопросы в определении базовых категорий текста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«текст». Восприятие и декодирование текста</dc:title>
  <dc:creator>Elena</dc:creator>
  <cp:lastModifiedBy>Elena</cp:lastModifiedBy>
  <cp:revision>99</cp:revision>
  <dcterms:created xsi:type="dcterms:W3CDTF">2013-04-07T15:40:07Z</dcterms:created>
  <dcterms:modified xsi:type="dcterms:W3CDTF">2014-05-23T14:33:47Z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