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3" r:id="rId5"/>
    <p:sldId id="257" r:id="rId6"/>
    <p:sldId id="258" r:id="rId7"/>
    <p:sldId id="259" r:id="rId8"/>
    <p:sldId id="260" r:id="rId9"/>
    <p:sldId id="262" r:id="rId10"/>
    <p:sldId id="306" r:id="rId11"/>
    <p:sldId id="263" r:id="rId12"/>
    <p:sldId id="308" r:id="rId13"/>
    <p:sldId id="307" r:id="rId14"/>
    <p:sldId id="265" r:id="rId15"/>
    <p:sldId id="271" r:id="rId16"/>
    <p:sldId id="272" r:id="rId17"/>
    <p:sldId id="273" r:id="rId18"/>
    <p:sldId id="309" r:id="rId19"/>
    <p:sldId id="274" r:id="rId20"/>
    <p:sldId id="311" r:id="rId21"/>
    <p:sldId id="276" r:id="rId22"/>
    <p:sldId id="312" r:id="rId23"/>
    <p:sldId id="310" r:id="rId24"/>
    <p:sldId id="313" r:id="rId25"/>
    <p:sldId id="280" r:id="rId26"/>
    <p:sldId id="314" r:id="rId27"/>
    <p:sldId id="315" r:id="rId28"/>
    <p:sldId id="316" r:id="rId29"/>
    <p:sldId id="317" r:id="rId30"/>
    <p:sldId id="286" r:id="rId31"/>
    <p:sldId id="287" r:id="rId32"/>
    <p:sldId id="318" r:id="rId33"/>
    <p:sldId id="319" r:id="rId34"/>
    <p:sldId id="288" r:id="rId35"/>
    <p:sldId id="320" r:id="rId36"/>
    <p:sldId id="321" r:id="rId37"/>
    <p:sldId id="291" r:id="rId38"/>
    <p:sldId id="292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294" r:id="rId47"/>
    <p:sldId id="295" r:id="rId48"/>
    <p:sldId id="296" r:id="rId49"/>
    <p:sldId id="329" r:id="rId50"/>
    <p:sldId id="297" r:id="rId51"/>
    <p:sldId id="298" r:id="rId52"/>
    <p:sldId id="299" r:id="rId53"/>
    <p:sldId id="30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61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НАЦИОНАЛЬНОЕ КОММУНИКАТИВНОЕ ПОВЕДЕНИЕ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0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удивление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3423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Важнейшее </a:t>
            </a:r>
            <a:r>
              <a:rPr lang="ru-RU" sz="2800" dirty="0"/>
              <a:t>правило американского </a:t>
            </a:r>
            <a:r>
              <a:rPr lang="ru-RU" sz="2800" dirty="0" smtClean="0"/>
              <a:t>поведения </a:t>
            </a:r>
            <a:r>
              <a:rPr lang="ru-RU" sz="2800" dirty="0"/>
              <a:t>– </a:t>
            </a:r>
            <a:r>
              <a:rPr lang="ru-RU" sz="2800" dirty="0" smtClean="0"/>
              <a:t>запрет на вопрос о размере личных доходов.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	У </a:t>
            </a:r>
            <a:r>
              <a:rPr lang="ru-RU" sz="2800" dirty="0"/>
              <a:t>китайцев не принято благодарить близких друзей.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	Немцы </a:t>
            </a:r>
            <a:r>
              <a:rPr lang="ru-RU" sz="2800" dirty="0"/>
              <a:t>часто удивляются, когда русские говорят </a:t>
            </a:r>
            <a:r>
              <a:rPr lang="ru-RU" sz="2800" i="1" dirty="0"/>
              <a:t>спасибо</a:t>
            </a:r>
            <a:r>
              <a:rPr lang="ru-RU" sz="2800" dirty="0"/>
              <a:t>, уходя из </a:t>
            </a:r>
            <a:r>
              <a:rPr lang="ru-RU" sz="2800" dirty="0" smtClean="0"/>
              <a:t>гостей. </a:t>
            </a:r>
            <a:endParaRPr lang="ru-RU" sz="2800" dirty="0"/>
          </a:p>
          <a:p>
            <a:pPr algn="just"/>
            <a:r>
              <a:rPr lang="ru-RU" sz="2800" dirty="0" smtClean="0"/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3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AutoShape 8" descr="Картинки по запросу стук по ст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стук по ст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Картинки по запросу стук по ст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37995" cy="49720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290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Русских </a:t>
            </a:r>
            <a:r>
              <a:rPr lang="ru-RU" sz="2800" dirty="0" smtClean="0"/>
              <a:t>поражает традиция в университетах Германии стучать по столу в знак одобрения прослушанной лекции.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свист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714908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Американцы удивляются, что у русских свист на концерте – знак неодобрения.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Коммуникативный </a:t>
            </a:r>
            <a:r>
              <a:rPr lang="ru-RU" sz="2800" dirty="0"/>
              <a:t>шок может привести к </a:t>
            </a:r>
            <a:r>
              <a:rPr lang="ru-RU" sz="2800" dirty="0" smtClean="0"/>
              <a:t>восприятию другого народа </a:t>
            </a:r>
            <a:r>
              <a:rPr lang="ru-RU" sz="2800" dirty="0"/>
              <a:t>как </a:t>
            </a:r>
            <a:r>
              <a:rPr lang="ru-RU" sz="2800" dirty="0" smtClean="0"/>
              <a:t>некультурного, непонятного </a:t>
            </a:r>
            <a:r>
              <a:rPr lang="ru-RU" sz="2800" dirty="0"/>
              <a:t>в своем </a:t>
            </a:r>
            <a:r>
              <a:rPr lang="ru-RU" sz="2800" dirty="0" smtClean="0"/>
              <a:t>поведении, </a:t>
            </a:r>
            <a:r>
              <a:rPr lang="ru-RU" sz="2800" dirty="0"/>
              <a:t>а нередко способствует формированию чувства </a:t>
            </a:r>
            <a:r>
              <a:rPr lang="ru-RU" sz="2800" dirty="0" smtClean="0"/>
              <a:t>превосходства </a:t>
            </a:r>
            <a:r>
              <a:rPr lang="ru-RU" sz="2800" dirty="0"/>
              <a:t>и высокомерия в отношении народа </a:t>
            </a:r>
            <a:r>
              <a:rPr lang="ru-RU" sz="2800" dirty="0" smtClean="0"/>
              <a:t>с </a:t>
            </a:r>
            <a:r>
              <a:rPr lang="ru-RU" sz="2800" dirty="0"/>
              <a:t>“непонятной” </a:t>
            </a:r>
            <a:r>
              <a:rPr lang="ru-RU" sz="2800" dirty="0" smtClean="0"/>
              <a:t>культурой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74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785926"/>
            <a:ext cx="8072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4. Р</a:t>
            </a:r>
            <a:r>
              <a:rPr lang="ru-RU" sz="3200" b="1" dirty="0" smtClean="0"/>
              <a:t>усское невербальное поведение.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71480"/>
            <a:ext cx="4857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1. Взгляд.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29698" name="Picture 2" descr="Картинки по запросу эд харрис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647926" cy="462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 русском общении функции взгляда разнообразней, чем в Европе.</a:t>
            </a:r>
          </a:p>
          <a:p>
            <a:pPr algn="just"/>
            <a:r>
              <a:rPr lang="ru-RU" sz="2800" dirty="0" smtClean="0"/>
              <a:t> 	Русские больше и дольше смотрят в лицо друг другу, чем представители английской культуры.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Русские могут долго </a:t>
            </a:r>
            <a:r>
              <a:rPr lang="ru-RU" sz="2800" dirty="0" smtClean="0"/>
              <a:t>смотреть </a:t>
            </a:r>
            <a:r>
              <a:rPr lang="ru-RU" sz="2800" dirty="0" smtClean="0"/>
              <a:t>на незнакомого, но сразу отводят взгляд, когда это стало заметно.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Картинки по запросу наглый взгляд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Картинки по запросу наглый взгляд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6" name="AutoShape 6" descr="Картинки по запросу наглый взгляд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Считается </a:t>
            </a:r>
            <a:r>
              <a:rPr lang="ru-RU" sz="2800" dirty="0" smtClean="0"/>
              <a:t>некультурным заметно для собеседника окинуть («смерить») его взглядом.</a:t>
            </a:r>
            <a:endParaRPr lang="ru-RU" sz="2800" dirty="0"/>
          </a:p>
        </p:txBody>
      </p:sp>
      <p:pic>
        <p:nvPicPr>
          <p:cNvPr id="66570" name="Picture 10" descr="Картинки по запросу раздражение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86544" cy="470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428868"/>
            <a:ext cx="5429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2. Мимика.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3582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Коммуникативное поведение и культура.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2226" name="Picture 2" descr="http://www.sunhome.ru/UsersGallery/072006/1124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00924" cy="522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и по запросу мрачное лицо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169485" cy="4468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7153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600" dirty="0" smtClean="0"/>
              <a:t>Русская мимика отражает «реальное настроение» человека, а не скрывает его. </a:t>
            </a:r>
          </a:p>
          <a:p>
            <a:pPr algn="just"/>
            <a:r>
              <a:rPr lang="ru-RU" sz="2600" b="1" dirty="0" smtClean="0">
                <a:solidFill>
                  <a:srgbClr val="C00000"/>
                </a:solidFill>
              </a:rPr>
              <a:t>	Русские </a:t>
            </a:r>
            <a:r>
              <a:rPr lang="ru-RU" sz="2600" b="1" dirty="0" smtClean="0">
                <a:solidFill>
                  <a:srgbClr val="C00000"/>
                </a:solidFill>
              </a:rPr>
              <a:t>с точки зрения европейцев – мрачные, угрюмые, неулыбчивые</a:t>
            </a:r>
            <a:r>
              <a:rPr lang="ru-RU" sz="2600" dirty="0" smtClean="0">
                <a:solidFill>
                  <a:srgbClr val="C00000"/>
                </a:solidFill>
              </a:rPr>
              <a:t>.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	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just"/>
            <a:endParaRPr lang="ru-RU" sz="28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В русском коммуникативном поведении улыбка «из вежливости» просто не принята. </a:t>
            </a:r>
          </a:p>
          <a:p>
            <a:pPr algn="just"/>
            <a:r>
              <a:rPr lang="ru-RU" sz="2800" dirty="0" smtClean="0"/>
              <a:t>	Постоянная вежливая улыбка называется у русских «дежурной улыбкой» и считается плохим признаком человека, проявлением его неискренности, скрытности</a:t>
            </a:r>
          </a:p>
          <a:p>
            <a:pPr algn="just"/>
            <a:endParaRPr lang="ru-RU" sz="2800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05548" cy="492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78581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Особенности русской </a:t>
            </a:r>
            <a:r>
              <a:rPr lang="ru-RU" sz="2800" b="1" i="1" dirty="0" smtClean="0">
                <a:solidFill>
                  <a:srgbClr val="FF0000"/>
                </a:solidFill>
              </a:rPr>
              <a:t>улыбки</a:t>
            </a:r>
          </a:p>
          <a:p>
            <a:pPr algn="ctr"/>
            <a:endParaRPr lang="ru-RU" sz="1400" dirty="0" smtClean="0"/>
          </a:p>
          <a:p>
            <a:pPr algn="just"/>
            <a:r>
              <a:rPr lang="ru-RU" sz="2800" dirty="0" smtClean="0"/>
              <a:t>	Русская </a:t>
            </a:r>
            <a:r>
              <a:rPr lang="ru-RU" sz="2800" dirty="0" smtClean="0"/>
              <a:t>улыбка </a:t>
            </a:r>
            <a:r>
              <a:rPr lang="ru-RU" sz="2800" dirty="0" smtClean="0"/>
              <a:t>обычно </a:t>
            </a:r>
            <a:r>
              <a:rPr lang="ru-RU" sz="2800" dirty="0" smtClean="0"/>
              <a:t>выполняется только губами.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и по запросу мрачные, угрюм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367550" cy="4556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643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/>
              <a:t>Улыбка </a:t>
            </a:r>
            <a:r>
              <a:rPr lang="ru-RU" sz="2800" dirty="0" smtClean="0"/>
              <a:t>в русском общении не </a:t>
            </a:r>
            <a:r>
              <a:rPr lang="ru-RU" sz="2800" dirty="0" smtClean="0"/>
              <a:t>является </a:t>
            </a:r>
            <a:r>
              <a:rPr lang="ru-RU" sz="2800" dirty="0" smtClean="0"/>
              <a:t>сигналом вежливости.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Светлана Смирнова-Марцинкевич - фото №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77059" cy="4857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Русская </a:t>
            </a:r>
            <a:r>
              <a:rPr lang="ru-RU" sz="2800" dirty="0" smtClean="0"/>
              <a:t>улыбка рассматривается как </a:t>
            </a:r>
            <a:r>
              <a:rPr lang="ru-RU" sz="2800" b="1" u="sng" dirty="0" smtClean="0"/>
              <a:t>искреннее</a:t>
            </a:r>
            <a:r>
              <a:rPr lang="ru-RU" sz="2800" dirty="0" smtClean="0"/>
              <a:t> выражение хорошего настроения или расположения к собеседнику.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643182"/>
            <a:ext cx="5429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3. Позы.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Картинки по запросу сидеть на корточках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54338" cy="558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Картинки по запросу сидеть на полу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31291" cy="51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 descr="Картинки по запросу ноги на столе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08" name="AutoShape 4" descr="Картинки по запросу ноги на столе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0" name="Picture 6" descr="Картинки по запросу ноги на столе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63204" cy="5299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Картинки по запросу развалиться в кресле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279522" cy="545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3240" y="2857496"/>
            <a:ext cx="2714644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Ценности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42976" y="2143116"/>
            <a:ext cx="1928826" cy="64294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Принципы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072198" y="2143116"/>
            <a:ext cx="2000264" cy="71438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Принципы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071538" y="3714752"/>
            <a:ext cx="2000264" cy="64294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Принципы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072198" y="3786190"/>
            <a:ext cx="1928826" cy="64294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Принципы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2844" y="642918"/>
            <a:ext cx="1285884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 и правила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571604" y="571480"/>
            <a:ext cx="1214446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 и правила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29388" y="571480"/>
            <a:ext cx="114300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786710" y="571480"/>
            <a:ext cx="1214446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2844" y="5000636"/>
            <a:ext cx="1214446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71604" y="5000636"/>
            <a:ext cx="1214446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071802" y="642918"/>
            <a:ext cx="1214446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072066" y="571480"/>
            <a:ext cx="114300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 и правила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000364" y="5072074"/>
            <a:ext cx="1214446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858148" y="5000636"/>
            <a:ext cx="114300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429388" y="5072074"/>
            <a:ext cx="114300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072066" y="5143512"/>
            <a:ext cx="114300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Нормы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</a:rPr>
              <a:t>правила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>
            <a:stCxn id="3" idx="3"/>
          </p:cNvCxnSpPr>
          <p:nvPr/>
        </p:nvCxnSpPr>
        <p:spPr>
          <a:xfrm rot="16200000" flipV="1">
            <a:off x="1232274" y="1268000"/>
            <a:ext cx="571504" cy="117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3"/>
          </p:cNvCxnSpPr>
          <p:nvPr/>
        </p:nvCxnSpPr>
        <p:spPr>
          <a:xfrm rot="5400000" flipH="1" flipV="1">
            <a:off x="1875215" y="1875224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  <a:endCxn id="16" idx="4"/>
          </p:cNvCxnSpPr>
          <p:nvPr/>
        </p:nvCxnSpPr>
        <p:spPr>
          <a:xfrm rot="5400000" flipH="1" flipV="1">
            <a:off x="2538996" y="1256093"/>
            <a:ext cx="455417" cy="1318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  <a:endCxn id="17" idx="2"/>
          </p:cNvCxnSpPr>
          <p:nvPr/>
        </p:nvCxnSpPr>
        <p:spPr>
          <a:xfrm rot="16200000" flipV="1">
            <a:off x="6036479" y="1107265"/>
            <a:ext cx="64294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 rot="16200000" flipV="1">
            <a:off x="6750859" y="1821645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3"/>
          </p:cNvCxnSpPr>
          <p:nvPr/>
        </p:nvCxnSpPr>
        <p:spPr>
          <a:xfrm rot="5400000" flipH="1" flipV="1">
            <a:off x="7393801" y="1250141"/>
            <a:ext cx="57150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1"/>
            <a:endCxn id="13" idx="0"/>
          </p:cNvCxnSpPr>
          <p:nvPr/>
        </p:nvCxnSpPr>
        <p:spPr>
          <a:xfrm rot="16200000" flipH="1">
            <a:off x="1803777" y="4625586"/>
            <a:ext cx="64294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1"/>
          </p:cNvCxnSpPr>
          <p:nvPr/>
        </p:nvCxnSpPr>
        <p:spPr>
          <a:xfrm rot="5400000">
            <a:off x="1142976" y="4000504"/>
            <a:ext cx="57150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1"/>
            <a:endCxn id="18" idx="0"/>
          </p:cNvCxnSpPr>
          <p:nvPr/>
        </p:nvCxnSpPr>
        <p:spPr>
          <a:xfrm rot="16200000" flipH="1">
            <a:off x="2482438" y="3946925"/>
            <a:ext cx="714380" cy="153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1"/>
            <a:endCxn id="21" idx="0"/>
          </p:cNvCxnSpPr>
          <p:nvPr/>
        </p:nvCxnSpPr>
        <p:spPr>
          <a:xfrm rot="5400000">
            <a:off x="5982901" y="4089802"/>
            <a:ext cx="714380" cy="139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7" idx="1"/>
          </p:cNvCxnSpPr>
          <p:nvPr/>
        </p:nvCxnSpPr>
        <p:spPr>
          <a:xfrm rot="16200000" flipH="1">
            <a:off x="7447379" y="4018363"/>
            <a:ext cx="500066" cy="1321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7" idx="1"/>
          </p:cNvCxnSpPr>
          <p:nvPr/>
        </p:nvCxnSpPr>
        <p:spPr>
          <a:xfrm rot="5400000">
            <a:off x="6733000" y="4697025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2" idx="0"/>
          </p:cNvCxnSpPr>
          <p:nvPr/>
        </p:nvCxnSpPr>
        <p:spPr>
          <a:xfrm rot="16200000" flipV="1">
            <a:off x="3679025" y="2035959"/>
            <a:ext cx="357190" cy="128588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2" idx="4"/>
            <a:endCxn id="6" idx="0"/>
          </p:cNvCxnSpPr>
          <p:nvPr/>
        </p:nvCxnSpPr>
        <p:spPr>
          <a:xfrm rot="5400000">
            <a:off x="3554009" y="3089669"/>
            <a:ext cx="464347" cy="14287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2" idx="4"/>
            <a:endCxn id="7" idx="2"/>
          </p:cNvCxnSpPr>
          <p:nvPr/>
        </p:nvCxnSpPr>
        <p:spPr>
          <a:xfrm rot="16200000" flipH="1">
            <a:off x="5018488" y="3053950"/>
            <a:ext cx="535785" cy="157163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2" idx="0"/>
          </p:cNvCxnSpPr>
          <p:nvPr/>
        </p:nvCxnSpPr>
        <p:spPr>
          <a:xfrm rot="5400000" flipH="1" flipV="1">
            <a:off x="5072066" y="1928802"/>
            <a:ext cx="357190" cy="150019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357430"/>
            <a:ext cx="8358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4. </a:t>
            </a:r>
            <a:r>
              <a:rPr lang="ru-RU" sz="3200" b="1" dirty="0" smtClean="0"/>
              <a:t>Походка, движение в ходе общения.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ходьба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ходьба 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Картинки по запросу ходьба 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499052" cy="499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Картинки по запросу переполненный транспорт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67827" cy="520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Картинки по запросу посетитель в театре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02554" cy="453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500306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5. </a:t>
            </a:r>
            <a:r>
              <a:rPr lang="ru-RU" sz="3200" b="1" dirty="0" smtClean="0"/>
              <a:t>Физический контакт в ходе общения.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и по запросу рукопожат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5636"/>
            <a:ext cx="4985088" cy="52823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/>
              <a:t> Русское рукопожатие более длительное и дружеское, чем западное.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и по запросу объятия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5259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Для </a:t>
            </a:r>
            <a:r>
              <a:rPr lang="ru-RU" sz="2800" dirty="0" smtClean="0"/>
              <a:t>западноевропейцев русские </a:t>
            </a:r>
            <a:r>
              <a:rPr lang="ru-RU" sz="2800" i="1" dirty="0" smtClean="0"/>
              <a:t>много целуются и обнимаются.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071678"/>
            <a:ext cx="5000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6. </a:t>
            </a:r>
            <a:r>
              <a:rPr lang="ru-RU" sz="3200" b="1" dirty="0" smtClean="0"/>
              <a:t>Жесты.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/>
              <a:t>Иностранцам </a:t>
            </a:r>
            <a:r>
              <a:rPr lang="ru-RU" sz="2800" dirty="0" smtClean="0"/>
              <a:t>бросается в глаза, что русские часто указывают головой.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	В </a:t>
            </a:r>
            <a:r>
              <a:rPr lang="ru-RU" sz="2800" dirty="0" smtClean="0"/>
              <a:t>русском общении используется всего 5 жестов недружелюбия и более 20 жестов дружелюбия.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b="1" i="1" dirty="0" smtClean="0">
                <a:solidFill>
                  <a:srgbClr val="FF0000"/>
                </a:solidFill>
              </a:rPr>
              <a:t>Существуют чисто русские невербальные сигналы, не встречающиеся в западных культурах.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 </a:t>
            </a:r>
            <a:endParaRPr lang="ru-RU" sz="28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и по запросу чесать правой рукой левое ух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131" y="502345"/>
            <a:ext cx="5304075" cy="514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Ценности</a:t>
            </a:r>
            <a:r>
              <a:rPr lang="ru-RU" sz="2800" dirty="0" smtClean="0"/>
              <a:t> – </a:t>
            </a:r>
            <a:r>
              <a:rPr lang="ru-RU" sz="2800" dirty="0" smtClean="0"/>
              <a:t>это </a:t>
            </a:r>
            <a:r>
              <a:rPr lang="ru-RU" sz="2800" dirty="0" smtClean="0"/>
              <a:t>идеи </a:t>
            </a:r>
            <a:r>
              <a:rPr lang="ru-RU" sz="2800" dirty="0" smtClean="0"/>
              <a:t>и взгляды, разделяемые народом и наследуемые каждым новым поколением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	Принципы</a:t>
            </a:r>
            <a:r>
              <a:rPr lang="ru-RU" sz="2800" dirty="0" smtClean="0"/>
              <a:t> </a:t>
            </a:r>
            <a:r>
              <a:rPr lang="ru-RU" sz="2800" dirty="0" smtClean="0"/>
              <a:t>– это конкретные стереотипы мышления и поведения, которые основываются на ценностях, отражают </a:t>
            </a:r>
            <a:r>
              <a:rPr lang="ru-RU" sz="2800" dirty="0" smtClean="0"/>
              <a:t>их.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	Нормы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b="1" dirty="0" smtClean="0"/>
              <a:t>правила</a:t>
            </a:r>
            <a:r>
              <a:rPr lang="ru-RU" sz="2800" dirty="0" smtClean="0"/>
              <a:t> </a:t>
            </a:r>
            <a:r>
              <a:rPr lang="ru-RU" sz="2800" i="1" dirty="0" smtClean="0"/>
              <a:t>–</a:t>
            </a:r>
            <a:r>
              <a:rPr lang="ru-RU" sz="2800" dirty="0" smtClean="0"/>
              <a:t> это конкретные </a:t>
            </a:r>
            <a:r>
              <a:rPr lang="ru-RU" sz="2800" dirty="0" smtClean="0"/>
              <a:t>советы </a:t>
            </a:r>
            <a:r>
              <a:rPr lang="ru-RU" sz="2800" dirty="0" smtClean="0"/>
              <a:t>по выполнению определенных принципов.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инки по запросу тянуть за уши именинник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4357718" cy="654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и по запросу держания себя за горл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12976" cy="513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ртинки по запросу изображение щепотк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64532" cy="507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Картинки по запросу большой палец у виск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Картинки по запросу большой палец у виск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2" name="Picture 6" descr="Картинки по запросу большой палец у виск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569710" cy="503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и по запросу большой палец у виск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286280" cy="644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 descr="Картинки по запросу победа на пальц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Картинки по запросу победа на пальц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8" name="Picture 6" descr="Картинки по запросу победа на пальц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46" y="345246"/>
            <a:ext cx="6958078" cy="579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858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7. </a:t>
            </a:r>
            <a:r>
              <a:rPr lang="ru-RU" sz="2800" b="1" dirty="0" smtClean="0"/>
              <a:t>Дистанция общения.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Дистанция общения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747088" cy="491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Для русского общения характерна сверхкороткая дистанция с точки зрения европейских норм. 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	Дистанция </a:t>
            </a:r>
            <a:r>
              <a:rPr lang="ru-RU" sz="2800" dirty="0" smtClean="0"/>
              <a:t>между мужчинами и женщинами у русских </a:t>
            </a:r>
            <a:r>
              <a:rPr lang="ru-RU" sz="2800" dirty="0" smtClean="0"/>
              <a:t>также короче</a:t>
            </a:r>
            <a:r>
              <a:rPr lang="ru-RU" sz="2800" dirty="0" smtClean="0"/>
              <a:t>, чем у </a:t>
            </a:r>
            <a:r>
              <a:rPr lang="ru-RU" sz="2800" dirty="0" smtClean="0"/>
              <a:t>жителей Западной Европы.</a:t>
            </a:r>
            <a:endParaRPr lang="ru-RU" sz="28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000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8. </a:t>
            </a:r>
            <a:r>
              <a:rPr lang="ru-RU" sz="3200" b="1" dirty="0" smtClean="0"/>
              <a:t>Выбор места общения.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122" name="Picture 2" descr="Картинки по запросу задумчивость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072112" cy="507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Картинки по запросу круглый стол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301852" cy="47203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Лучшее </a:t>
            </a:r>
            <a:r>
              <a:rPr lang="ru-RU" sz="2800" dirty="0" smtClean="0"/>
              <a:t>место общение для русских – за столом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	2. </a:t>
            </a:r>
            <a:r>
              <a:rPr lang="ru-RU" sz="3200" b="1" dirty="0"/>
              <a:t>Различия в речевом и поведенческом этикете разных народов.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985382" cy="475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5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Приглашение в свой дом у русских является высшей демонстрацией уважения и гостеприимства. 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dirty="0" smtClean="0"/>
              <a:t> Не принято разговаривать из своей квартиры с соседом, который стоит на лестничной клетке, через порог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10. </a:t>
            </a:r>
            <a:r>
              <a:rPr lang="ru-RU" sz="3200" b="1" dirty="0" smtClean="0"/>
              <a:t>Молчание в общении.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3074" name="Picture 2" descr="Картинки по запросу молчание за столом  в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58254" cy="412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Молчание в русском общении осуждается. </a:t>
            </a:r>
            <a:r>
              <a:rPr lang="ru-RU" sz="2800" dirty="0" smtClean="0"/>
              <a:t>Молчаливый </a:t>
            </a:r>
            <a:r>
              <a:rPr lang="ru-RU" sz="2800" dirty="0" smtClean="0"/>
              <a:t>гость вызывает неодобрение и сочувствие, ему </a:t>
            </a:r>
            <a:r>
              <a:rPr lang="ru-RU" sz="2800" dirty="0" smtClean="0"/>
              <a:t>помогают </a:t>
            </a:r>
            <a:r>
              <a:rPr lang="ru-RU" sz="2800" dirty="0" smtClean="0"/>
              <a:t>вступить в </a:t>
            </a:r>
            <a:r>
              <a:rPr lang="ru-RU" sz="2800" dirty="0" smtClean="0"/>
              <a:t>разговор.</a:t>
            </a:r>
            <a:endParaRPr lang="ru-RU" sz="28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В русской культуре есть понятие </a:t>
            </a:r>
            <a:r>
              <a:rPr lang="ru-RU" sz="2800" i="1" dirty="0" smtClean="0"/>
              <a:t>неловкое молчание</a:t>
            </a:r>
            <a:r>
              <a:rPr lang="ru-RU" sz="2800" dirty="0" smtClean="0"/>
              <a:t>, </a:t>
            </a:r>
            <a:r>
              <a:rPr lang="ru-RU" sz="2800" dirty="0" smtClean="0"/>
              <a:t>которое </a:t>
            </a:r>
            <a:r>
              <a:rPr lang="ru-RU" sz="2800" dirty="0" smtClean="0"/>
              <a:t>нужно преодолеть.</a:t>
            </a:r>
            <a:endParaRPr lang="ru-R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76438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Вместе с этим русской культуре есть традиция высокой оценки молчания в произведениях русского фольклора: 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2800" i="1" dirty="0" smtClean="0"/>
              <a:t>Слово </a:t>
            </a:r>
            <a:r>
              <a:rPr lang="ru-RU" sz="2800" i="1" dirty="0" smtClean="0"/>
              <a:t>– серебро</a:t>
            </a:r>
            <a:r>
              <a:rPr lang="ru-RU" sz="2800" i="1" dirty="0" smtClean="0"/>
              <a:t>, </a:t>
            </a:r>
            <a:r>
              <a:rPr lang="ru-RU" sz="2800" i="1" dirty="0" smtClean="0"/>
              <a:t>молчание – золото</a:t>
            </a:r>
            <a:r>
              <a:rPr lang="ru-RU" sz="2800" i="1" dirty="0" smtClean="0"/>
              <a:t>; </a:t>
            </a:r>
            <a:endParaRPr lang="ru-RU" sz="2800" i="1" dirty="0" smtClean="0"/>
          </a:p>
          <a:p>
            <a:pPr algn="just"/>
            <a:r>
              <a:rPr lang="ru-RU" sz="2800" i="1" dirty="0" smtClean="0"/>
              <a:t>Кто </a:t>
            </a:r>
            <a:r>
              <a:rPr lang="ru-RU" sz="2800" i="1" dirty="0" smtClean="0"/>
              <a:t>молчит, тот двух научит; </a:t>
            </a:r>
            <a:endParaRPr lang="ru-RU" sz="2800" i="1" dirty="0" smtClean="0"/>
          </a:p>
          <a:p>
            <a:pPr algn="just"/>
            <a:r>
              <a:rPr lang="ru-RU" sz="2800" i="1" dirty="0" smtClean="0"/>
              <a:t>Кстати </a:t>
            </a:r>
            <a:r>
              <a:rPr lang="ru-RU" sz="2800" i="1" dirty="0" smtClean="0"/>
              <a:t>помолчать </a:t>
            </a:r>
            <a:r>
              <a:rPr lang="ru-RU" sz="2800" i="1" dirty="0" smtClean="0"/>
              <a:t>– что </a:t>
            </a:r>
            <a:r>
              <a:rPr lang="ru-RU" sz="2800" i="1" dirty="0" smtClean="0"/>
              <a:t>большое слово сказать; </a:t>
            </a:r>
            <a:endParaRPr lang="ru-RU" sz="2800" i="1" dirty="0" smtClean="0"/>
          </a:p>
          <a:p>
            <a:pPr algn="just"/>
            <a:r>
              <a:rPr lang="ru-RU" sz="2800" i="1" dirty="0" smtClean="0"/>
              <a:t>Доброе </a:t>
            </a:r>
            <a:r>
              <a:rPr lang="ru-RU" sz="2800" i="1" dirty="0" smtClean="0"/>
              <a:t>молчание чем не ответ.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768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/>
              <a:t>Очень </a:t>
            </a:r>
            <a:r>
              <a:rPr lang="ru-RU" sz="2800" dirty="0"/>
              <a:t>многое в общении другого народа </a:t>
            </a:r>
            <a:r>
              <a:rPr lang="ru-RU" sz="2800" dirty="0" smtClean="0"/>
              <a:t>часто кажется </a:t>
            </a:r>
            <a:r>
              <a:rPr lang="ru-RU" sz="2800" dirty="0"/>
              <a:t>странным, необычным и даже </a:t>
            </a:r>
            <a:r>
              <a:rPr lang="ru-RU" sz="2800" dirty="0" smtClean="0"/>
              <a:t>шокирующим</a:t>
            </a:r>
            <a:r>
              <a:rPr lang="ru-RU" sz="2800" dirty="0"/>
              <a:t>:</a:t>
            </a:r>
            <a:r>
              <a:rPr lang="ru-RU" sz="2800" dirty="0" smtClean="0"/>
              <a:t> различна </a:t>
            </a:r>
            <a:r>
              <a:rPr lang="ru-RU" sz="2800" dirty="0"/>
              <a:t>роль улыбки, рукопожатия, объятий и поцелуев при встрече, приветствии и </a:t>
            </a:r>
            <a:r>
              <a:rPr lang="ru-RU" sz="2800" dirty="0" smtClean="0"/>
              <a:t>прощании.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b="1" i="1" dirty="0" smtClean="0">
                <a:latin typeface="Calibri" pitchFamily="34" charset="0"/>
                <a:cs typeface="Andalus" pitchFamily="18" charset="-78"/>
              </a:rPr>
              <a:t>Например, бельгийцы в лифте разговаривают с незнакомцами, а немцы – здороваются </a:t>
            </a:r>
            <a:r>
              <a:rPr lang="ru-RU" sz="2800" b="1" i="1" dirty="0">
                <a:latin typeface="Calibri" pitchFamily="34" charset="0"/>
                <a:cs typeface="Andalus" pitchFamily="18" charset="-78"/>
              </a:rPr>
              <a:t>и прощаются со своими </a:t>
            </a:r>
            <a:r>
              <a:rPr lang="ru-RU" sz="2800" b="1" i="1" dirty="0" smtClean="0">
                <a:latin typeface="Calibri" pitchFamily="34" charset="0"/>
                <a:cs typeface="Andalus" pitchFamily="18" charset="-78"/>
              </a:rPr>
              <a:t>попутчиками.</a:t>
            </a:r>
            <a:endParaRPr lang="ru-RU" sz="2800" b="1" i="1" dirty="0">
              <a:latin typeface="Calibri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/>
              <a:t>Большие </a:t>
            </a:r>
            <a:r>
              <a:rPr lang="ru-RU" sz="2800" dirty="0"/>
              <a:t>различия </a:t>
            </a:r>
            <a:r>
              <a:rPr lang="ru-RU" sz="2800" dirty="0" smtClean="0"/>
              <a:t>у разных народов наблюдаются </a:t>
            </a:r>
            <a:r>
              <a:rPr lang="ru-RU" sz="2800" dirty="0"/>
              <a:t>в </a:t>
            </a:r>
            <a:r>
              <a:rPr lang="ru-RU" sz="2800" dirty="0" smtClean="0"/>
              <a:t>темах </a:t>
            </a:r>
            <a:r>
              <a:rPr lang="ru-RU" sz="2800" dirty="0" smtClean="0"/>
              <a:t>общения, в различных ситуациях общения: с начальством, в официальной обстановке, с детьми. 	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b="1" i="1" dirty="0" smtClean="0">
                <a:latin typeface="Calibri" pitchFamily="34" charset="0"/>
              </a:rPr>
              <a:t>Русский </a:t>
            </a:r>
            <a:r>
              <a:rPr lang="ru-RU" sz="2800" b="1" i="1" dirty="0">
                <a:latin typeface="Calibri" pitchFamily="34" charset="0"/>
              </a:rPr>
              <a:t>человек может говорить обо всем, что его интересует </a:t>
            </a:r>
            <a:r>
              <a:rPr lang="ru-RU" sz="2800" b="1" i="1" dirty="0" smtClean="0">
                <a:latin typeface="Calibri" pitchFamily="34" charset="0"/>
              </a:rPr>
              <a:t>– черта</a:t>
            </a:r>
            <a:r>
              <a:rPr lang="ru-RU" sz="2800" b="1" i="1" dirty="0">
                <a:latin typeface="Calibri" pitchFamily="34" charset="0"/>
              </a:rPr>
              <a:t>, отсутствующая у большинства народов мира. </a:t>
            </a:r>
          </a:p>
          <a:p>
            <a:pPr algn="just"/>
            <a:r>
              <a:rPr lang="en-US" sz="2800" dirty="0" smtClean="0"/>
              <a:t>	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94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1285860"/>
            <a:ext cx="3752634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	3. Коммуникативный шок и причины его возникновения.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</a:t>
            </a:r>
            <a:endParaRPr lang="ru-RU" sz="2600" dirty="0"/>
          </a:p>
          <a:p>
            <a:pPr algn="just"/>
            <a:r>
              <a:rPr lang="ru-RU" sz="2800" b="1" dirty="0" smtClean="0"/>
              <a:t>	Коммуникативный </a:t>
            </a:r>
            <a:r>
              <a:rPr lang="ru-RU" sz="2800" b="1" dirty="0"/>
              <a:t>шок</a:t>
            </a:r>
            <a:r>
              <a:rPr lang="ru-RU" sz="2800" i="1" dirty="0"/>
              <a:t> – </a:t>
            </a:r>
            <a:r>
              <a:rPr lang="ru-RU" sz="2800" dirty="0"/>
              <a:t>резкое расхождение в нормах и традициях общения народов, которое </a:t>
            </a:r>
            <a:r>
              <a:rPr lang="ru-RU" sz="2800" dirty="0" smtClean="0"/>
              <a:t>выражается </a:t>
            </a:r>
            <a:r>
              <a:rPr lang="ru-RU" sz="2800" dirty="0"/>
              <a:t>в непонимании, неправильном понимании или прямом отторжении </a:t>
            </a:r>
            <a:r>
              <a:rPr lang="ru-RU" sz="2800" dirty="0" smtClean="0"/>
              <a:t>определенной нормы </a:t>
            </a:r>
            <a:r>
              <a:rPr lang="ru-RU" sz="2800" dirty="0"/>
              <a:t>или традиции </a:t>
            </a:r>
            <a:r>
              <a:rPr lang="ru-RU" sz="2800" dirty="0" smtClean="0"/>
              <a:t>народа.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87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6AB551F-57CE-4EEF-B4A6-4E1EA11539C9}"/>
</file>

<file path=customXml/itemProps2.xml><?xml version="1.0" encoding="utf-8"?>
<ds:datastoreItem xmlns:ds="http://schemas.openxmlformats.org/officeDocument/2006/customXml" ds:itemID="{7902E417-16D0-42F1-A8AC-CFC952F33358}"/>
</file>

<file path=customXml/itemProps3.xml><?xml version="1.0" encoding="utf-8"?>
<ds:datastoreItem xmlns:ds="http://schemas.openxmlformats.org/officeDocument/2006/customXml" ds:itemID="{0D3E211D-F109-4D5F-8B07-E923A871C87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479</TotalTime>
  <Words>110</Words>
  <PresentationFormat>Экран (4:3)</PresentationFormat>
  <Paragraphs>102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Артём</cp:lastModifiedBy>
  <cp:revision>102</cp:revision>
  <dcterms:modified xsi:type="dcterms:W3CDTF">2015-11-29T15:24:44Z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