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B8C57-86CB-4986-B10D-D686DA18D955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39BDF-2FEC-436B-B134-FF01EE1ADA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785926"/>
            <a:ext cx="75724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РУССКОЕ НЕВЕРБАЛЬНОЕ ПОВЕДЕНИЕ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643182"/>
            <a:ext cx="5429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3. Позы.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800105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Когда </a:t>
            </a:r>
            <a:r>
              <a:rPr lang="ru-RU" sz="2800" dirty="0" smtClean="0"/>
              <a:t>русский человек сидит, его поведение более «формально», чем у представителей западной культуры.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Сидеть </a:t>
            </a:r>
            <a:r>
              <a:rPr lang="ru-RU" sz="2800" dirty="0" smtClean="0"/>
              <a:t>на корточках </a:t>
            </a:r>
            <a:r>
              <a:rPr lang="ru-RU" sz="2800" dirty="0" smtClean="0"/>
              <a:t>отражение </a:t>
            </a:r>
            <a:r>
              <a:rPr lang="ru-RU" sz="2800" dirty="0" smtClean="0"/>
              <a:t>низкого социального статуса сидящего.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У </a:t>
            </a:r>
            <a:r>
              <a:rPr lang="ru-RU" sz="2800" dirty="0" smtClean="0"/>
              <a:t>русских совершенно не принято сидеть на полу, люди будут лучше долго стоять, чем сядут на пол.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Русские </a:t>
            </a:r>
            <a:r>
              <a:rPr lang="ru-RU" sz="2800" dirty="0" smtClean="0"/>
              <a:t>никогда не кладут ноги на стол, это интерпретируется как грубое неуважение к окружающим. Некультурной считается поза «развалившись» в кресле.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285992"/>
            <a:ext cx="62151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4. Осанка.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76438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отличие от англичан, немцев, русские не очень следят за своей осанкой, не считают это обязательным, не придают ей особого значения.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571744"/>
            <a:ext cx="52149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5. Стойка.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92961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Русские </a:t>
            </a:r>
            <a:r>
              <a:rPr lang="ru-RU" sz="2800" dirty="0" smtClean="0"/>
              <a:t>стоят, занимая мало места, часто руки по швам, не в боки.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Инокультурные</a:t>
            </a:r>
            <a:r>
              <a:rPr lang="ru-RU" sz="2800" dirty="0" smtClean="0"/>
              <a:t> </a:t>
            </a:r>
            <a:r>
              <a:rPr lang="ru-RU" sz="2800" dirty="0" smtClean="0"/>
              <a:t>наблюдатели отмечают, что русские заметно меняют стойку в официальных и неофициальных обстоятельствах.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357430"/>
            <a:ext cx="83582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6. Походка, движение в ходе общения.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71530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русском общении можно разговаривать во время движения. Русские часто разговаривают на ходу, но при сообщении чего-либо важного могут остановиться или присесть, важное считается необходимым надо обсуждать «не на ходу».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500306"/>
            <a:ext cx="84296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7. Физический контакт в ходе общения.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России широко распространен ритуал </a:t>
            </a:r>
            <a:r>
              <a:rPr lang="ru-RU" sz="2800" dirty="0" smtClean="0"/>
              <a:t>рукопожатия. Рукопожатие </a:t>
            </a:r>
            <a:r>
              <a:rPr lang="ru-RU" sz="2800" dirty="0" smtClean="0"/>
              <a:t>при встрече и прощании в России – жест преимущественно </a:t>
            </a:r>
            <a:r>
              <a:rPr lang="ru-RU" sz="2800" dirty="0" smtClean="0"/>
              <a:t>мужской.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Русское </a:t>
            </a:r>
            <a:r>
              <a:rPr lang="ru-RU" sz="2800" dirty="0" smtClean="0"/>
              <a:t>рукопожатие более длительное и дружеское, чем западное.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Для </a:t>
            </a:r>
            <a:r>
              <a:rPr lang="ru-RU" sz="2800" dirty="0" smtClean="0"/>
              <a:t>западноевропейцев русские </a:t>
            </a:r>
            <a:r>
              <a:rPr lang="ru-RU" sz="2800" i="1" dirty="0" smtClean="0"/>
              <a:t>много целуются и </a:t>
            </a:r>
            <a:r>
              <a:rPr lang="ru-RU" sz="2800" i="1" dirty="0" smtClean="0"/>
              <a:t>обнимаются.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Русские </a:t>
            </a:r>
            <a:r>
              <a:rPr lang="ru-RU" sz="2800" dirty="0" smtClean="0"/>
              <a:t>при объятьях часто добавляют поцелуй. Поцелуй принят при приветствии, прощании, поздравлении близких людей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500306"/>
            <a:ext cx="4857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1. Взгляд.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1439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По </a:t>
            </a:r>
            <a:r>
              <a:rPr lang="ru-RU" sz="2800" dirty="0" smtClean="0"/>
              <a:t>сравнению с западными традициями, русские при ходьбе располагаются ходят очень близко друг к другу. При ходьбе, езде в транспорте, сидении в общественном месте русский человек не боится прикосновения корпусом.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русском общении можно деликатно дотрагиваться до лиц противоположного пола - это рассматривается как доброжелательность, </a:t>
            </a:r>
            <a:r>
              <a:rPr lang="ru-RU" sz="2800" dirty="0" smtClean="0"/>
              <a:t>расположение.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071678"/>
            <a:ext cx="50006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8. </a:t>
            </a:r>
            <a:r>
              <a:rPr lang="ru-RU" sz="3200" b="1" dirty="0" smtClean="0"/>
              <a:t>Жесты.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Наиболее распространенными русскими </a:t>
            </a:r>
            <a:r>
              <a:rPr lang="ru-RU" sz="2800" dirty="0" smtClean="0"/>
              <a:t>жестами являются утвердительный кивок, отрицательный поворот головы. Иностранцам бросается в глаза, что русские часто указывают </a:t>
            </a:r>
            <a:r>
              <a:rPr lang="ru-RU" sz="2800" dirty="0" smtClean="0"/>
              <a:t>головой.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У </a:t>
            </a:r>
            <a:r>
              <a:rPr lang="ru-RU" sz="2800" dirty="0" smtClean="0"/>
              <a:t>русских много жестов, включающих касание руки или плеча </a:t>
            </a:r>
            <a:r>
              <a:rPr lang="ru-RU" sz="2800" dirty="0" smtClean="0"/>
              <a:t>собеседника.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разговоре русские часто дотрагиваются до кисти собеседника, чтобы привлечь или вернуть его внимание, 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русском общении используется всего 5 невербальных сигналов недружелюбия и более 20 невербальных сигналов дружелюбия (в 4 </a:t>
            </a:r>
            <a:r>
              <a:rPr lang="ru-RU" sz="2800" dirty="0" smtClean="0"/>
              <a:t>раза </a:t>
            </a:r>
            <a:r>
              <a:rPr lang="ru-RU" sz="2800" dirty="0" smtClean="0"/>
              <a:t>больше).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Финны </a:t>
            </a:r>
            <a:r>
              <a:rPr lang="ru-RU" sz="2800" dirty="0" smtClean="0"/>
              <a:t>делают 1 жест в час, итальянцы 80, французы 120, мексиканцы 180, </a:t>
            </a:r>
            <a:r>
              <a:rPr lang="ru-RU" sz="2800" dirty="0" smtClean="0"/>
              <a:t>русские </a:t>
            </a:r>
            <a:r>
              <a:rPr lang="ru-RU" sz="2800" dirty="0" smtClean="0"/>
              <a:t>– около </a:t>
            </a:r>
            <a:r>
              <a:rPr lang="ru-RU" sz="2800" dirty="0" smtClean="0"/>
              <a:t>40. </a:t>
            </a:r>
            <a:r>
              <a:rPr lang="ru-RU" sz="2800" dirty="0" smtClean="0"/>
              <a:t>Таким образом</a:t>
            </a:r>
            <a:r>
              <a:rPr lang="ru-RU" sz="2800" dirty="0" smtClean="0"/>
              <a:t>, </a:t>
            </a:r>
            <a:r>
              <a:rPr lang="ru-RU" sz="2800" dirty="0" smtClean="0"/>
              <a:t>русские жестикулируют довольно умеренно, однако их жесты шире по размаху и эмоциональней.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b="1" i="1" dirty="0" smtClean="0"/>
              <a:t>	</a:t>
            </a:r>
            <a:r>
              <a:rPr lang="ru-RU" sz="2800" b="1" i="1" dirty="0" smtClean="0">
                <a:solidFill>
                  <a:srgbClr val="FF0000"/>
                </a:solidFill>
              </a:rPr>
              <a:t>Существуют </a:t>
            </a:r>
            <a:r>
              <a:rPr lang="ru-RU" sz="2800" b="1" i="1" dirty="0" smtClean="0">
                <a:solidFill>
                  <a:srgbClr val="FF0000"/>
                </a:solidFill>
              </a:rPr>
              <a:t>чисто русские невербальные сигналы, не встречающиеся в западных </a:t>
            </a:r>
            <a:r>
              <a:rPr lang="ru-RU" sz="2800" b="1" i="1" dirty="0" smtClean="0">
                <a:solidFill>
                  <a:srgbClr val="FF0000"/>
                </a:solidFill>
              </a:rPr>
              <a:t>культурах.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428868"/>
            <a:ext cx="68580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11. Дистанция общения.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2968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Для </a:t>
            </a:r>
            <a:r>
              <a:rPr lang="ru-RU" sz="2800" dirty="0" smtClean="0"/>
              <a:t>русского общения характерна </a:t>
            </a:r>
            <a:r>
              <a:rPr lang="ru-RU" sz="2800" dirty="0" smtClean="0"/>
              <a:t>сверхкороткая дистанция с </a:t>
            </a:r>
            <a:r>
              <a:rPr lang="ru-RU" sz="2800" dirty="0" smtClean="0"/>
              <a:t>точки зрения европейских </a:t>
            </a:r>
            <a:r>
              <a:rPr lang="ru-RU" sz="2800" dirty="0" smtClean="0"/>
              <a:t>норм. 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Коммуникативные дистанции </a:t>
            </a:r>
            <a:r>
              <a:rPr lang="ru-RU" sz="2800" dirty="0" smtClean="0"/>
              <a:t>русских и англичан: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интимная</a:t>
            </a:r>
            <a:r>
              <a:rPr lang="ru-RU" sz="2800" dirty="0" smtClean="0"/>
              <a:t>: англ. - 10-45 см., рус. - 10-18 см.; </a:t>
            </a:r>
            <a:endParaRPr lang="ru-RU" sz="2800" dirty="0" smtClean="0"/>
          </a:p>
          <a:p>
            <a:pPr algn="just"/>
            <a:endParaRPr lang="ru-RU" sz="1200" dirty="0" smtClean="0"/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персональная</a:t>
            </a:r>
            <a:r>
              <a:rPr lang="ru-RU" sz="2800" dirty="0" smtClean="0"/>
              <a:t>: англ. - 45-120 см. , рус. -15-25 см; </a:t>
            </a:r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социальная</a:t>
            </a:r>
            <a:r>
              <a:rPr lang="ru-RU" sz="2800" dirty="0" smtClean="0"/>
              <a:t>: англ. - 1-4 м., рус. 30 см.- 2 </a:t>
            </a:r>
            <a:r>
              <a:rPr lang="ru-RU" sz="2800" dirty="0" smtClean="0"/>
              <a:t>метра; </a:t>
            </a:r>
            <a:endParaRPr lang="ru-RU" sz="2800" dirty="0" smtClean="0"/>
          </a:p>
          <a:p>
            <a:pPr algn="just"/>
            <a:r>
              <a:rPr lang="ru-RU" sz="2800" b="1" dirty="0" smtClean="0">
                <a:latin typeface="Arial"/>
                <a:cs typeface="Arial"/>
              </a:rPr>
              <a:t>► </a:t>
            </a:r>
            <a:r>
              <a:rPr lang="ru-RU" sz="2800" b="1" dirty="0" smtClean="0"/>
              <a:t>публичная</a:t>
            </a:r>
            <a:r>
              <a:rPr lang="ru-RU" sz="2800" dirty="0" smtClean="0"/>
              <a:t>: англ. - с 3,5 м., рус. – с 2,5 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214554"/>
            <a:ext cx="7000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12. Выбор места общения.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07249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Лучшее </a:t>
            </a:r>
            <a:r>
              <a:rPr lang="ru-RU" sz="2800" dirty="0" smtClean="0"/>
              <a:t>место общение для русских – за столом. Не принято сидеть на полу, даже если нет сидячих мест - это считается некультурным и унизительным для сидящего, поскольку он сидит ниже других.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Приглашение </a:t>
            </a:r>
            <a:r>
              <a:rPr lang="ru-RU" sz="2800" dirty="0" smtClean="0"/>
              <a:t>в свой дом у русских является высшей демонстрацией уважения и гостеприимства. </a:t>
            </a:r>
            <a:endParaRPr lang="ru-RU" sz="2800" dirty="0" smtClean="0"/>
          </a:p>
          <a:p>
            <a:pPr algn="just"/>
            <a:endParaRPr lang="ru-RU" sz="1200" dirty="0" smtClean="0"/>
          </a:p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дальней дороге принято разговаривать с попутчиками. Принято разговаривать и в городском транспорте, если вы едете со своим знакомым.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500306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13. Молчание в общении.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8581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Молчание </a:t>
            </a:r>
            <a:r>
              <a:rPr lang="ru-RU" sz="2800" dirty="0" smtClean="0"/>
              <a:t>в русском общении </a:t>
            </a:r>
            <a:r>
              <a:rPr lang="ru-RU" sz="2800" dirty="0" smtClean="0"/>
              <a:t>осуждается</a:t>
            </a:r>
            <a:r>
              <a:rPr lang="ru-RU" sz="2800" dirty="0" smtClean="0"/>
              <a:t>. В компании не принято молчать, в группе должно идти постоянное общение. Молчаливый гость вызывает неодобрение и сочувствие, ему пытаются помочь вступить в общий разговор («А ты что молчишь?», «А ты что загрустил</a:t>
            </a:r>
            <a:r>
              <a:rPr lang="ru-RU" sz="2800" dirty="0" smtClean="0"/>
              <a:t>?»).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русской </a:t>
            </a:r>
            <a:r>
              <a:rPr lang="ru-RU" sz="2800" dirty="0" smtClean="0"/>
              <a:t>культуре </a:t>
            </a:r>
            <a:r>
              <a:rPr lang="ru-RU" sz="2800" dirty="0" smtClean="0"/>
              <a:t>есть понятие </a:t>
            </a:r>
            <a:r>
              <a:rPr lang="ru-RU" sz="2800" i="1" dirty="0" smtClean="0"/>
              <a:t>неловкое молчание</a:t>
            </a:r>
            <a:r>
              <a:rPr lang="ru-RU" sz="2800" dirty="0" smtClean="0"/>
              <a:t>, означающее внезапно возникшее молчание, нарушившее ход общей </a:t>
            </a:r>
            <a:r>
              <a:rPr lang="ru-RU" sz="2800" dirty="0" smtClean="0"/>
              <a:t>беседы. </a:t>
            </a:r>
            <a:r>
              <a:rPr lang="ru-RU" sz="2800" dirty="0" smtClean="0"/>
              <a:t>Неловкое молчание </a:t>
            </a:r>
            <a:r>
              <a:rPr lang="ru-RU" sz="2800" dirty="0" smtClean="0"/>
              <a:t>нужно преодолеть.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русском общении функции взгляда разнообразней, чем в </a:t>
            </a:r>
            <a:r>
              <a:rPr lang="ru-RU" sz="2800" dirty="0" smtClean="0"/>
              <a:t>Европе.</a:t>
            </a:r>
          </a:p>
          <a:p>
            <a:pPr algn="just"/>
            <a:r>
              <a:rPr lang="ru-RU" sz="2800" dirty="0" smtClean="0"/>
              <a:t> 	Русские </a:t>
            </a:r>
            <a:r>
              <a:rPr lang="ru-RU" sz="2800" dirty="0" smtClean="0"/>
              <a:t>больше и дольше смотрят в лицо друг другу, чем представители английской культуры. Россияне часто ведут беседу непосредственно лицом к лицу, смотрят на </a:t>
            </a:r>
            <a:r>
              <a:rPr lang="ru-RU" sz="2800" dirty="0" smtClean="0"/>
              <a:t>собеседника.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Русские </a:t>
            </a:r>
            <a:r>
              <a:rPr lang="ru-RU" sz="2800" dirty="0" smtClean="0"/>
              <a:t>могут долго и интенсивно смотреть на незнакомого, но сразу отводят взгляд, когда это стало заметно. Считается некультурным заметно для собеседника окинуть («смерить») его взглядом. 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8670"/>
            <a:ext cx="76438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Вместе </a:t>
            </a:r>
            <a:r>
              <a:rPr lang="ru-RU" sz="2800" dirty="0" smtClean="0"/>
              <a:t>с этим русской культуре </a:t>
            </a:r>
            <a:r>
              <a:rPr lang="ru-RU" sz="2800" dirty="0" smtClean="0"/>
              <a:t>есть традиция </a:t>
            </a:r>
            <a:r>
              <a:rPr lang="ru-RU" sz="2800" dirty="0" smtClean="0"/>
              <a:t>высокой оценки молчания в произведениях русского фольклора: </a:t>
            </a:r>
            <a:endParaRPr lang="ru-RU" sz="2800" dirty="0" smtClean="0"/>
          </a:p>
          <a:p>
            <a:pPr algn="just"/>
            <a:endParaRPr lang="ru-RU" sz="1400" i="1" smtClean="0"/>
          </a:p>
          <a:p>
            <a:pPr algn="just"/>
            <a:r>
              <a:rPr lang="ru-RU" sz="2800" i="1" dirty="0" smtClean="0"/>
              <a:t>Слово </a:t>
            </a:r>
            <a:r>
              <a:rPr lang="ru-RU" sz="2800" i="1" dirty="0" smtClean="0"/>
              <a:t>- серебро, молчание- золото; Кто молчит, тот двух научит; Кстати помолчать - что большое слово сказать; Доброе молчание чем не </a:t>
            </a:r>
            <a:r>
              <a:rPr lang="ru-RU" sz="2800" i="1" dirty="0" smtClean="0"/>
              <a:t>ответ.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428868"/>
            <a:ext cx="5429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2. Мимика.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35824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Русская </a:t>
            </a:r>
            <a:r>
              <a:rPr lang="ru-RU" sz="2800" dirty="0" smtClean="0"/>
              <a:t>мимика отражает «актуальное настроение» человека, а не скрывает его. Русские чаще краснеют и бледнеют, чем англичане.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Русские </a:t>
            </a:r>
            <a:r>
              <a:rPr lang="ru-RU" sz="2800" dirty="0" smtClean="0"/>
              <a:t>обычно не скрывают эмоций в радости, но стараются скрыть негативные чувства, англичане же, к примеру, не скрывают как те, так и другие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algn="just"/>
            <a:r>
              <a:rPr lang="ru-RU" sz="2800" dirty="0" smtClean="0"/>
              <a:t>	Большим </a:t>
            </a:r>
            <a:r>
              <a:rPr lang="ru-RU" sz="2800" dirty="0" smtClean="0"/>
              <a:t>национальным своеобразием обладает </a:t>
            </a:r>
            <a:r>
              <a:rPr lang="ru-RU" sz="2800" i="1" dirty="0" smtClean="0"/>
              <a:t>русская </a:t>
            </a:r>
            <a:r>
              <a:rPr lang="ru-RU" sz="2800" i="1" dirty="0" smtClean="0"/>
              <a:t>улыбка. </a:t>
            </a:r>
            <a:r>
              <a:rPr lang="ru-RU" sz="2800" dirty="0" smtClean="0"/>
              <a:t>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b="1" dirty="0" smtClean="0"/>
              <a:t>	Русские </a:t>
            </a:r>
            <a:r>
              <a:rPr lang="ru-RU" sz="2800" b="1" dirty="0" smtClean="0"/>
              <a:t>с точки зрения европейцев – мрачные, угрюмые, неулыбчивые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Специфические </a:t>
            </a:r>
            <a:r>
              <a:rPr lang="ru-RU" sz="2800" b="1" i="1" dirty="0" smtClean="0">
                <a:solidFill>
                  <a:srgbClr val="FF0000"/>
                </a:solidFill>
              </a:rPr>
              <a:t>национальные особенности русской </a:t>
            </a:r>
            <a:r>
              <a:rPr lang="ru-RU" sz="2800" b="1" i="1" dirty="0" smtClean="0">
                <a:solidFill>
                  <a:srgbClr val="FF0000"/>
                </a:solidFill>
              </a:rPr>
              <a:t>улыбки:</a:t>
            </a:r>
          </a:p>
          <a:p>
            <a:pPr algn="just"/>
            <a:endParaRPr lang="ru-RU" sz="2800" b="1" dirty="0" smtClean="0"/>
          </a:p>
          <a:p>
            <a:pPr marL="514350" indent="-514350" algn="just">
              <a:buAutoNum type="arabicPeriod"/>
            </a:pPr>
            <a:r>
              <a:rPr lang="ru-RU" sz="2800" dirty="0" smtClean="0"/>
              <a:t>Русская </a:t>
            </a:r>
            <a:r>
              <a:rPr lang="ru-RU" sz="2800" dirty="0" smtClean="0"/>
              <a:t>улыбка (в норме) выполняется только </a:t>
            </a:r>
            <a:r>
              <a:rPr lang="ru-RU" sz="2800" dirty="0" smtClean="0"/>
              <a:t>губами.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2</a:t>
            </a:r>
            <a:r>
              <a:rPr lang="ru-RU" sz="2800" dirty="0" smtClean="0"/>
              <a:t>. Улыбка в русском общении не является сигналом вежливости. </a:t>
            </a:r>
          </a:p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русском коммуникативном поведении </a:t>
            </a:r>
            <a:r>
              <a:rPr lang="ru-RU" sz="2800" dirty="0" smtClean="0"/>
              <a:t>улыбка «из </a:t>
            </a:r>
            <a:r>
              <a:rPr lang="ru-RU" sz="2800" dirty="0" smtClean="0"/>
              <a:t>вежливости» просто не </a:t>
            </a:r>
            <a:r>
              <a:rPr lang="ru-RU" sz="2800" dirty="0" smtClean="0"/>
              <a:t>принята. </a:t>
            </a:r>
            <a:endParaRPr lang="ru-RU" sz="2800" dirty="0" smtClean="0"/>
          </a:p>
          <a:p>
            <a:pPr algn="just"/>
            <a:r>
              <a:rPr lang="ru-RU" sz="2800" dirty="0" smtClean="0"/>
              <a:t>	Постоянная </a:t>
            </a:r>
            <a:r>
              <a:rPr lang="ru-RU" sz="2800" dirty="0" smtClean="0"/>
              <a:t>вежливая улыбка называется у русских «дежурной улыбкой» и считается плохим признаком человека, проявлением его неискренности, </a:t>
            </a:r>
            <a:r>
              <a:rPr lang="ru-RU" sz="2800" dirty="0" smtClean="0"/>
              <a:t>скрытности</a:t>
            </a:r>
          </a:p>
          <a:p>
            <a:pPr algn="just"/>
            <a:endParaRPr lang="ru-RU" sz="2800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14393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3</a:t>
            </a:r>
            <a:r>
              <a:rPr lang="ru-RU" sz="2800" dirty="0" smtClean="0"/>
              <a:t>. В русском общении не принято улыбаться незнакомым. 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dirty="0" smtClean="0"/>
              <a:t>	4</a:t>
            </a:r>
            <a:r>
              <a:rPr lang="ru-RU" sz="2800" dirty="0" smtClean="0"/>
              <a:t>. У русских не принято автоматически отвечать на улыбку улыбкой.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5</a:t>
            </a:r>
            <a:r>
              <a:rPr lang="ru-RU" sz="2800" dirty="0" smtClean="0"/>
              <a:t>. В русском общении не принято улыбнуться человеку, если случайно встретился с ним взглядом.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6</a:t>
            </a:r>
            <a:r>
              <a:rPr lang="ru-RU" sz="2800" dirty="0" smtClean="0"/>
              <a:t>. Улыбка у русских – сигнал личного расположения к человеку.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7249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7</a:t>
            </a:r>
            <a:r>
              <a:rPr lang="ru-RU" sz="2800" dirty="0" smtClean="0"/>
              <a:t>. У русских не принято улыбаться при исполнении служебных обязанностей, при выполнении какого-либо </a:t>
            </a:r>
            <a:r>
              <a:rPr lang="ru-RU" sz="2800" dirty="0" smtClean="0"/>
              <a:t>серьезного дела</a:t>
            </a:r>
            <a:r>
              <a:rPr lang="ru-RU" sz="2800" dirty="0" smtClean="0"/>
              <a:t>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8</a:t>
            </a:r>
            <a:r>
              <a:rPr lang="ru-RU" sz="2800" dirty="0" smtClean="0"/>
              <a:t>. Русская улыбка рассматривается как </a:t>
            </a:r>
            <a:r>
              <a:rPr lang="ru-RU" sz="2800" b="1" u="sng" dirty="0" smtClean="0"/>
              <a:t>искреннее</a:t>
            </a:r>
            <a:r>
              <a:rPr lang="ru-RU" sz="2800" dirty="0" smtClean="0"/>
              <a:t> выражение хорошего настроения или расположения к </a:t>
            </a:r>
            <a:r>
              <a:rPr lang="ru-RU" sz="2800" dirty="0" smtClean="0"/>
              <a:t>собеседнику.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9</a:t>
            </a:r>
            <a:r>
              <a:rPr lang="ru-RU" sz="2800" dirty="0" smtClean="0"/>
              <a:t>. Улыбка русского человека должна иметь вескую причину, известную окружающим, только тогда человек получает на нее «право» в глазах окружающих.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русском языке есть уникальная поговорка, отсутствующая в других языках – «Смех без причины - признак дурачины».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8680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10</a:t>
            </a:r>
            <a:r>
              <a:rPr lang="ru-RU" sz="2800" dirty="0" smtClean="0"/>
              <a:t>. Причина улыбки человека должна быть понятной для окружающих.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11</a:t>
            </a:r>
            <a:r>
              <a:rPr lang="ru-RU" sz="2800" dirty="0" smtClean="0"/>
              <a:t>. В русской </a:t>
            </a:r>
            <a:r>
              <a:rPr lang="ru-RU" sz="2800" dirty="0" smtClean="0"/>
              <a:t>культуре </a:t>
            </a:r>
            <a:r>
              <a:rPr lang="ru-RU" sz="2800" dirty="0" smtClean="0"/>
              <a:t>не принято улыбаться просто для поднятия настроения </a:t>
            </a:r>
            <a:r>
              <a:rPr lang="ru-RU" sz="2800" dirty="0" smtClean="0"/>
              <a:t>собеседника.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12</a:t>
            </a:r>
            <a:r>
              <a:rPr lang="ru-RU" sz="2800" dirty="0" smtClean="0"/>
              <a:t>. Улыбка должна быть уместной с точки зрения окружающих, соответствовать ситуации. </a:t>
            </a:r>
          </a:p>
          <a:p>
            <a:pPr algn="just"/>
            <a:r>
              <a:rPr lang="ru-RU" sz="2800" dirty="0" smtClean="0"/>
              <a:t> </a:t>
            </a:r>
          </a:p>
          <a:p>
            <a:pPr algn="just"/>
            <a:r>
              <a:rPr lang="ru-RU" sz="2800" dirty="0" smtClean="0"/>
              <a:t>	13</a:t>
            </a:r>
            <a:r>
              <a:rPr lang="ru-RU" sz="2800" dirty="0" smtClean="0"/>
              <a:t>. Улыбка в официальной обстановке и в компании демонстрирует хорошее настроение и дружелюбие людей</a:t>
            </a:r>
            <a:r>
              <a:rPr lang="ru-RU" sz="2800" dirty="0" smtClean="0"/>
              <a:t>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14</a:t>
            </a:r>
            <a:r>
              <a:rPr lang="ru-RU" sz="2800" dirty="0" smtClean="0"/>
              <a:t>. У русских наблюдается нечеткое различие между улыбкой и </a:t>
            </a:r>
            <a:r>
              <a:rPr lang="ru-RU" sz="2800" dirty="0" smtClean="0"/>
              <a:t>смехом.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3BFB0DA-B101-4184-AA29-3DBA4970E2C3}"/>
</file>

<file path=customXml/itemProps2.xml><?xml version="1.0" encoding="utf-8"?>
<ds:datastoreItem xmlns:ds="http://schemas.openxmlformats.org/officeDocument/2006/customXml" ds:itemID="{ABC06CD2-8F82-4623-A5FD-D77DB4417E17}"/>
</file>

<file path=customXml/itemProps3.xml><?xml version="1.0" encoding="utf-8"?>
<ds:datastoreItem xmlns:ds="http://schemas.openxmlformats.org/officeDocument/2006/customXml" ds:itemID="{B7A161A8-A0E0-4ADC-A081-77CEE615B634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88</Words>
  <PresentationFormat>Экран (4:3)</PresentationFormat>
  <Paragraphs>105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Артём</cp:lastModifiedBy>
  <cp:revision>29</cp:revision>
  <dcterms:modified xsi:type="dcterms:W3CDTF">2015-10-10T08:36:25Z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