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8A4A2-0F6A-4FDF-85D2-71918F656BEE}" type="datetimeFigureOut">
              <a:rPr lang="ru-RU" smtClean="0"/>
              <a:t>10.10.2015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CD69E-E4B1-407C-848B-A4F287CE09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10.10.2015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84784"/>
            <a:ext cx="82089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/>
              <a:t>ОСНОВНЫЕ КОММУНИКАТИВНО-ВАЖНЫЕ ЧЕРТЫ РУССКОГО МЕНТАЛИТЕТА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7533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82153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Гуманность</a:t>
            </a:r>
            <a:r>
              <a:rPr lang="ru-RU" sz="2800" dirty="0" smtClean="0"/>
              <a:t>, душевная мягкость – важнейшие установки русского сознания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 	Черствые</a:t>
            </a:r>
            <a:r>
              <a:rPr lang="ru-RU" sz="2800" dirty="0" smtClean="0"/>
              <a:t>, эгоистичные люди осуждаются, негативно воспринимаются обществом.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Гостеприимство </a:t>
            </a:r>
            <a:r>
              <a:rPr lang="ru-RU" sz="2800" dirty="0" smtClean="0"/>
              <a:t>– национальная ценность. Русский человек, приглашая домой, оказывает высшую честь гостю.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23633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3116"/>
            <a:ext cx="8001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3. Созерцательность мышления.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8929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сознание воспринимает окружающую действительность созерцательно, пассивно, как бы с позиции наблюдателя, а не активного участника процесса жизни.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Новое </a:t>
            </a:r>
            <a:r>
              <a:rPr lang="ru-RU" sz="2800" dirty="0" smtClean="0"/>
              <a:t>рассматривается русским сознанием не как нечто прогрессивное, лучшее, а как нечто непроверенное, недостаточно надежное; русскому сознанию свойствен консерватизм, нелюбовь к </a:t>
            </a:r>
            <a:r>
              <a:rPr lang="ru-RU" sz="2800" dirty="0" smtClean="0"/>
              <a:t>резким изменениям.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973833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0010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4.</a:t>
            </a:r>
            <a:r>
              <a:rPr lang="ru-RU" sz="3200" dirty="0" smtClean="0"/>
              <a:t> </a:t>
            </a:r>
            <a:r>
              <a:rPr lang="ru-RU" sz="3200" b="1" dirty="0" smtClean="0"/>
              <a:t>Историческая терпеливость.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43523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642918"/>
            <a:ext cx="821537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сохраняет терпение и надежду на будущее, демонстрирует упорство в отстаивании своего дела даже в самых тяжелых, почти безнадежных ситуациях. В русском сознании существуют такие стереотипы как: </a:t>
            </a:r>
            <a:r>
              <a:rPr lang="ru-RU" sz="2800" i="1" dirty="0" smtClean="0"/>
              <a:t>Все образуется, Все к лучшему, Христос терпел и нам велел, Стерпится-слюбится. 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7114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071678"/>
            <a:ext cx="7786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5. Бытовая импульсивность.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713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7153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Русскому </a:t>
            </a:r>
            <a:r>
              <a:rPr lang="ru-RU" sz="2800" dirty="0" smtClean="0"/>
              <a:t>сознанию свойственна азартность</a:t>
            </a:r>
            <a:r>
              <a:rPr lang="ru-RU" sz="2800" dirty="0" smtClean="0"/>
              <a:t>, </a:t>
            </a:r>
            <a:r>
              <a:rPr lang="ru-RU" sz="2800" dirty="0" err="1" smtClean="0"/>
              <a:t>увлекаемость</a:t>
            </a:r>
            <a:r>
              <a:rPr lang="ru-RU" sz="2800" dirty="0" smtClean="0"/>
              <a:t> в деятельности (особенно на первом ее этапе, потом обычно наступает апатия).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Для </a:t>
            </a:r>
            <a:r>
              <a:rPr lang="ru-RU" sz="2800" dirty="0" smtClean="0"/>
              <a:t>русского поведения характерна быстрая смена настроений, эмоций и чувств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	Русские </a:t>
            </a:r>
            <a:r>
              <a:rPr lang="ru-RU" sz="2800" dirty="0" smtClean="0"/>
              <a:t>слова </a:t>
            </a:r>
            <a:r>
              <a:rPr lang="ru-RU" sz="2800" i="1" dirty="0" smtClean="0"/>
              <a:t>удаль, удалец, «разойтись» </a:t>
            </a:r>
            <a:r>
              <a:rPr lang="ru-RU" sz="2800" dirty="0" err="1" smtClean="0"/>
              <a:t>безэквиалентны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45567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785926"/>
            <a:ext cx="77153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6.</a:t>
            </a:r>
            <a:r>
              <a:rPr lang="ru-RU" sz="3200" dirty="0" smtClean="0"/>
              <a:t> </a:t>
            </a:r>
            <a:r>
              <a:rPr lang="ru-RU" sz="3200" b="1" dirty="0" smtClean="0"/>
              <a:t>Неосмотрительность.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3815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85794"/>
            <a:ext cx="792961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сознание не любит тщательно продумывать план, детально готовиться.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часто оправдывает, </a:t>
            </a:r>
            <a:r>
              <a:rPr lang="ru-RU" sz="2800" dirty="0" smtClean="0"/>
              <a:t>свою </a:t>
            </a:r>
            <a:r>
              <a:rPr lang="ru-RU" sz="2800" dirty="0" smtClean="0"/>
              <a:t>неосмотрительность, объясняя неудачу действием внешних сил, не чувствуя своей вины: “не сложилось”, “не получилось”, “не пошло”, “так вышло”, “так получилось”.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22751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214554"/>
            <a:ext cx="70009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7.</a:t>
            </a:r>
            <a:r>
              <a:rPr lang="ru-RU" sz="3200" dirty="0" smtClean="0"/>
              <a:t> </a:t>
            </a:r>
            <a:r>
              <a:rPr lang="ru-RU" sz="3200" b="1" dirty="0" smtClean="0"/>
              <a:t>Нелюбовь к среднему.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717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857364"/>
            <a:ext cx="72866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1. Соборность.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2980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714356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сознание склонно к крайностям («все или ничего»), оно не любит </a:t>
            </a:r>
            <a:r>
              <a:rPr lang="ru-RU" sz="2800" dirty="0" smtClean="0"/>
              <a:t>постепенности. </a:t>
            </a:r>
            <a:r>
              <a:rPr lang="ru-RU" sz="2800" dirty="0" smtClean="0"/>
              <a:t>Русское мышление не любит середины, оно бескомпромиссно по своей сути. Вопрос часто ставится так: </a:t>
            </a:r>
            <a:r>
              <a:rPr lang="ru-RU" sz="2800" i="1" dirty="0" smtClean="0"/>
              <a:t>за или против, ты за меня или против меня. </a:t>
            </a:r>
            <a:endParaRPr lang="ru-RU" sz="2800" dirty="0" smtClean="0"/>
          </a:p>
          <a:p>
            <a:pPr algn="just"/>
            <a:r>
              <a:rPr lang="ru-RU" sz="2800" i="1" dirty="0" smtClean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	Компромисс </a:t>
            </a:r>
            <a:r>
              <a:rPr lang="ru-RU" sz="2800" dirty="0" smtClean="0"/>
              <a:t>русским сознанием рассматривается как слабость, неумение проявить волю, настоять на своем.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045084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357430"/>
            <a:ext cx="77867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8.</a:t>
            </a:r>
            <a:r>
              <a:rPr lang="ru-RU" sz="3200" dirty="0" smtClean="0"/>
              <a:t> </a:t>
            </a:r>
            <a:r>
              <a:rPr lang="ru-RU" sz="3200" b="1" dirty="0" smtClean="0"/>
              <a:t>Неуважение к законам.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072494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Это </a:t>
            </a:r>
            <a:r>
              <a:rPr lang="ru-RU" sz="2800" dirty="0" smtClean="0"/>
              <a:t>отношение к законам, правилам как допускающим исключения для отдельных людей, в отдельных обстоятельствах. Это стойкое убеждение, что из всех правил могут быть (для меня) исключения.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Русское </a:t>
            </a:r>
            <a:r>
              <a:rPr lang="ru-RU" sz="2800" dirty="0" smtClean="0"/>
              <a:t>сознание полагает, что закон не для всех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Закон </a:t>
            </a:r>
            <a:r>
              <a:rPr lang="ru-RU" sz="2800" dirty="0" smtClean="0"/>
              <a:t>рассматривается русским сознанием как некая внешняя недобрая сила, враждебная личности. Обойти ее – не грех, не преступление.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071678"/>
            <a:ext cx="750099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9. Ответственность перед внешним контролем.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071546"/>
            <a:ext cx="74295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привык к постоянному сильному внешнему контролю, фактически – к диктатуре и всевластию начальства.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«</a:t>
            </a:r>
            <a:r>
              <a:rPr lang="ru-RU" sz="2800" dirty="0" smtClean="0"/>
              <a:t>Нам нужен порядок!» (не понимая ничего конкретного под порядком, а имея в виду просто стремление к сильному внешнему контролю).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214554"/>
            <a:ext cx="73581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10. Потребность в идеалах.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786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Для </a:t>
            </a:r>
            <a:r>
              <a:rPr lang="ru-RU" sz="2800" dirty="0" smtClean="0"/>
              <a:t>русского сознания важно, чтобы существовали общественные </a:t>
            </a:r>
            <a:r>
              <a:rPr lang="ru-RU" sz="2800" dirty="0" smtClean="0"/>
              <a:t>идеалы: </a:t>
            </a:r>
            <a:r>
              <a:rPr lang="ru-RU" sz="2800" dirty="0" smtClean="0"/>
              <a:t>«надо во что-то верить».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Это </a:t>
            </a:r>
            <a:r>
              <a:rPr lang="ru-RU" sz="2800" dirty="0" smtClean="0"/>
              <a:t>– «Святая Русь», «русская идея</a:t>
            </a:r>
            <a:r>
              <a:rPr lang="ru-RU" sz="2800" dirty="0" smtClean="0"/>
              <a:t>», </a:t>
            </a:r>
            <a:r>
              <a:rPr lang="ru-RU" sz="2800" dirty="0" smtClean="0"/>
              <a:t>«идея демократии», «идея справедливости», «благо детей» и др.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Отсутствие </a:t>
            </a:r>
            <a:r>
              <a:rPr lang="ru-RU" sz="2800" dirty="0" smtClean="0"/>
              <a:t>идеалов, утрата старых идеалов («раньше хоть во что-то верили, а сейчас ни во что не верят») переживаются русским сознанием очень тяжело. </a:t>
            </a:r>
            <a:endParaRPr lang="ru-RU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285992"/>
            <a:ext cx="77153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11. Стремление к справедливости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642918"/>
            <a:ext cx="814393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Это </a:t>
            </a:r>
            <a:r>
              <a:rPr lang="ru-RU" sz="2800" dirty="0" smtClean="0"/>
              <a:t>важнейшая ценность русского сознания. Справедливость русский менталитет трактует как фактическое равенство для всех, как потребность в общей уравнительности.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Любое </a:t>
            </a:r>
            <a:r>
              <a:rPr lang="ru-RU" sz="2800" dirty="0" smtClean="0"/>
              <a:t>богатство русский менталитет считает нажитым нечестно - его справедливо отнять и отдать бедным и обиженным, то есть тем, у кого богатства нет.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285992"/>
            <a:ext cx="85725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12. Второстепенность материального.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	</a:t>
            </a:r>
            <a:r>
              <a:rPr lang="ru-RU" sz="2800" b="1" dirty="0" err="1" smtClean="0"/>
              <a:t>Менталите́т</a:t>
            </a:r>
            <a:r>
              <a:rPr lang="ru-RU" sz="2800" dirty="0" smtClean="0"/>
              <a:t> </a:t>
            </a:r>
            <a:r>
              <a:rPr lang="ru-RU" sz="2800" dirty="0" smtClean="0"/>
              <a:t>(от лат. </a:t>
            </a:r>
            <a:r>
              <a:rPr lang="en-US" sz="2800" dirty="0" smtClean="0"/>
              <a:t>m</a:t>
            </a:r>
            <a:r>
              <a:rPr lang="ru-RU" sz="2800" dirty="0" err="1" smtClean="0"/>
              <a:t>ens</a:t>
            </a:r>
            <a:r>
              <a:rPr lang="ru-RU" sz="2800" dirty="0" smtClean="0"/>
              <a:t> – душа, дух (в более узком смысле - ум) и лат. </a:t>
            </a:r>
            <a:r>
              <a:rPr lang="ru-RU" sz="2800" dirty="0" err="1" smtClean="0"/>
              <a:t>аlis</a:t>
            </a:r>
            <a:r>
              <a:rPr lang="ru-RU" sz="2800" dirty="0" smtClean="0"/>
              <a:t> – другие) – совокупность умственных, эмоциональных, культурных особенностей, ценностных установок, присущих социальной  или этнической группе, народу. Также этот термин может быть использован для характеристики образа мысли отдельного человека.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Соборность </a:t>
            </a:r>
            <a:r>
              <a:rPr lang="ru-RU" sz="2800" dirty="0" smtClean="0"/>
              <a:t>заключается в приоритете общих, коллективных интересов, целей над </a:t>
            </a:r>
            <a:r>
              <a:rPr lang="ru-RU" sz="2800" dirty="0" smtClean="0"/>
              <a:t>личными.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189608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0724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сознание относится к материальному как к не главному в жизни. Положительно оценивается неприхотливость, русский человек</a:t>
            </a:r>
            <a:r>
              <a:rPr lang="ru-RU" sz="2800" dirty="0" smtClean="0"/>
              <a:t>, </a:t>
            </a:r>
            <a:r>
              <a:rPr lang="ru-RU" sz="2800" dirty="0" smtClean="0"/>
              <a:t>не стесняется жить и работать в скромных условиях, </a:t>
            </a:r>
            <a:r>
              <a:rPr lang="ru-RU" sz="2800" dirty="0" smtClean="0"/>
              <a:t>любит </a:t>
            </a:r>
            <a:r>
              <a:rPr lang="ru-RU" sz="2800" dirty="0" smtClean="0"/>
              <a:t>простую обстановку. 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 	Человек </a:t>
            </a:r>
            <a:r>
              <a:rPr lang="ru-RU" sz="2800" dirty="0" smtClean="0"/>
              <a:t>не должен демонстрировать высокие доходы, хвастаться деньгами считается позорно.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Человек </a:t>
            </a:r>
            <a:r>
              <a:rPr lang="ru-RU" sz="2800" dirty="0" smtClean="0"/>
              <a:t>не должен стремиться заработать много денег - об этом стыдно мечтать и тем более говорить. </a:t>
            </a:r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1537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Отношение </a:t>
            </a:r>
            <a:r>
              <a:rPr lang="ru-RU" sz="2800" dirty="0" smtClean="0"/>
              <a:t>русского сознания к деньгам – как к второстепенному в жизни: </a:t>
            </a:r>
            <a:r>
              <a:rPr lang="ru-RU" sz="2800" i="1" dirty="0" smtClean="0"/>
              <a:t>Не имей сто рублей, а имей сто друзей; Бедность не порок; Не в деньгах счастье.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 	В </a:t>
            </a:r>
            <a:r>
              <a:rPr lang="ru-RU" sz="2800" dirty="0" smtClean="0"/>
              <a:t>русском сознании действует принцип «работа не главное», что отражает нелюбовь к напряженному </a:t>
            </a:r>
            <a:r>
              <a:rPr lang="ru-RU" sz="2800" dirty="0" smtClean="0"/>
              <a:t>труду</a:t>
            </a:r>
            <a:r>
              <a:rPr lang="ru-RU" sz="2800" dirty="0" smtClean="0"/>
              <a:t>, восприятие работы как не главного источника </a:t>
            </a:r>
            <a:r>
              <a:rPr lang="ru-RU" sz="2800" dirty="0" smtClean="0"/>
              <a:t>благосостояния.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 	Работа </a:t>
            </a:r>
            <a:r>
              <a:rPr lang="ru-RU" sz="2800" dirty="0" smtClean="0"/>
              <a:t>рассматривается как важная часть жизни, но не главная ее </a:t>
            </a:r>
            <a:r>
              <a:rPr lang="ru-RU" sz="2800" dirty="0" smtClean="0"/>
              <a:t>цель: </a:t>
            </a:r>
            <a:r>
              <a:rPr lang="ru-RU" sz="2800" i="1" dirty="0" smtClean="0"/>
              <a:t>Работа не волк, в лес не убежит; Работа </a:t>
            </a:r>
            <a:r>
              <a:rPr lang="ru-RU" sz="2800" i="1" dirty="0" err="1" smtClean="0"/>
              <a:t>дураков</a:t>
            </a:r>
            <a:r>
              <a:rPr lang="ru-RU" sz="2800" i="1" dirty="0" smtClean="0"/>
              <a:t> любит; От работы кони дохнут; Пусть лошади работают.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000240"/>
            <a:ext cx="80724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13. Национальная самокритичность.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50112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Для </a:t>
            </a:r>
            <a:r>
              <a:rPr lang="ru-RU" sz="2800" dirty="0" smtClean="0"/>
              <a:t>русского сознания привычно в других народах видеть достоинства, оценивать чужое как интересное, хорошее, качественное, а о себе – говорить плохо</a:t>
            </a:r>
            <a:r>
              <a:rPr lang="ru-RU" sz="2800" dirty="0" smtClean="0"/>
              <a:t>, </a:t>
            </a:r>
            <a:r>
              <a:rPr lang="ru-RU" sz="2800" dirty="0" smtClean="0"/>
              <a:t>с осуждением. Ср.: прилагательное </a:t>
            </a:r>
            <a:r>
              <a:rPr lang="ru-RU" sz="2800" i="1" dirty="0" smtClean="0"/>
              <a:t>импортный </a:t>
            </a:r>
            <a:r>
              <a:rPr lang="ru-RU" sz="2800" dirty="0" smtClean="0"/>
              <a:t>только в русском языке имело значение </a:t>
            </a:r>
            <a:r>
              <a:rPr lang="ru-RU" sz="2800" i="1" dirty="0" smtClean="0"/>
              <a:t>хороший</a:t>
            </a:r>
            <a:r>
              <a:rPr lang="ru-RU" sz="2800" dirty="0" smtClean="0"/>
              <a:t>, </a:t>
            </a:r>
            <a:r>
              <a:rPr lang="ru-RU" sz="2800" i="1" dirty="0" smtClean="0"/>
              <a:t>качественный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 	Обсуждая </a:t>
            </a:r>
            <a:r>
              <a:rPr lang="ru-RU" sz="2800" dirty="0" smtClean="0"/>
              <a:t>проблему “как у вас, как у нас”, русские любят подводить итог не в свою пользу.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 	Русские </a:t>
            </a:r>
            <a:r>
              <a:rPr lang="ru-RU" sz="2800" dirty="0" smtClean="0"/>
              <a:t>любят критиковать себя, но не любят, когда это делают </a:t>
            </a:r>
            <a:r>
              <a:rPr lang="ru-RU" sz="2800" dirty="0" smtClean="0"/>
              <a:t>другие.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3116"/>
            <a:ext cx="764386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14. Пассивность в приобретении знаний.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857232"/>
            <a:ext cx="792961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Данное </a:t>
            </a:r>
            <a:r>
              <a:rPr lang="ru-RU" sz="2800" dirty="0" smtClean="0"/>
              <a:t>качество проявляется в том, что русские учащиеся и студенты в процессе учебы больше записывают, слушают, но не проявляют активности в самом учебном процессе, ведут себя пассивно, мало задают вопросов, стесняются спрашивать. </a:t>
            </a:r>
            <a:endParaRPr lang="ru-RU" sz="2800" dirty="0" smtClean="0"/>
          </a:p>
          <a:p>
            <a:pPr algn="just"/>
            <a:r>
              <a:rPr lang="ru-RU" sz="2800" dirty="0" smtClean="0"/>
              <a:t>	</a:t>
            </a:r>
            <a:r>
              <a:rPr lang="ru-RU" sz="2800" dirty="0" smtClean="0"/>
              <a:t>Если </a:t>
            </a:r>
            <a:r>
              <a:rPr lang="ru-RU" sz="2800" dirty="0" smtClean="0"/>
              <a:t>кто-то из школьников и студентов задает много вопросов, к нему его товарищи и сами педагоги относятся </a:t>
            </a:r>
            <a:r>
              <a:rPr lang="ru-RU" sz="2800" dirty="0" smtClean="0"/>
              <a:t>иронически </a:t>
            </a:r>
            <a:r>
              <a:rPr lang="ru-RU" sz="2800" dirty="0" smtClean="0"/>
              <a:t>– называют его </a:t>
            </a:r>
            <a:r>
              <a:rPr lang="ru-RU" sz="2800" i="1" dirty="0" smtClean="0"/>
              <a:t>беспокойным, дотошным. Все ему чего-то надо </a:t>
            </a:r>
            <a:r>
              <a:rPr lang="ru-RU" sz="2800" dirty="0" smtClean="0"/>
              <a:t>и т.д.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2143116"/>
            <a:ext cx="735811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15. Надежда на централизованное решение всех проблем.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21537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возлагает ответственность за свою </a:t>
            </a:r>
            <a:r>
              <a:rPr lang="ru-RU" sz="2800" dirty="0" smtClean="0"/>
              <a:t>судьбу</a:t>
            </a:r>
            <a:r>
              <a:rPr lang="ru-RU" sz="2800" dirty="0" smtClean="0"/>
              <a:t>, судьбу общества, страны </a:t>
            </a:r>
            <a:r>
              <a:rPr lang="ru-RU" sz="2800" dirty="0" smtClean="0"/>
              <a:t>на </a:t>
            </a:r>
            <a:r>
              <a:rPr lang="ru-RU" sz="2800" dirty="0" smtClean="0"/>
              <a:t>внешние силы – прежде всего, на царя, президента, </a:t>
            </a:r>
            <a:r>
              <a:rPr lang="ru-RU" sz="2800" dirty="0" smtClean="0"/>
              <a:t>начальника. </a:t>
            </a:r>
            <a:endParaRPr lang="ru-RU" sz="2800" dirty="0" smtClean="0"/>
          </a:p>
          <a:p>
            <a:pPr algn="just"/>
            <a:r>
              <a:rPr lang="ru-RU" sz="2800" dirty="0" smtClean="0"/>
              <a:t>	Отсюда </a:t>
            </a:r>
            <a:r>
              <a:rPr lang="ru-RU" sz="2800" dirty="0" smtClean="0"/>
              <a:t>формируется внутренняя безответственность </a:t>
            </a:r>
            <a:r>
              <a:rPr lang="ru-RU" sz="2800" dirty="0" smtClean="0"/>
              <a:t>человека.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любит присоединяться к мнению авторитетов, объявлять себя сторонником того или иного популярного </a:t>
            </a:r>
            <a:r>
              <a:rPr lang="ru-RU" sz="2800" dirty="0" smtClean="0"/>
              <a:t>политика.</a:t>
            </a:r>
            <a:endParaRPr lang="ru-RU" sz="2800" dirty="0" smtClean="0"/>
          </a:p>
          <a:p>
            <a:pPr algn="just"/>
            <a:r>
              <a:rPr lang="ru-RU" sz="2800" dirty="0" smtClean="0"/>
              <a:t>	Вера </a:t>
            </a:r>
            <a:r>
              <a:rPr lang="ru-RU" sz="2800" dirty="0" smtClean="0"/>
              <a:t>во всесилие верховной власти тесно переплетается с верой </a:t>
            </a:r>
            <a:r>
              <a:rPr lang="ru-RU" sz="2800" dirty="0" smtClean="0"/>
              <a:t>в </a:t>
            </a:r>
            <a:r>
              <a:rPr lang="ru-RU" sz="2800" dirty="0" smtClean="0"/>
              <a:t>то, что от человека ничего не </a:t>
            </a:r>
            <a:r>
              <a:rPr lang="ru-RU" sz="2800" dirty="0" smtClean="0"/>
              <a:t>зависит.</a:t>
            </a:r>
            <a:endParaRPr lang="ru-R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928802"/>
            <a:ext cx="79296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16. Вера в возможность быстрого и простого решения сложных проблем.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14356"/>
            <a:ext cx="792961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доверчив, легко обретает надежду</a:t>
            </a:r>
            <a:r>
              <a:rPr lang="ru-RU" sz="2800" dirty="0" smtClean="0"/>
              <a:t>, </a:t>
            </a:r>
            <a:r>
              <a:rPr lang="ru-RU" sz="2800" dirty="0" smtClean="0"/>
              <a:t>искренне ожидает скорого решения его проблем. При этом русское сознание верит, что </a:t>
            </a:r>
            <a:r>
              <a:rPr lang="ru-RU" sz="2800" dirty="0" smtClean="0"/>
              <a:t>новый начальник может </a:t>
            </a:r>
            <a:r>
              <a:rPr lang="ru-RU" sz="2800" dirty="0" smtClean="0"/>
              <a:t>быстро решить то, что не </a:t>
            </a:r>
            <a:r>
              <a:rPr lang="ru-RU" sz="2800" dirty="0" smtClean="0"/>
              <a:t>решил предыдущий. 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Народ </a:t>
            </a:r>
            <a:r>
              <a:rPr lang="ru-RU" sz="2800" dirty="0" smtClean="0"/>
              <a:t>охотно идет за теми, кто предлагает простые и быстро реализуемые решения. При этом русскому сознанию свойственно и быстрое разочарование реформами, если они не дают немедленный положительный эффект.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814393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Выделяться </a:t>
            </a:r>
            <a:r>
              <a:rPr lang="ru-RU" sz="2800" dirty="0" smtClean="0"/>
              <a:t>в русской культуре не принято, выделяющихся, в том числе особенно достигающих успеха и материального благополучия, не любят, им завидуют и мешают. </a:t>
            </a:r>
            <a:endParaRPr lang="ru-RU" sz="2800" dirty="0" smtClean="0"/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Русское </a:t>
            </a:r>
            <a:r>
              <a:rPr lang="ru-RU" sz="2800" dirty="0" smtClean="0"/>
              <a:t>сознание скорее будет стремиться присоединиться к общему мнению, к большинству, нежели остаться в оппозиции</a:t>
            </a:r>
            <a:r>
              <a:rPr lang="ru-RU" sz="2800" dirty="0" smtClean="0"/>
              <a:t>.</a:t>
            </a:r>
          </a:p>
          <a:p>
            <a:pPr algn="just"/>
            <a:endParaRPr lang="ru-RU" sz="1400" dirty="0" smtClean="0"/>
          </a:p>
          <a:p>
            <a:pPr algn="just"/>
            <a:r>
              <a:rPr lang="ru-RU" sz="2800" dirty="0" smtClean="0"/>
              <a:t>	«</a:t>
            </a:r>
            <a:r>
              <a:rPr lang="ru-RU" sz="2800" dirty="0" smtClean="0"/>
              <a:t>Белая ворона» – неодобрительная характеристика в России. Характерно, что в русском языке нет фразеологизма, который бы положительно оценивал выделяющихся людей. 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92424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1439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Соборность </a:t>
            </a:r>
            <a:r>
              <a:rPr lang="ru-RU" sz="2800" dirty="0" smtClean="0"/>
              <a:t>сознания отражается также в традиции жить большими </a:t>
            </a:r>
            <a:r>
              <a:rPr lang="ru-RU" sz="2800" dirty="0" smtClean="0"/>
              <a:t>семьями. </a:t>
            </a:r>
            <a:r>
              <a:rPr lang="ru-RU" sz="2800" dirty="0" smtClean="0"/>
              <a:t>Общественное сознание резко не одобряет помещение родителей в дома престарелых («при живых детях</a:t>
            </a:r>
            <a:r>
              <a:rPr lang="ru-RU" sz="2800" dirty="0" smtClean="0"/>
              <a:t>»). </a:t>
            </a:r>
            <a:r>
              <a:rPr lang="ru-RU" sz="2800" dirty="0" smtClean="0"/>
              <a:t>Родителей принято брать «к себе</a:t>
            </a:r>
            <a:r>
              <a:rPr lang="ru-RU" sz="2800" dirty="0" smtClean="0"/>
              <a:t>», </a:t>
            </a:r>
            <a:r>
              <a:rPr lang="ru-RU" sz="2800" dirty="0" smtClean="0"/>
              <a:t>чтобы в старости родители жили с детьми. </a:t>
            </a:r>
          </a:p>
          <a:p>
            <a:pPr algn="just"/>
            <a:r>
              <a:rPr lang="ru-RU" sz="2800" dirty="0" smtClean="0"/>
              <a:t>	Отчетливо </a:t>
            </a:r>
            <a:r>
              <a:rPr lang="ru-RU" sz="2800" dirty="0" smtClean="0"/>
              <a:t>выражен мотив «живем для детей</a:t>
            </a:r>
            <a:r>
              <a:rPr lang="ru-RU" sz="2800" dirty="0" smtClean="0"/>
              <a:t>». </a:t>
            </a:r>
            <a:r>
              <a:rPr lang="ru-RU" sz="2800" dirty="0" smtClean="0"/>
              <a:t>Родители считают своим долгом до старости проявлять заботу о своих детях, </a:t>
            </a:r>
            <a:r>
              <a:rPr lang="ru-RU" sz="2800" dirty="0" smtClean="0"/>
              <a:t>помогать </a:t>
            </a:r>
            <a:r>
              <a:rPr lang="ru-RU" sz="2800" dirty="0" smtClean="0"/>
              <a:t>им </a:t>
            </a:r>
            <a:r>
              <a:rPr lang="ru-RU" sz="2800" dirty="0" smtClean="0"/>
              <a:t>деньгами, </a:t>
            </a:r>
            <a:r>
              <a:rPr lang="ru-RU" sz="2800" dirty="0" smtClean="0"/>
              <a:t>сидеть с внуками, освобождать своих детей от обязанностей ухода за их </a:t>
            </a:r>
            <a:r>
              <a:rPr lang="ru-RU" sz="2800" dirty="0" smtClean="0"/>
              <a:t>детьми.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5357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1439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Большую </a:t>
            </a:r>
            <a:r>
              <a:rPr lang="ru-RU" sz="2800" dirty="0" smtClean="0"/>
              <a:t>роль играет в русском сознании понятие «соседство». Выражение «мы живем по соседству» означает, что у меня с этим человеком есть достаточно тесная связь, почти дружба - могу обратиться за помощью, советом и т.д. </a:t>
            </a:r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	Коллектив </a:t>
            </a:r>
            <a:r>
              <a:rPr lang="ru-RU" sz="2800" dirty="0" smtClean="0"/>
              <a:t>- это не просто коллеги, это совокупность людей, которая имеет общее мнение по различным вопросам и это мнение должен учитывать каждый член коллектива. </a:t>
            </a:r>
            <a:endParaRPr lang="ru-RU" sz="2800" dirty="0" smtClean="0"/>
          </a:p>
          <a:p>
            <a:endParaRPr lang="ru-RU" u="sng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760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07249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деловых отношениях соборность проявляется в большой доверчивости русского человека - люди не боятся делиться секретами, откровенны даже с малознакомыми. </a:t>
            </a:r>
            <a:endParaRPr lang="ru-RU" sz="2800" dirty="0" smtClean="0"/>
          </a:p>
          <a:p>
            <a:pPr algn="just"/>
            <a:r>
              <a:rPr lang="ru-RU" sz="2800" dirty="0" smtClean="0"/>
              <a:t>	Русский </a:t>
            </a:r>
            <a:r>
              <a:rPr lang="ru-RU" sz="2800" dirty="0" smtClean="0"/>
              <a:t>человек может дать в долг, в том числе малознакомым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 	Есть </a:t>
            </a:r>
            <a:r>
              <a:rPr lang="ru-RU" sz="2800" dirty="0" smtClean="0"/>
              <a:t>понятие «свой человек» - это не обязательно родственник, это человек, который из чувства дружбы готов сделать для вас </a:t>
            </a:r>
            <a:r>
              <a:rPr lang="ru-RU" sz="2800" dirty="0" smtClean="0"/>
              <a:t>все. 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90230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0105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	Что </a:t>
            </a:r>
            <a:r>
              <a:rPr lang="ru-RU" sz="2800" b="1" i="1" dirty="0" smtClean="0">
                <a:solidFill>
                  <a:srgbClr val="FF0000"/>
                </a:solidFill>
              </a:rPr>
              <a:t>дает соборность обществу и человеку? </a:t>
            </a:r>
            <a:r>
              <a:rPr lang="ru-RU" sz="2800" b="1" dirty="0" smtClean="0">
                <a:solidFill>
                  <a:srgbClr val="FF0000"/>
                </a:solidFill>
              </a:rPr>
              <a:t>	</a:t>
            </a:r>
          </a:p>
          <a:p>
            <a:pPr algn="just"/>
            <a:r>
              <a:rPr lang="ru-RU" sz="2800" b="1" dirty="0" smtClean="0">
                <a:solidFill>
                  <a:srgbClr val="FF0000"/>
                </a:solidFill>
              </a:rPr>
              <a:t>	</a:t>
            </a:r>
            <a:r>
              <a:rPr lang="ru-RU" sz="2800" dirty="0" smtClean="0"/>
              <a:t>Соборность </a:t>
            </a:r>
            <a:r>
              <a:rPr lang="ru-RU" sz="2800" dirty="0" smtClean="0"/>
              <a:t>обеспечивает общую защищенность всех, обеспеченность по минимуму для всех; она обеспечивает взаимопомощь </a:t>
            </a:r>
            <a:r>
              <a:rPr lang="ru-RU" sz="2800" dirty="0" smtClean="0"/>
              <a:t>людей.</a:t>
            </a:r>
          </a:p>
          <a:p>
            <a:pPr algn="just"/>
            <a:endParaRPr lang="ru-RU" sz="2800" dirty="0" smtClean="0"/>
          </a:p>
          <a:p>
            <a:pPr algn="just"/>
            <a:r>
              <a:rPr lang="ru-RU" sz="2800" b="1" i="1" dirty="0" smtClean="0">
                <a:solidFill>
                  <a:srgbClr val="FF0000"/>
                </a:solidFill>
              </a:rPr>
              <a:t>	Чему </a:t>
            </a:r>
            <a:r>
              <a:rPr lang="ru-RU" sz="2800" b="1" i="1" dirty="0" smtClean="0">
                <a:solidFill>
                  <a:srgbClr val="FF0000"/>
                </a:solidFill>
              </a:rPr>
              <a:t>мешает соборность? </a:t>
            </a:r>
            <a:endParaRPr lang="ru-RU" sz="28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800" dirty="0" smtClean="0"/>
              <a:t>	В </a:t>
            </a:r>
            <a:r>
              <a:rPr lang="ru-RU" sz="2800" dirty="0" smtClean="0"/>
              <a:t>соборном обществе нарушается личная независимость, неприкосновенность </a:t>
            </a:r>
            <a:r>
              <a:rPr lang="ru-RU" sz="2800" dirty="0" smtClean="0"/>
              <a:t>человека;  </a:t>
            </a:r>
            <a:r>
              <a:rPr lang="ru-RU" sz="2800" dirty="0" smtClean="0"/>
              <a:t>формируется высокая зависимость члена общества от других людей</a:t>
            </a:r>
            <a:r>
              <a:rPr lang="ru-RU" sz="2800" dirty="0" smtClean="0"/>
              <a:t>; </a:t>
            </a:r>
            <a:r>
              <a:rPr lang="ru-RU" sz="2800" dirty="0" smtClean="0"/>
              <a:t>возникают зависть, сплетни, постоянное стремление к перераспределению </a:t>
            </a:r>
            <a:r>
              <a:rPr lang="ru-RU" sz="2800" dirty="0" smtClean="0"/>
              <a:t>богатств.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450889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143116"/>
            <a:ext cx="792961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/>
              <a:t>2.</a:t>
            </a:r>
            <a:r>
              <a:rPr lang="ru-RU" sz="3200" dirty="0" smtClean="0"/>
              <a:t> </a:t>
            </a:r>
            <a:r>
              <a:rPr lang="ru-RU" sz="3200" b="1" dirty="0" smtClean="0"/>
              <a:t>Душевность социальных отношений.</a:t>
            </a:r>
            <a:endParaRPr lang="ru-RU" sz="3200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519252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912E169-AD10-4CD7-ABE2-00AD5EED67EE}"/>
</file>

<file path=customXml/itemProps2.xml><?xml version="1.0" encoding="utf-8"?>
<ds:datastoreItem xmlns:ds="http://schemas.openxmlformats.org/officeDocument/2006/customXml" ds:itemID="{FAE90DA5-99A8-4398-828F-B3CD8262657B}"/>
</file>

<file path=customXml/itemProps3.xml><?xml version="1.0" encoding="utf-8"?>
<ds:datastoreItem xmlns:ds="http://schemas.openxmlformats.org/officeDocument/2006/customXml" ds:itemID="{D9AE0ED1-DD05-471A-8AAB-7EF6C827527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103</Words>
  <Application>Microsoft Office PowerPoint</Application>
  <PresentationFormat>Экран (4:3)</PresentationFormat>
  <Paragraphs>99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Артём</cp:lastModifiedBy>
  <cp:revision>42</cp:revision>
  <dcterms:modified xsi:type="dcterms:W3CDTF">2015-10-10T06:46:37Z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