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30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700808"/>
            <a:ext cx="77048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НАЦИОНАЛЬНОЕ КОММУНИКАТИВНОЕ ПОВЕДЕНИЕ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1091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Коммуникативный </a:t>
            </a:r>
            <a:r>
              <a:rPr lang="ru-RU" sz="2800" dirty="0"/>
              <a:t>шок может привести к формированию представления о том или ином народе как </a:t>
            </a:r>
            <a:r>
              <a:rPr lang="ru-RU" sz="2800" dirty="0" smtClean="0"/>
              <a:t>некультурном, </a:t>
            </a:r>
            <a:r>
              <a:rPr lang="ru-RU" sz="2800" dirty="0"/>
              <a:t>непонятном в своем поведении - когда неясны мотивы тех или иных коммуникативных </a:t>
            </a:r>
            <a:r>
              <a:rPr lang="ru-RU" sz="2800" dirty="0" smtClean="0"/>
              <a:t>действий, </a:t>
            </a:r>
            <a:r>
              <a:rPr lang="ru-RU" sz="2800" dirty="0"/>
              <a:t>а нередко способствует формированию чувства национального превосходства и высокомерия в отношении народа с иной, “непонятной” </a:t>
            </a:r>
            <a:r>
              <a:rPr lang="ru-RU" sz="2800" dirty="0" smtClean="0"/>
              <a:t>культурой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07452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916832"/>
            <a:ext cx="78488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3. Пособия по межкультурной коммуникации.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9768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13690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Интерес </a:t>
            </a:r>
            <a:r>
              <a:rPr lang="ru-RU" sz="2800" dirty="0"/>
              <a:t>к национальным особенностям общения приводит многих исследователей к попыткам описать эти особенности.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Однако </a:t>
            </a:r>
            <a:r>
              <a:rPr lang="ru-RU" sz="2800" dirty="0"/>
              <a:t>имеющиеся описания страдают рядом существенных недостатков: </a:t>
            </a:r>
            <a:endParaRPr lang="ru-RU" sz="2800" dirty="0" smtClean="0"/>
          </a:p>
          <a:p>
            <a:pPr algn="just"/>
            <a:endParaRPr lang="ru-RU" sz="1200" dirty="0"/>
          </a:p>
          <a:p>
            <a:pPr marL="342900" indent="-342900" algn="just">
              <a:buAutoNum type="arabicParenR"/>
            </a:pPr>
            <a:r>
              <a:rPr lang="ru-RU" sz="2800" dirty="0" smtClean="0"/>
              <a:t>Они </a:t>
            </a:r>
            <a:r>
              <a:rPr lang="ru-RU" sz="2800" dirty="0"/>
              <a:t>не носят специального </a:t>
            </a:r>
            <a:r>
              <a:rPr lang="ru-RU" sz="2800" dirty="0" smtClean="0"/>
              <a:t>характера.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2) Авторы подобных работ описывают преимущественно экзотические, необычные, бросающиеся в глаза особенности общения других народов.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3</a:t>
            </a:r>
            <a:r>
              <a:rPr lang="ru-RU" sz="2800" dirty="0"/>
              <a:t>) Все такие описания </a:t>
            </a:r>
            <a:r>
              <a:rPr lang="ru-RU" sz="2800" dirty="0" err="1"/>
              <a:t>несистемны</a:t>
            </a:r>
            <a:r>
              <a:rPr lang="ru-RU" sz="2800" dirty="0"/>
              <a:t>, фрагментарны. </a:t>
            </a:r>
          </a:p>
        </p:txBody>
      </p:sp>
    </p:spTree>
    <p:extLst>
      <p:ext uri="{BB962C8B-B14F-4D97-AF65-F5344CB8AC3E}">
        <p14:creationId xmlns:p14="http://schemas.microsoft.com/office/powerpoint/2010/main" xmlns="" val="989400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</a:t>
            </a:r>
            <a:r>
              <a:rPr lang="ru-RU" sz="2800" dirty="0"/>
              <a:t>последнее время появилось множество пособий по деловому общению, в которых есть разделы и даже главы типа «Как вести переговоры с русскими», «Как договориться со скандинавами», «Как убеждать итальянцев» и т.д., и т.п. </a:t>
            </a:r>
            <a:endParaRPr lang="ru-RU" sz="2800" dirty="0" smtClean="0"/>
          </a:p>
          <a:p>
            <a:pPr algn="just"/>
            <a:r>
              <a:rPr lang="ru-RU" sz="2800" dirty="0" smtClean="0"/>
              <a:t>	Написанные </a:t>
            </a:r>
            <a:r>
              <a:rPr lang="ru-RU" sz="2800" dirty="0"/>
              <a:t>непрофессионалами в области общения, эти книги, </a:t>
            </a:r>
            <a:r>
              <a:rPr lang="ru-RU" sz="2800" dirty="0" smtClean="0"/>
              <a:t> </a:t>
            </a:r>
            <a:r>
              <a:rPr lang="ru-RU" sz="2800" dirty="0"/>
              <a:t>содержат много противоречий, устаревших сведений, </a:t>
            </a:r>
            <a:r>
              <a:rPr lang="ru-RU" sz="2800" dirty="0" smtClean="0"/>
              <a:t>а </a:t>
            </a:r>
            <a:r>
              <a:rPr lang="ru-RU" sz="2800" dirty="0"/>
              <a:t>часто просто содержат грубые ошибки, поскольку основаны на чисто субъективном опыте автора (получается коммуникативная </a:t>
            </a:r>
            <a:r>
              <a:rPr lang="ru-RU" sz="2800" i="1" dirty="0"/>
              <a:t>клюква</a:t>
            </a:r>
            <a:r>
              <a:rPr lang="ru-RU" sz="2800" dirty="0"/>
              <a:t>, нередко вызывающая смех у носителей описываемой культуры).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137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Э. Робертс </a:t>
            </a:r>
            <a:r>
              <a:rPr lang="ru-RU" sz="2800" dirty="0"/>
              <a:t>в книге «Русские: справочник ксенофоба» пишет, что «посиделки» – это у русских значит сидеть на кухне, пить чай и разговаривать </a:t>
            </a:r>
            <a:r>
              <a:rPr lang="ru-RU" sz="2800" dirty="0" smtClean="0"/>
              <a:t>за полночь </a:t>
            </a:r>
            <a:r>
              <a:rPr lang="ru-RU" sz="2800" dirty="0"/>
              <a:t>о фундаментальных вещах; что близкие друзья у русских целуются три раза, потому что три – счастливое число; что у русских развит язык жестов, потому что они привыкли к секретности из-за того, что их все время подслушивало КГБ 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3768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785926"/>
            <a:ext cx="75724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РУССКОЕ НЕВЕРБАЛЬНОЕ ПОВЕДЕНИЕ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500306"/>
            <a:ext cx="48577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1. Взгляд.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3582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русском общении функции взгляда разнообразней, чем в Европе.</a:t>
            </a:r>
          </a:p>
          <a:p>
            <a:pPr algn="just"/>
            <a:r>
              <a:rPr lang="ru-RU" sz="2800" dirty="0" smtClean="0"/>
              <a:t> 	Русские больше и дольше смотрят в лицо друг другу, чем представители английской культуры. Россияне часто ведут беседу непосредственно лицом к лицу, смотрят на собеседника.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Русские могут долго и интенсивно смотреть на незнакомого, но сразу отводят взгляд, когда это стало заметно. Считается некультурным заметно для собеседника окинуть («смерить») его взглядом. 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428868"/>
            <a:ext cx="54292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2. Мимика.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916832"/>
            <a:ext cx="8064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	1</a:t>
            </a:r>
            <a:r>
              <a:rPr lang="ru-RU" sz="3200" b="1" dirty="0"/>
              <a:t>. Различия в речевом и поведенческом этикете разных народов.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562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3582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Русская мимика отражает «актуальное настроение» человека, а не скрывает его. Русские чаще краснеют и бледнеют, чем англичане.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Русские обычно не скрывают эмоций в радости, но стараются скрыть негативные чувства, англичане же, к примеру, не скрывают как те, так и другие. </a:t>
            </a:r>
          </a:p>
          <a:p>
            <a:pPr algn="just"/>
            <a:r>
              <a:rPr lang="ru-RU" sz="2800" dirty="0" smtClean="0"/>
              <a:t>	Большим национальным своеобразием обладает </a:t>
            </a:r>
            <a:r>
              <a:rPr lang="ru-RU" sz="2800" i="1" dirty="0" smtClean="0"/>
              <a:t>русская улыбка. </a:t>
            </a:r>
            <a:r>
              <a:rPr lang="ru-RU" sz="2800" dirty="0" smtClean="0"/>
              <a:t>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b="1" dirty="0" smtClean="0"/>
              <a:t>	Русские с точки зрения европейцев – мрачные, угрюмые, неулыбчивые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358246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</a:rPr>
              <a:t>Специфические национальные особенности русской улыбки:</a:t>
            </a:r>
          </a:p>
          <a:p>
            <a:pPr algn="just"/>
            <a:endParaRPr lang="ru-RU" sz="2800" b="1" dirty="0" smtClean="0"/>
          </a:p>
          <a:p>
            <a:pPr marL="514350" indent="-514350" algn="just">
              <a:buAutoNum type="arabicPeriod"/>
            </a:pPr>
            <a:r>
              <a:rPr lang="ru-RU" sz="2800" dirty="0" smtClean="0"/>
              <a:t>Русская улыбка (в норме) выполняется только губами.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2. Улыбка в русском общении не является сигналом вежливости. </a:t>
            </a:r>
          </a:p>
          <a:p>
            <a:pPr algn="just"/>
            <a:r>
              <a:rPr lang="ru-RU" sz="2800" dirty="0" smtClean="0"/>
              <a:t>	В русском коммуникативном поведении улыбка «из вежливости» просто не принята. </a:t>
            </a:r>
          </a:p>
          <a:p>
            <a:pPr algn="just"/>
            <a:r>
              <a:rPr lang="ru-RU" sz="2800" dirty="0" smtClean="0"/>
              <a:t>	Постоянная вежливая улыбка называется у русских «дежурной улыбкой» и считается плохим признаком человека, проявлением его неискренности, скрытности</a:t>
            </a:r>
          </a:p>
          <a:p>
            <a:pPr algn="just"/>
            <a:endParaRPr lang="ru-RU" sz="2800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14393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3. В русском общении не принято улыбаться незнакомым. 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dirty="0" smtClean="0"/>
              <a:t>	4. У русских не принято автоматически отвечать на улыбку улыбкой.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5. В русском общении не принято улыбнуться человеку, если случайно встретился с ним взглядом.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6. Улыбка у русских – сигнал личного расположения к человеку.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07249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7. У русских не принято улыбаться при исполнении служебных обязанностей, при выполнении какого-либо серьезного дела.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8. Русская улыбка рассматривается как </a:t>
            </a:r>
            <a:r>
              <a:rPr lang="ru-RU" sz="2800" b="1" u="sng" dirty="0" smtClean="0"/>
              <a:t>искреннее</a:t>
            </a:r>
            <a:r>
              <a:rPr lang="ru-RU" sz="2800" dirty="0" smtClean="0"/>
              <a:t> выражение хорошего настроения или расположения к собеседнику.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9. Улыбка русского человека должна иметь вескую причину, известную окружающим, только тогда человек получает на нее «право» в глазах окружающих.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В русском языке есть уникальная поговорка, отсутствующая в других языках – «Смех без причины - признак дурачины».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28680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10. Причина улыбки человека должна быть понятной для окружающих.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11. В русской культуре не принято улыбаться просто для поднятия настроения собеседника.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12. Улыбка должна быть уместной с точки зрения окружающих, соответствовать ситуации. </a:t>
            </a:r>
          </a:p>
          <a:p>
            <a:pPr algn="just"/>
            <a:r>
              <a:rPr lang="ru-RU" sz="2800" dirty="0" smtClean="0"/>
              <a:t> </a:t>
            </a:r>
          </a:p>
          <a:p>
            <a:pPr algn="just"/>
            <a:r>
              <a:rPr lang="ru-RU" sz="2800" dirty="0" smtClean="0"/>
              <a:t>	13. Улыбка в официальной обстановке и в компании демонстрирует хорошее настроение и дружелюбие людей.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14. У русских наблюдается нечеткое различие между улыбкой и смехом.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643182"/>
            <a:ext cx="54292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3. Позы.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800105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Когда русский человек сидит, его поведение более «формально», чем у представителей западной культуры.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Сидеть на корточках отражение низкого социального статуса сидящего.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У русских совершенно не принято сидеть на полу, люди будут лучше долго стоять, чем сядут на пол.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Русские никогда не кладут ноги на стол, это интерпретируется как грубое неуважение к окружающим. Некультурной считается поза «развалившись» в кресле.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285992"/>
            <a:ext cx="62151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4. Осанка.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28670"/>
            <a:ext cx="764386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отличие от англичан, немцев, русские не очень следят за своей осанкой, не считают это обязательным, не придают ей особого значения.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571744"/>
            <a:ext cx="52149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5. Стойка.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777686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Очень </a:t>
            </a:r>
            <a:r>
              <a:rPr lang="ru-RU" sz="2800" dirty="0"/>
              <a:t>многое в общении другого народа кажется странным, необычным и даже шокирующим. </a:t>
            </a:r>
            <a:endParaRPr lang="en-US" sz="2800" dirty="0" smtClean="0"/>
          </a:p>
          <a:p>
            <a:pPr algn="just"/>
            <a:endParaRPr lang="en-US" sz="1400" dirty="0" smtClean="0"/>
          </a:p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Существенно </a:t>
            </a:r>
            <a:r>
              <a:rPr lang="ru-RU" sz="2800" dirty="0"/>
              <a:t>различается речевой этикет разных народов. Различна роль улыбки, рукопожатия, объятий и поцелуев при встрече, приветствии и прощании, причем эти различия нередко оказываются весьма значительными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/>
              <a:t>Например, н</a:t>
            </a:r>
            <a:r>
              <a:rPr lang="ru-RU" sz="2800" dirty="0" smtClean="0"/>
              <a:t>емцы </a:t>
            </a:r>
            <a:r>
              <a:rPr lang="ru-RU" sz="2800" dirty="0"/>
              <a:t>в лифте здороваются и прощаются со своими </a:t>
            </a:r>
            <a:r>
              <a:rPr lang="ru-RU" sz="2800" dirty="0" smtClean="0"/>
              <a:t>попутчиками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868598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92961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Русские стоят, занимая мало места, часто руки по швам, не в боки.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Инокультурные</a:t>
            </a:r>
            <a:r>
              <a:rPr lang="ru-RU" sz="2800" dirty="0" smtClean="0"/>
              <a:t> наблюдатели отмечают, что русские заметно меняют стойку в официальных и неофициальных обстоятельствах.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357430"/>
            <a:ext cx="83582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6. Походка, движение в ходе общения.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71530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русском общении можно разговаривать во время движения. Русские часто разговаривают на ходу, но при сообщении чего-либо важного могут остановиться или присесть, важное считается необходимым надо обсуждать «не на ходу».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500306"/>
            <a:ext cx="84296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7. Физический контакт в ходе общения.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1537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России широко распространен ритуал рукопожатия. Рукопожатие при встрече и прощании в России – жест преимущественно мужской.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Русское рукопожатие более длительное и дружеское, чем западное.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Для западноевропейцев русские </a:t>
            </a:r>
            <a:r>
              <a:rPr lang="ru-RU" sz="2800" i="1" dirty="0" smtClean="0"/>
              <a:t>много целуются и обнимаются.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Русские при объятьях часто добавляют поцелуй. Поцелуй принят при приветствии, прощании, поздравлении близких людей</a:t>
            </a:r>
            <a:endParaRPr lang="ru-RU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1439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По сравнению с западными традициями, русские при ходьбе располагаются ходят очень близко друг к другу. При ходьбе, езде в транспорте, сидении в общественном месте русский человек не боится прикосновения корпусом.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В русском общении можно деликатно дотрагиваться до лиц противоположного пола - это рассматривается как доброжелательность, расположение.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071678"/>
            <a:ext cx="5000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8. Жесты.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01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Наиболее распространенными русскими жестами являются утвердительный кивок, отрицательный поворот головы. Иностранцам бросается в глаза, что русские часто указывают головой.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У русских много жестов, включающих касание руки или плеча собеседника.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В разговоре русские часто дотрагиваются до кисти собеседника, чтобы привлечь или вернуть его внимание, </a:t>
            </a:r>
            <a:endParaRPr lang="ru-RU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1537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русском общении используется всего 5 невербальных сигналов недружелюбия и более 20 невербальных сигналов дружелюбия (в 4 раза больше).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Финны делают 1 жест в час, итальянцы 80, французы 120, мексиканцы 180, русские – около 40. Таким образом, русские жестикулируют довольно умеренно, однако их жесты шире по размаху и эмоциональней.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b="1" i="1" dirty="0" smtClean="0"/>
              <a:t>	</a:t>
            </a:r>
            <a:r>
              <a:rPr lang="ru-RU" sz="2800" b="1" i="1" dirty="0" smtClean="0">
                <a:solidFill>
                  <a:srgbClr val="FF0000"/>
                </a:solidFill>
              </a:rPr>
              <a:t>Существуют чисто русские невербальные сигналы, не встречающиеся в западных культурах.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428868"/>
            <a:ext cx="68580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11. Дистанция общения.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1369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Большие </a:t>
            </a:r>
            <a:r>
              <a:rPr lang="ru-RU" sz="2800" dirty="0"/>
              <a:t>различия наблюдаются в тематике общения в гостях и на работе. Русский человек может говорить обо всем, что его интересует - черта, отсутствующая у большинства народов мира. </a:t>
            </a:r>
          </a:p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У </a:t>
            </a:r>
            <a:r>
              <a:rPr lang="ru-RU" sz="2800" dirty="0"/>
              <a:t>русских небольшое опоздание в гости является необходимым, оно отражает внимание к хозяевам, предусмотрительность – а вдруг хозяева еще не успели полностью приготовиться к встрече гостей; немцы же рассматривают опоздание как проявление необязательности, неуважения и не знают, как себя вести в таких случаях.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94194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42968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Для русского общения характерна сверхкороткая дистанция с точки зрения европейских норм. 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Коммуникативные дистанции русских и англичан: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b="1" dirty="0" smtClean="0">
                <a:latin typeface="Arial"/>
                <a:cs typeface="Arial"/>
              </a:rPr>
              <a:t>► </a:t>
            </a:r>
            <a:r>
              <a:rPr lang="ru-RU" sz="2800" b="1" dirty="0" smtClean="0"/>
              <a:t>интимная</a:t>
            </a:r>
            <a:r>
              <a:rPr lang="ru-RU" sz="2800" dirty="0" smtClean="0"/>
              <a:t>: англ. - 10-45 см., рус. - 10-18 см.; 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2800" b="1" dirty="0" smtClean="0">
                <a:latin typeface="Arial"/>
                <a:cs typeface="Arial"/>
              </a:rPr>
              <a:t>► </a:t>
            </a:r>
            <a:r>
              <a:rPr lang="ru-RU" sz="2800" b="1" dirty="0" smtClean="0"/>
              <a:t>персональная</a:t>
            </a:r>
            <a:r>
              <a:rPr lang="ru-RU" sz="2800" dirty="0" smtClean="0"/>
              <a:t>: англ. - 45-120 см. , рус. -15-25 см; </a:t>
            </a:r>
          </a:p>
          <a:p>
            <a:pPr algn="just"/>
            <a:r>
              <a:rPr lang="ru-RU" sz="2800" b="1" dirty="0" smtClean="0">
                <a:latin typeface="Arial"/>
                <a:cs typeface="Arial"/>
              </a:rPr>
              <a:t>► </a:t>
            </a:r>
            <a:r>
              <a:rPr lang="ru-RU" sz="2800" b="1" dirty="0" smtClean="0"/>
              <a:t>социальная</a:t>
            </a:r>
            <a:r>
              <a:rPr lang="ru-RU" sz="2800" dirty="0" smtClean="0"/>
              <a:t>: англ. - 1-4 м., рус. 30 см.- 2 метра; </a:t>
            </a:r>
          </a:p>
          <a:p>
            <a:pPr algn="just"/>
            <a:r>
              <a:rPr lang="ru-RU" sz="2800" b="1" dirty="0" smtClean="0">
                <a:latin typeface="Arial"/>
                <a:cs typeface="Arial"/>
              </a:rPr>
              <a:t>► </a:t>
            </a:r>
            <a:r>
              <a:rPr lang="ru-RU" sz="2800" b="1" dirty="0" smtClean="0"/>
              <a:t>публичная</a:t>
            </a:r>
            <a:r>
              <a:rPr lang="ru-RU" sz="2800" dirty="0" smtClean="0"/>
              <a:t>: англ. - с 3,5 м., рус. – с 2,5 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214554"/>
            <a:ext cx="70009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12. Выбор места общения.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07249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Лучшее место общение для русских – за столом. Не принято сидеть на полу, даже если нет сидячих мест - это считается некультурным и унизительным для сидящего, поскольку он сидит ниже других.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Приглашение в свой дом у русских является высшей демонстрацией уважения и гостеприимства. 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2800" dirty="0" smtClean="0"/>
              <a:t>	В дальней дороге принято разговаривать с попутчиками. Принято разговаривать и в городском транспорте, если вы едете со своим знакомым.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500306"/>
            <a:ext cx="70723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13. Молчание в общении.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78581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Молчание в русском общении осуждается. В компании не принято молчать, в группе должно идти постоянное общение. Молчаливый гость вызывает неодобрение и сочувствие, ему пытаются помочь вступить в общий разговор («А ты что молчишь?», «А ты что загрустил?»).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В русской культуре есть понятие </a:t>
            </a:r>
            <a:r>
              <a:rPr lang="ru-RU" sz="2800" i="1" dirty="0" smtClean="0"/>
              <a:t>неловкое молчание</a:t>
            </a:r>
            <a:r>
              <a:rPr lang="ru-RU" sz="2800" dirty="0" smtClean="0"/>
              <a:t>, означающее внезапно возникшее молчание, нарушившее ход общей беседы. Неловкое молчание нужно преодолеть.</a:t>
            </a:r>
            <a:endParaRPr lang="ru-RU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28670"/>
            <a:ext cx="7643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Вместе с этим русской культуре есть традиция высокой оценки молчания в произведениях русского фольклора: </a:t>
            </a:r>
          </a:p>
          <a:p>
            <a:pPr algn="just"/>
            <a:endParaRPr lang="ru-RU" sz="1400" i="1" smtClean="0"/>
          </a:p>
          <a:p>
            <a:pPr algn="just"/>
            <a:r>
              <a:rPr lang="ru-RU" sz="2800" i="1" dirty="0" smtClean="0"/>
              <a:t>Слово - серебро, молчание- золото; Кто молчит, тот двух научит; Кстати помолчать - что большое слово сказать; Доброе молчание чем не ответ.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7422" y="285728"/>
            <a:ext cx="4176612" cy="62016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84784"/>
            <a:ext cx="78488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2. Культурный шок и причины его возникновения.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581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806489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	Культурный </a:t>
            </a:r>
            <a:r>
              <a:rPr lang="ru-RU" sz="2800" b="1" dirty="0"/>
              <a:t>шок – </a:t>
            </a:r>
            <a:r>
              <a:rPr lang="ru-RU" sz="2800" dirty="0"/>
              <a:t>это осознание резкого различия культур двух народов, которое проявляется в условиях </a:t>
            </a:r>
            <a:r>
              <a:rPr lang="ru-RU" sz="2800" dirty="0" smtClean="0"/>
              <a:t>контакта </a:t>
            </a:r>
            <a:r>
              <a:rPr lang="ru-RU" sz="2800" dirty="0"/>
              <a:t>с представителями другой культуры и сопровождается непониманием, неправильным пониманием или прямым отторжением чужой </a:t>
            </a:r>
            <a:r>
              <a:rPr lang="ru-RU" sz="2800" dirty="0" smtClean="0"/>
              <a:t>культуры. </a:t>
            </a:r>
            <a:endParaRPr lang="ru-RU" sz="2800" dirty="0"/>
          </a:p>
          <a:p>
            <a:pPr algn="just"/>
            <a:r>
              <a:rPr lang="ru-RU" sz="2800" b="1" dirty="0" smtClean="0"/>
              <a:t>	Коммуникативный </a:t>
            </a:r>
            <a:r>
              <a:rPr lang="ru-RU" sz="2800" b="1" dirty="0"/>
              <a:t>шок</a:t>
            </a:r>
            <a:r>
              <a:rPr lang="ru-RU" sz="2800" i="1" dirty="0"/>
              <a:t> – </a:t>
            </a:r>
            <a:r>
              <a:rPr lang="ru-RU" sz="2800" dirty="0"/>
              <a:t>резкое расхождение в нормах и традициях общения народов, которое проявляется в условиях межкультурной коммуникации и выражается в непонимании, неправильном понимании или прямом отторжении той или иной нормы или традиции народа представителем чужой культуры.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8759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Важнейшее </a:t>
            </a:r>
            <a:r>
              <a:rPr lang="ru-RU" sz="2800" dirty="0"/>
              <a:t>правило американского коммуникативного поведения – табу на вопрос о размере личных доходов. </a:t>
            </a:r>
          </a:p>
          <a:p>
            <a:pPr algn="just"/>
            <a:r>
              <a:rPr lang="ru-RU" sz="2800" dirty="0" smtClean="0"/>
              <a:t>	У </a:t>
            </a:r>
            <a:r>
              <a:rPr lang="ru-RU" sz="2800" dirty="0"/>
              <a:t>китайцев не принято благодарить близких друзей. </a:t>
            </a:r>
            <a:endParaRPr lang="ru-RU" sz="2800" dirty="0" smtClean="0"/>
          </a:p>
          <a:p>
            <a:pPr algn="just"/>
            <a:r>
              <a:rPr lang="ru-RU" sz="2800" dirty="0" smtClean="0"/>
              <a:t>	Немцы </a:t>
            </a:r>
            <a:r>
              <a:rPr lang="ru-RU" sz="2800" dirty="0"/>
              <a:t>часто удивляются, когда русские говорят </a:t>
            </a:r>
            <a:r>
              <a:rPr lang="ru-RU" sz="2800" i="1" dirty="0"/>
              <a:t>спасибо</a:t>
            </a:r>
            <a:r>
              <a:rPr lang="ru-RU" sz="2800" dirty="0"/>
              <a:t>, уходя из гостей – «За что спасибо?» – недоумевают они. </a:t>
            </a:r>
          </a:p>
          <a:p>
            <a:pPr algn="just"/>
            <a:r>
              <a:rPr lang="ru-RU" sz="2800" dirty="0" smtClean="0"/>
              <a:t>	Американцы </a:t>
            </a:r>
            <a:r>
              <a:rPr lang="ru-RU" sz="2800" dirty="0"/>
              <a:t>удивляются и порой негодуют на затягивание русскими общения, русские же обижаются на чересчур краткое общение, которое зачастую демонстрируют американцы. </a:t>
            </a:r>
          </a:p>
        </p:txBody>
      </p:sp>
    </p:spTree>
    <p:extLst>
      <p:ext uri="{BB962C8B-B14F-4D97-AF65-F5344CB8AC3E}">
        <p14:creationId xmlns:p14="http://schemas.microsoft.com/office/powerpoint/2010/main" xmlns="" val="37396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350" y="188640"/>
            <a:ext cx="813690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Коммуникативный </a:t>
            </a:r>
            <a:r>
              <a:rPr lang="ru-RU" sz="2800" dirty="0"/>
              <a:t>шок возможен и в сфере невербального коммуникативного поведения.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Американцы </a:t>
            </a:r>
            <a:r>
              <a:rPr lang="ru-RU" sz="2800" dirty="0"/>
              <a:t>искренне удивляются, что у русских свист на концерте не знак одобрения, а знак неодобрения (как в большинстве стран Европы). </a:t>
            </a:r>
            <a:endParaRPr lang="ru-RU" sz="2800" dirty="0" smtClean="0"/>
          </a:p>
          <a:p>
            <a:pPr algn="just"/>
            <a:endParaRPr lang="ru-RU" sz="1400" dirty="0"/>
          </a:p>
          <a:p>
            <a:pPr algn="just"/>
            <a:r>
              <a:rPr lang="ru-RU" sz="2800" dirty="0" smtClean="0"/>
              <a:t>	Русских </a:t>
            </a:r>
            <a:r>
              <a:rPr lang="ru-RU" sz="2800" dirty="0"/>
              <a:t>поражает </a:t>
            </a:r>
            <a:r>
              <a:rPr lang="ru-RU" sz="2800" dirty="0" smtClean="0"/>
              <a:t>традиция </a:t>
            </a:r>
            <a:r>
              <a:rPr lang="ru-RU" sz="2800" dirty="0"/>
              <a:t>в университетах Германии стучать по столу в знак одобрения прослушанной лекции – в России стук по дереву в ряде ситуаций означает “тупой, неразвитый</a:t>
            </a:r>
            <a:r>
              <a:rPr lang="ru-RU" sz="2800" dirty="0" smtClean="0"/>
              <a:t>”.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Немцев </a:t>
            </a:r>
            <a:r>
              <a:rPr lang="ru-RU" sz="2800" dirty="0"/>
              <a:t>поражает русский детский жест «фига», который в немецком </a:t>
            </a:r>
            <a:r>
              <a:rPr lang="ru-RU" sz="2800" dirty="0" smtClean="0"/>
              <a:t>поведении </a:t>
            </a:r>
            <a:r>
              <a:rPr lang="ru-RU" sz="2800" dirty="0"/>
              <a:t>означает грубое мужское </a:t>
            </a:r>
            <a:r>
              <a:rPr lang="ru-RU" sz="2800" dirty="0" smtClean="0"/>
              <a:t>предложение.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650985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92E03ED-6510-4FA8-B34C-66C9741ED6AA}"/>
</file>

<file path=customXml/itemProps2.xml><?xml version="1.0" encoding="utf-8"?>
<ds:datastoreItem xmlns:ds="http://schemas.openxmlformats.org/officeDocument/2006/customXml" ds:itemID="{1A20F96D-70F6-4E31-AD66-F7AAC6D9DF10}"/>
</file>

<file path=customXml/itemProps3.xml><?xml version="1.0" encoding="utf-8"?>
<ds:datastoreItem xmlns:ds="http://schemas.openxmlformats.org/officeDocument/2006/customXml" ds:itemID="{2AA2E5B2-C983-4E73-BB62-3B238B660797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107</Words>
  <Application>Microsoft Office PowerPoint</Application>
  <PresentationFormat>Экран (4:3)</PresentationFormat>
  <Paragraphs>141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Артём</cp:lastModifiedBy>
  <cp:revision>33</cp:revision>
  <dcterms:modified xsi:type="dcterms:W3CDTF">2015-11-29T07:20:59Z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