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857364"/>
            <a:ext cx="80010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РУССКИЙ СОМАТИЧЕСКИЙ ЯЗЫК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80724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Второй язык называется </a:t>
            </a:r>
            <a:r>
              <a:rPr lang="ru-RU" sz="2800" b="1" dirty="0" smtClean="0"/>
              <a:t>я </a:t>
            </a:r>
            <a:r>
              <a:rPr lang="ru-RU" sz="2800" b="1" dirty="0" err="1" smtClean="0"/>
              <a:t>з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ы</a:t>
            </a:r>
            <a:r>
              <a:rPr lang="ru-RU" sz="2800" b="1" dirty="0" smtClean="0"/>
              <a:t> к о м привычного поведения</a:t>
            </a:r>
            <a:r>
              <a:rPr lang="ru-RU" sz="2800" dirty="0" smtClean="0"/>
              <a:t>. </a:t>
            </a:r>
          </a:p>
          <a:p>
            <a:pPr algn="just"/>
            <a:r>
              <a:rPr lang="ru-RU" sz="2800" dirty="0" smtClean="0"/>
              <a:t>	В каждом народе возникают и закрепляются повседневные нормы поведения (дома, в общественном месте, с детьми, с подчиненными, с руководителями, во время работы, на отдыхе и т. д.).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14393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Информативность языка привычного поведения отличается от способов передачи информации вербальным (обычным) и соматическим языками. </a:t>
            </a:r>
          </a:p>
          <a:p>
            <a:pPr algn="just"/>
            <a:r>
              <a:rPr lang="ru-RU" sz="2800" dirty="0" smtClean="0"/>
              <a:t>	Если человек поступает так, как от него ожидают, то своим поведением он не сообщает ничего нового. </a:t>
            </a:r>
          </a:p>
          <a:p>
            <a:pPr algn="just"/>
            <a:r>
              <a:rPr lang="ru-RU" sz="2800" dirty="0" smtClean="0"/>
              <a:t>	Новая информация передается только отклонениями от правил привычного поведения.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Жесты, мимика, позы и выражения лиц национально обусловлены.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857364"/>
            <a:ext cx="778674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/>
              <a:t>3. Группа соматических речений в русском языке.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80724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b="1" dirty="0" smtClean="0"/>
              <a:t>Соматические речения – </a:t>
            </a:r>
            <a:r>
              <a:rPr lang="ru-RU" sz="2800" dirty="0" smtClean="0"/>
              <a:t>это слова русского языка, которые обозначают жесты, мимику, позы, выражения лиц и симптомов (</a:t>
            </a:r>
            <a:r>
              <a:rPr lang="ru-RU" sz="2800" i="1" dirty="0" smtClean="0"/>
              <a:t>пожать плечами, наморщить лоб, кусать губы, хмурить брови, грозить кулаком, опустить глаза, повесить голову, клевать носом, чесать в затылке, положа руку </a:t>
            </a:r>
            <a:r>
              <a:rPr lang="ru-RU" sz="2800" i="1" dirty="0" smtClean="0"/>
              <a:t>на сердце)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792961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Общие свойства соматических речений:</a:t>
            </a:r>
            <a:endParaRPr lang="ru-RU" sz="2800" dirty="0" smtClean="0"/>
          </a:p>
          <a:p>
            <a:pPr algn="just"/>
            <a:r>
              <a:rPr lang="ru-RU" sz="2800" b="1" dirty="0" smtClean="0"/>
              <a:t> </a:t>
            </a:r>
          </a:p>
          <a:p>
            <a:pPr marL="514350" indent="-514350" algn="just">
              <a:buAutoNum type="arabicParenR"/>
            </a:pPr>
            <a:r>
              <a:rPr lang="ru-RU" sz="2800" dirty="0" smtClean="0"/>
              <a:t>Один и тот же </a:t>
            </a:r>
            <a:r>
              <a:rPr lang="ru-RU" sz="2800" dirty="0" err="1" smtClean="0"/>
              <a:t>соматизм</a:t>
            </a:r>
            <a:r>
              <a:rPr lang="ru-RU" sz="2800" dirty="0" smtClean="0"/>
              <a:t> может быть выражен разными речениями. </a:t>
            </a:r>
          </a:p>
          <a:p>
            <a:pPr marL="514350" indent="-514350" algn="just"/>
            <a:r>
              <a:rPr lang="ru-RU" sz="2800" dirty="0" smtClean="0"/>
              <a:t>Например: </a:t>
            </a:r>
            <a:r>
              <a:rPr lang="ru-RU" sz="2800" i="1" dirty="0" smtClean="0"/>
              <a:t>сдвинуть/</a:t>
            </a:r>
            <a:r>
              <a:rPr lang="ru-RU" sz="2800" i="1" dirty="0" err="1" smtClean="0"/>
              <a:t>нахмуритъ</a:t>
            </a:r>
            <a:r>
              <a:rPr lang="ru-RU" sz="2800" i="1" dirty="0" smtClean="0"/>
              <a:t>/насупить брови; побледнеть/потерять румянец; закрыть/зажмурить глаза и т.д.</a:t>
            </a:r>
          </a:p>
          <a:p>
            <a:pPr marL="514350" indent="-514350" algn="just">
              <a:buAutoNum type="arabicParenR"/>
            </a:pPr>
            <a:endParaRPr lang="ru-RU" sz="2800" dirty="0" smtClean="0"/>
          </a:p>
          <a:p>
            <a:pPr algn="just"/>
            <a:r>
              <a:rPr lang="ru-RU" sz="2800" dirty="0" smtClean="0"/>
              <a:t>2) Одно и то же речение способно обозначать разные </a:t>
            </a:r>
            <a:r>
              <a:rPr lang="ru-RU" sz="2800" dirty="0" err="1" smtClean="0"/>
              <a:t>соматизмы</a:t>
            </a:r>
            <a:r>
              <a:rPr lang="ru-RU" sz="2800" dirty="0" smtClean="0"/>
              <a:t> (махнуть рукой).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50112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3) Соматические речения описывают внешнюю форму </a:t>
            </a:r>
            <a:r>
              <a:rPr lang="ru-RU" sz="2800" dirty="0" err="1" smtClean="0"/>
              <a:t>соматизма</a:t>
            </a:r>
            <a:r>
              <a:rPr lang="ru-RU" sz="2800" dirty="0" smtClean="0"/>
              <a:t> с разной степенью ясности. 	</a:t>
            </a:r>
          </a:p>
          <a:p>
            <a:pPr algn="just"/>
            <a:r>
              <a:rPr lang="ru-RU" sz="2800" dirty="0" smtClean="0"/>
              <a:t>	Например: </a:t>
            </a:r>
            <a:r>
              <a:rPr lang="ru-RU" sz="2800" i="1" dirty="0" smtClean="0"/>
              <a:t>послать поцелуй, положить руку кому-л. на голову,</a:t>
            </a:r>
            <a:r>
              <a:rPr lang="ru-RU" sz="2800" dirty="0" smtClean="0"/>
              <a:t> </a:t>
            </a:r>
            <a:r>
              <a:rPr lang="ru-RU" sz="2800" i="1" dirty="0" smtClean="0"/>
              <a:t>тереть рукой лоб </a:t>
            </a:r>
            <a:r>
              <a:rPr lang="ru-RU" sz="2800" dirty="0" smtClean="0"/>
              <a:t>— это речения, достаточно подробно отражающие внешний вид жеста или мимики. </a:t>
            </a:r>
          </a:p>
          <a:p>
            <a:pPr algn="just"/>
            <a:r>
              <a:rPr lang="ru-RU" sz="2800" dirty="0" smtClean="0"/>
              <a:t>	Двухместные речения понятны меньше: </a:t>
            </a:r>
            <a:r>
              <a:rPr lang="ru-RU" sz="2800" i="1" dirty="0" smtClean="0"/>
              <a:t>протягивать руку, прятать глаза, отвести глаза и т.д. </a:t>
            </a:r>
            <a:endParaRPr lang="ru-RU" sz="2800" dirty="0" smtClean="0"/>
          </a:p>
          <a:p>
            <a:pPr algn="just"/>
            <a:r>
              <a:rPr lang="ru-RU" sz="2800" dirty="0" smtClean="0"/>
              <a:t>	Еще менее понятны однословные соматические речения: </a:t>
            </a:r>
            <a:r>
              <a:rPr lang="ru-RU" sz="2800" i="1" dirty="0" smtClean="0"/>
              <a:t>поклониться</a:t>
            </a:r>
            <a:r>
              <a:rPr lang="ru-RU" sz="2800" dirty="0" smtClean="0"/>
              <a:t> (как именно — кивнуть головой, склонить голову, склониться в поясе?), </a:t>
            </a:r>
            <a:r>
              <a:rPr lang="ru-RU" sz="2800" i="1" dirty="0" smtClean="0"/>
              <a:t>нахмуриться, наморщиться</a:t>
            </a:r>
            <a:r>
              <a:rPr lang="ru-RU" sz="2800" dirty="0" smtClean="0"/>
              <a:t> и т. 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79296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4) Значение соматических речений в общении. </a:t>
            </a:r>
          </a:p>
          <a:p>
            <a:pPr algn="just"/>
            <a:r>
              <a:rPr lang="ru-RU" sz="2800" dirty="0" smtClean="0"/>
              <a:t>	Вместо того чтобы сказать, что кто-то сердится, обычно говорят</a:t>
            </a:r>
            <a:r>
              <a:rPr lang="ru-RU" sz="2800" i="1" dirty="0" smtClean="0"/>
              <a:t>: он побледнел, он весь затрясся, он сжал руки в кулаки</a:t>
            </a:r>
            <a:r>
              <a:rPr lang="ru-RU" sz="2800" dirty="0" smtClean="0"/>
              <a:t> и т. д.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928802"/>
            <a:ext cx="8001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1. Лингвострановедческое значение невербальных знаков.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05273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ВЕРБАЛЬНЫЙ</a:t>
            </a:r>
            <a:r>
              <a:rPr lang="ru-RU" sz="2800" dirty="0" smtClean="0"/>
              <a:t> – СВЯЗАННЫЙ С ЯЗЫКОМ (СЛОВЕСНЫЙ).</a:t>
            </a:r>
          </a:p>
          <a:p>
            <a:endParaRPr lang="ru-RU" sz="2800" dirty="0"/>
          </a:p>
          <a:p>
            <a:r>
              <a:rPr lang="ru-RU" sz="2800" b="1" dirty="0" smtClean="0"/>
              <a:t>НЕВЕРБАЛЬНЫЙ</a:t>
            </a:r>
            <a:r>
              <a:rPr lang="ru-RU" sz="2800" dirty="0" smtClean="0"/>
              <a:t> – НЕ СВЯЗАННЫЙ С ЯЗЫКОМ.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9110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5724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	</a:t>
            </a:r>
            <a:r>
              <a:rPr lang="ru-RU" sz="2800" dirty="0" smtClean="0"/>
              <a:t>Иногда полагают, что невербальные языки являются интернациональными и что с их помощью люди разных стран всегда договорятся между собой. </a:t>
            </a:r>
            <a:endParaRPr lang="en-US" sz="2800" dirty="0" smtClean="0"/>
          </a:p>
          <a:p>
            <a:pPr algn="just"/>
            <a:r>
              <a:rPr lang="en-US" sz="2800" dirty="0" smtClean="0"/>
              <a:t>	</a:t>
            </a:r>
            <a:r>
              <a:rPr lang="ru-RU" sz="2800" dirty="0" smtClean="0"/>
              <a:t>Это справедливо только по отношению к жестам, которые описывают что-то. </a:t>
            </a:r>
            <a:r>
              <a:rPr lang="en-US" sz="2800" dirty="0" smtClean="0"/>
              <a:t>	</a:t>
            </a:r>
            <a:r>
              <a:rPr lang="ru-RU" sz="2800" dirty="0" smtClean="0"/>
              <a:t>Например, изобразив процесс бритья, вы можете без знания языка собеседника сообщить ему, что вы собираетесь побриться или что вы просите лезвие.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78581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Однако если </a:t>
            </a:r>
            <a:r>
              <a:rPr lang="ru-RU" sz="2800" dirty="0"/>
              <a:t>жестом нельзя точно </a:t>
            </a:r>
            <a:r>
              <a:rPr lang="ru-RU" sz="2800" dirty="0" smtClean="0"/>
              <a:t>передать значение, то межнациональная коммуникация обычно нарушается (поднятый кверху большой палец руки – знак одобрения и желание остановить такси).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Жестовая коммуникация — в большой степени такой же национальный феномен, как и вербальные языки.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714488"/>
            <a:ext cx="77867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2. Русский соматический язык и язык повседневного поведения.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828680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/>
              <a:t>Единицы соматического языка:</a:t>
            </a:r>
          </a:p>
          <a:p>
            <a:pPr algn="just"/>
            <a:endParaRPr lang="ru-RU" sz="2800" dirty="0" smtClean="0"/>
          </a:p>
          <a:p>
            <a:pPr marL="514350" indent="-514350" algn="just">
              <a:buAutoNum type="arabicParenR"/>
            </a:pPr>
            <a:r>
              <a:rPr lang="ru-RU" sz="2800" b="1" dirty="0" smtClean="0"/>
              <a:t>Жесты</a:t>
            </a:r>
            <a:r>
              <a:rPr lang="ru-RU" sz="2800" dirty="0" smtClean="0"/>
              <a:t> — значащие телодвижения, исполняемые сознательно и в расчете на наблюдателя. Типичный пример жеста — махнуть рукой.</a:t>
            </a:r>
          </a:p>
          <a:p>
            <a:pPr marL="514350" indent="-514350" algn="just">
              <a:buAutoNum type="arabicParenR"/>
            </a:pPr>
            <a:endParaRPr lang="ru-RU" sz="2800" dirty="0" smtClean="0"/>
          </a:p>
          <a:p>
            <a:pPr algn="just"/>
            <a:r>
              <a:rPr lang="ru-RU" sz="2800" dirty="0" smtClean="0"/>
              <a:t>2) </a:t>
            </a:r>
            <a:r>
              <a:rPr lang="ru-RU" sz="2800" b="1" dirty="0" smtClean="0"/>
              <a:t>Мимика</a:t>
            </a:r>
            <a:r>
              <a:rPr lang="ru-RU" sz="2800" dirty="0" smtClean="0"/>
              <a:t> — значащие движения лица.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dirty="0" smtClean="0"/>
              <a:t>3) </a:t>
            </a:r>
            <a:r>
              <a:rPr lang="ru-RU" sz="2800" b="1" dirty="0" smtClean="0"/>
              <a:t>Позы </a:t>
            </a:r>
            <a:r>
              <a:rPr lang="ru-RU" sz="2800" dirty="0" smtClean="0"/>
              <a:t>— значащие положения человеческого тела, сохраняемые в течение определенного времени. </a:t>
            </a: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792961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4) </a:t>
            </a:r>
            <a:r>
              <a:rPr lang="ru-RU" sz="2800" b="1" dirty="0" smtClean="0"/>
              <a:t>Выражения лиц</a:t>
            </a:r>
            <a:r>
              <a:rPr lang="ru-RU" sz="2800" dirty="0" smtClean="0"/>
              <a:t> — значащие фиксированные положения лицевых мышц.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5) </a:t>
            </a:r>
            <a:r>
              <a:rPr lang="ru-RU" sz="2800" b="1" dirty="0" smtClean="0"/>
              <a:t>Симптомы душевных движений и состояний. </a:t>
            </a:r>
          </a:p>
          <a:p>
            <a:pPr algn="just"/>
            <a:r>
              <a:rPr lang="ru-RU" sz="2800" dirty="0" smtClean="0"/>
              <a:t>В первую очередь это перемены цвета лица человека: покраснел (жарко или рассердился), покрылся пятнами (волнуется, возмущен), побледнел (волнуется или плохо себя чувствует) и т. 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14356"/>
            <a:ext cx="814393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	С о м а т и </a:t>
            </a:r>
            <a:r>
              <a:rPr lang="ru-RU" sz="2800" b="1" dirty="0" err="1" smtClean="0"/>
              <a:t>з</a:t>
            </a:r>
            <a:r>
              <a:rPr lang="ru-RU" sz="2800" b="1" dirty="0" smtClean="0"/>
              <a:t> м</a:t>
            </a:r>
            <a:r>
              <a:rPr lang="ru-RU" sz="2800" dirty="0" smtClean="0"/>
              <a:t>  (от греч. </a:t>
            </a:r>
            <a:r>
              <a:rPr lang="ru-RU" sz="2800" dirty="0" err="1" smtClean="0"/>
              <a:t>soma</a:t>
            </a:r>
            <a:r>
              <a:rPr lang="ru-RU" sz="2800" dirty="0" smtClean="0"/>
              <a:t> 'тело, корпус') – это  любой значащий признак, положение или движение лица и всего тела человека.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b="1" dirty="0" smtClean="0"/>
              <a:t>	С о м а т и ч е с к и й  язык</a:t>
            </a:r>
            <a:r>
              <a:rPr lang="ru-RU" sz="2800" dirty="0" smtClean="0"/>
              <a:t> – это совокупность </a:t>
            </a:r>
            <a:r>
              <a:rPr lang="ru-RU" sz="2800" dirty="0" err="1" smtClean="0"/>
              <a:t>соматизмов</a:t>
            </a:r>
            <a:r>
              <a:rPr lang="ru-RU" sz="2800" dirty="0" smtClean="0"/>
              <a:t> и правил их исполнения, сочетания друг с другом, а также восприятия человеком.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E9B6C01-68E6-4DE9-9758-8AB45263F802}"/>
</file>

<file path=customXml/itemProps2.xml><?xml version="1.0" encoding="utf-8"?>
<ds:datastoreItem xmlns:ds="http://schemas.openxmlformats.org/officeDocument/2006/customXml" ds:itemID="{B0CE071C-1797-41C6-8618-C418092E8851}"/>
</file>

<file path=customXml/itemProps3.xml><?xml version="1.0" encoding="utf-8"?>
<ds:datastoreItem xmlns:ds="http://schemas.openxmlformats.org/officeDocument/2006/customXml" ds:itemID="{23378A22-6109-4999-99C1-283AAD13E566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249</TotalTime>
  <Words>158</Words>
  <Application>Microsoft Office PowerPoint</Application>
  <PresentationFormat>Экран (4:3)</PresentationFormat>
  <Paragraphs>46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Artyom Strizhak</cp:lastModifiedBy>
  <cp:revision>38</cp:revision>
  <dcterms:modified xsi:type="dcterms:W3CDTF">2015-11-20T12:26:15Z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