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85860"/>
            <a:ext cx="850112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НАЦИОНАЛЬНО-КУЛЬТУРНАЯ СЕМАНТИКА РУССКОЙ</a:t>
            </a:r>
            <a:endParaRPr lang="ru-RU" sz="4000" dirty="0" smtClean="0"/>
          </a:p>
          <a:p>
            <a:pPr algn="ctr"/>
            <a:r>
              <a:rPr lang="ru-RU" sz="4000" b="1" dirty="0" smtClean="0"/>
              <a:t>ФРАЗЕОЛОГИИ</a:t>
            </a:r>
            <a:endParaRPr lang="ru-RU" sz="4000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857364"/>
            <a:ext cx="78581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3. Национально-культурная семантика фразеологического фона.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85818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Изучение фразеологизмов важно по трем причинам.</a:t>
            </a:r>
          </a:p>
          <a:p>
            <a:pPr algn="just"/>
            <a:r>
              <a:rPr lang="ru-RU" sz="2800" dirty="0" smtClean="0"/>
              <a:t>	1) Они отражают национальную культуру комплексно, т. е. своими идиоматичными значениями. </a:t>
            </a:r>
          </a:p>
          <a:p>
            <a:pPr algn="just"/>
            <a:r>
              <a:rPr lang="ru-RU" sz="2800" dirty="0" smtClean="0"/>
              <a:t>	Некоторые фразеологизмы называют также явления прошлого и настоящего нашей страны, которые не имеют прямых аналогов в зарубежных культурах. </a:t>
            </a:r>
          </a:p>
          <a:p>
            <a:pPr algn="just"/>
            <a:r>
              <a:rPr lang="ru-RU" sz="2800" dirty="0" smtClean="0"/>
              <a:t>	Например: </a:t>
            </a:r>
            <a:r>
              <a:rPr lang="ru-RU" sz="2800" i="1" dirty="0" smtClean="0"/>
              <a:t>похвальная грамота, казанская сирота, красный угол(</a:t>
            </a:r>
            <a:r>
              <a:rPr lang="ru-RU" sz="2800" i="1" dirty="0" err="1" smtClean="0"/>
              <a:t>ок</a:t>
            </a:r>
            <a:r>
              <a:rPr lang="ru-RU" sz="2800" i="1" dirty="0" smtClean="0"/>
              <a:t>), сбрасывать со счетов, чувство локтя и т.д.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928670"/>
            <a:ext cx="807249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2) Русские фразеологизмы отражают национальную культуру </a:t>
            </a:r>
            <a:r>
              <a:rPr lang="ru-RU" sz="2800" dirty="0" err="1" smtClean="0"/>
              <a:t>расчлененно</a:t>
            </a:r>
            <a:r>
              <a:rPr lang="ru-RU" sz="2800" dirty="0" smtClean="0"/>
              <a:t>, единицами своего состава. </a:t>
            </a:r>
          </a:p>
          <a:p>
            <a:pPr algn="just"/>
            <a:r>
              <a:rPr lang="ru-RU" sz="2800" dirty="0" smtClean="0"/>
              <a:t>	Некоторые из таких слов принадлежат к числу </a:t>
            </a:r>
            <a:r>
              <a:rPr lang="ru-RU" sz="2800" dirty="0" err="1" smtClean="0"/>
              <a:t>безэквивалентных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smtClean="0"/>
              <a:t>	Например: </a:t>
            </a:r>
            <a:r>
              <a:rPr lang="ru-RU" sz="2800" i="1" dirty="0" smtClean="0"/>
              <a:t>как аршин проглотил,  лыка не вяжет, семи пядей во лбу, лезть на рожон, косая сажень в плечах</a:t>
            </a:r>
            <a:r>
              <a:rPr lang="ru-RU" sz="2800" dirty="0" smtClean="0"/>
              <a:t>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71530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3) Фразеологизмы отражают русскую национальную культуру своими прототипами, поскольку свободные словосочетания описывали определенные обычаи, традиции, подробности быта и культуры, исторические события и многое другое.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2868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Прототипы фразеологизмов могут рассказать о: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► традиционной русской грамотности: </a:t>
            </a:r>
            <a:r>
              <a:rPr lang="ru-RU" sz="2800" i="1" dirty="0" smtClean="0"/>
              <a:t>начать с азов, не знать ни аза, с красной строки, приложить руку и т. д</a:t>
            </a:r>
            <a:r>
              <a:rPr lang="ru-RU" sz="2800" dirty="0" smtClean="0"/>
              <a:t>.;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► детских играх </a:t>
            </a:r>
            <a:r>
              <a:rPr lang="ru-RU" sz="2800" i="1" dirty="0" smtClean="0"/>
              <a:t>(играть в прятки; в кошки-мышки; куча мала</a:t>
            </a:r>
            <a:r>
              <a:rPr lang="ru-RU" sz="2800" dirty="0" smtClean="0"/>
              <a:t>);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► о денежной системе (</a:t>
            </a:r>
            <a:r>
              <a:rPr lang="ru-RU" sz="2800" i="1" dirty="0" smtClean="0"/>
              <a:t>за длинным рублем, ни гроша/ни копейки/'ни алтына за душой</a:t>
            </a:r>
            <a:r>
              <a:rPr lang="ru-RU" sz="2800" dirty="0" smtClean="0"/>
              <a:t>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642918"/>
            <a:ext cx="807249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► о ремеслах (</a:t>
            </a:r>
            <a:r>
              <a:rPr lang="ru-RU" sz="2800" i="1" dirty="0" smtClean="0"/>
              <a:t>вить веревки, быть баклуши</a:t>
            </a:r>
            <a:r>
              <a:rPr lang="ru-RU" sz="2800" dirty="0" smtClean="0"/>
              <a:t>);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► о традиционном врачевании (</a:t>
            </a:r>
            <a:r>
              <a:rPr lang="ru-RU" sz="2800" i="1" dirty="0" smtClean="0"/>
              <a:t>заговаривать зубы, выжигать каленым железом</a:t>
            </a:r>
            <a:r>
              <a:rPr lang="ru-RU" sz="2800" dirty="0" smtClean="0"/>
              <a:t>);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► об охоте и рыбной ловле (</a:t>
            </a:r>
            <a:r>
              <a:rPr lang="ru-RU" sz="2800" i="1" dirty="0" smtClean="0"/>
              <a:t>забрасывать/закидывать/сматывать удочки/удочку, подцепить на удочку, как рыба в воде, заметать следы, гоняться за двумя зайцами</a:t>
            </a:r>
            <a:r>
              <a:rPr lang="ru-RU" sz="2800" dirty="0" smtClean="0"/>
              <a:t>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79296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► о типичной русской флоре (</a:t>
            </a:r>
            <a:r>
              <a:rPr lang="ru-RU" sz="2800" i="1" dirty="0" smtClean="0"/>
              <a:t>через пень-колоду, кто в лес кто по дрова; как в темном лесу, наломать дров</a:t>
            </a:r>
            <a:r>
              <a:rPr lang="ru-RU" sz="2800" dirty="0" smtClean="0"/>
              <a:t>)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и фауне (</a:t>
            </a:r>
            <a:r>
              <a:rPr lang="ru-RU" sz="2800" i="1" dirty="0" smtClean="0"/>
              <a:t>дразнить гусей, как с гуся вода, куры не клюют, брать быка за рога, как корове седло, волком выть, медвежий угол, медведь на ухо наступил</a:t>
            </a:r>
            <a:r>
              <a:rPr lang="ru-RU" sz="2800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792961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Можно выделить фразеологизмы, прототипы которых отражают внешний вид человека, его одежду и обувь (</a:t>
            </a:r>
            <a:r>
              <a:rPr lang="ru-RU" sz="2800" i="1" dirty="0" smtClean="0"/>
              <a:t>посмеиваться в бороду, спустя/засучив рукава, заткнуть за пояс, дать по шапке, два сапога пара</a:t>
            </a:r>
            <a:r>
              <a:rPr lang="ru-RU" sz="2800" dirty="0" smtClean="0"/>
              <a:t>).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Жизнь крестьянина, его орудия производства, домашние и трудовые обязанности, печали и радости представлены в прототипах многих фразеологизмов: </a:t>
            </a:r>
            <a:r>
              <a:rPr lang="ru-RU" sz="2800" i="1" dirty="0" smtClean="0"/>
              <a:t>огород городить, бросать/кидать камешки в (чей-либо) огород, вожжа/шлея под хвост попала, пятое колесо в телеге, хоть кол на голове теши, вилами на воде писано.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785926"/>
            <a:ext cx="8215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1. Уточнение понятия фразеологизма.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	</a:t>
            </a:r>
            <a:r>
              <a:rPr lang="ru-RU" sz="2800" b="1" dirty="0" smtClean="0"/>
              <a:t>Фразеологизм</a:t>
            </a:r>
            <a:r>
              <a:rPr lang="ru-RU" sz="2800" dirty="0" smtClean="0"/>
              <a:t> это такое словосочетание, общее значение которого не выводится из самостоятельных значений каждого слова, в него входящего. </a:t>
            </a:r>
            <a:endParaRPr lang="en-US" sz="2800" dirty="0" smtClean="0"/>
          </a:p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Например, если о ком-то сказано, что он работает плохо, то смысл словосочетания складывается из отдельных смыслов слов работать и плохо.</a:t>
            </a:r>
            <a:endParaRPr lang="en-US" sz="2800" dirty="0" smtClean="0"/>
          </a:p>
          <a:p>
            <a:pPr algn="just"/>
            <a:r>
              <a:rPr lang="ru-RU" sz="2800" dirty="0" smtClean="0"/>
              <a:t> </a:t>
            </a:r>
            <a:r>
              <a:rPr lang="en-US" sz="2800" dirty="0" smtClean="0"/>
              <a:t>	</a:t>
            </a:r>
            <a:r>
              <a:rPr lang="ru-RU" sz="2800" dirty="0" smtClean="0"/>
              <a:t>Если же перед нами фраза Петр работает </a:t>
            </a:r>
            <a:r>
              <a:rPr lang="ru-RU" sz="2800" i="1" dirty="0" smtClean="0"/>
              <a:t>спустя рукава</a:t>
            </a:r>
            <a:r>
              <a:rPr lang="ru-RU" sz="2800" dirty="0" smtClean="0"/>
              <a:t>, то смысл 'плохо, небрежно' не вытекает из значений глагола </a:t>
            </a:r>
            <a:r>
              <a:rPr lang="ru-RU" sz="2800" i="1" dirty="0" smtClean="0"/>
              <a:t>спустить</a:t>
            </a:r>
            <a:r>
              <a:rPr lang="ru-RU" sz="2800" dirty="0" smtClean="0"/>
              <a:t> и существительного </a:t>
            </a:r>
            <a:r>
              <a:rPr lang="ru-RU" sz="2800" i="1" dirty="0" smtClean="0"/>
              <a:t>рукава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85794"/>
            <a:ext cx="857256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	</a:t>
            </a:r>
            <a:r>
              <a:rPr lang="ru-RU" sz="2800" b="1" dirty="0" err="1" smtClean="0"/>
              <a:t>Идиоматичность</a:t>
            </a:r>
            <a:r>
              <a:rPr lang="ru-RU" sz="2800" b="1" dirty="0" smtClean="0"/>
              <a:t> – </a:t>
            </a:r>
            <a:r>
              <a:rPr lang="ru-RU" sz="2800" dirty="0" smtClean="0"/>
              <a:t>это</a:t>
            </a:r>
            <a:r>
              <a:rPr lang="ru-RU" sz="2800" b="1" dirty="0" smtClean="0"/>
              <a:t> </a:t>
            </a:r>
            <a:r>
              <a:rPr lang="ru-RU" sz="2800" dirty="0" err="1" smtClean="0"/>
              <a:t>невыводимость</a:t>
            </a:r>
            <a:r>
              <a:rPr lang="ru-RU" sz="2800" dirty="0" smtClean="0"/>
              <a:t> семантики фразеологизма из значений слов, которые его составляют.</a:t>
            </a:r>
          </a:p>
          <a:p>
            <a:pPr algn="just"/>
            <a:endParaRPr lang="ru-RU" sz="2800" dirty="0" smtClean="0"/>
          </a:p>
          <a:p>
            <a:r>
              <a:rPr lang="ru-RU" sz="2800" dirty="0" smtClean="0"/>
              <a:t> 	</a:t>
            </a:r>
            <a:r>
              <a:rPr lang="ru-RU" sz="2700" dirty="0" smtClean="0"/>
              <a:t>Фразеологизм является </a:t>
            </a:r>
            <a:r>
              <a:rPr lang="ru-RU" sz="2700" b="1" dirty="0" smtClean="0"/>
              <a:t>воспроизводимым</a:t>
            </a:r>
            <a:r>
              <a:rPr lang="ru-RU" sz="2700" dirty="0" smtClean="0"/>
              <a:t> словосочетанием. Это объединяет фразеологизмы со словами.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736"/>
            <a:ext cx="85011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Двойственность значения фразеологизма.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2153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Идиоматичность</a:t>
            </a:r>
            <a:r>
              <a:rPr lang="ru-RU" sz="2800" dirty="0" smtClean="0"/>
              <a:t> фразеологизма приводит к цельности, неделимости его значения. Так, работать </a:t>
            </a:r>
            <a:r>
              <a:rPr lang="ru-RU" sz="2800" i="1" dirty="0" smtClean="0"/>
              <a:t>засучив рукава</a:t>
            </a:r>
            <a:r>
              <a:rPr lang="ru-RU" sz="2800" dirty="0" smtClean="0"/>
              <a:t> означает 'с большим усердием'. Какое отношение имеют рукава к усердной работе? </a:t>
            </a:r>
          </a:p>
          <a:p>
            <a:pPr algn="just"/>
            <a:r>
              <a:rPr lang="ru-RU" sz="2800" dirty="0" smtClean="0"/>
              <a:t>	Прямое значение словосочетания всегда предшествует появлению у него идиоматичного смысла. </a:t>
            </a:r>
          </a:p>
          <a:p>
            <a:pPr algn="just"/>
            <a:r>
              <a:rPr lang="ru-RU" sz="2800" dirty="0" smtClean="0"/>
              <a:t>	Фразеологизм возникает, когда словосочетание утрачивает свой прямой смысл.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85860"/>
            <a:ext cx="7929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Имеется группа словосочетаний, которые сейчас, в наши дни могут пониматься как в прямом смысле, так и в роли фразеологизмов:</a:t>
            </a:r>
            <a:r>
              <a:rPr lang="ru-RU" sz="2800" i="1" dirty="0" smtClean="0"/>
              <a:t> белены объелся, считать ворон, закручивать гайки, согнуть в дугу, становиться на дыбы и т.д. 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715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Значение фразеологизма, как и слова, не сводится к одной лишь понятийной части. 	В непонятийную часть семантики фразеологизма входят также значения слов, его составляющих. </a:t>
            </a:r>
          </a:p>
          <a:p>
            <a:pPr algn="just"/>
            <a:r>
              <a:rPr lang="ru-RU" sz="2800" dirty="0" smtClean="0"/>
              <a:t>	Например, фразеологизм </a:t>
            </a:r>
            <a:r>
              <a:rPr lang="ru-RU" sz="2800" i="1" dirty="0" smtClean="0"/>
              <a:t>на большой палец</a:t>
            </a:r>
            <a:r>
              <a:rPr lang="ru-RU" sz="2800" dirty="0" smtClean="0"/>
              <a:t> означает 'отлично, великолепно' или 'отличный, великолепный'. Одновременно каждый помнит о жесте, лежащем в основе этой идиомы. 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Для фразеологизма характерен лексический фон: </a:t>
            </a:r>
            <a:r>
              <a:rPr lang="ru-RU" sz="2800" i="1" dirty="0" smtClean="0"/>
              <a:t>мамаево побоище</a:t>
            </a:r>
            <a:r>
              <a:rPr lang="ru-RU" sz="2800" dirty="0" smtClean="0"/>
              <a:t> — это не только обозначение домашнего беспорядка, но и напоминание о длительном периоде истории России, связанном с освобождением от монголо-татарского ига.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EE0FF80-54F0-4B7C-B785-B4CE6F01BDD7}"/>
</file>

<file path=customXml/itemProps2.xml><?xml version="1.0" encoding="utf-8"?>
<ds:datastoreItem xmlns:ds="http://schemas.openxmlformats.org/officeDocument/2006/customXml" ds:itemID="{B08AC5B4-AB98-4595-809D-5CFA2F6264EC}"/>
</file>

<file path=customXml/itemProps3.xml><?xml version="1.0" encoding="utf-8"?>
<ds:datastoreItem xmlns:ds="http://schemas.openxmlformats.org/officeDocument/2006/customXml" ds:itemID="{41BA7E28-696E-466D-8686-F71F1FF26509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194</Words>
  <Application>Microsoft Office PowerPoint</Application>
  <PresentationFormat>Экран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Artyom Strizhak</cp:lastModifiedBy>
  <cp:revision>23</cp:revision>
  <dcterms:modified xsi:type="dcterms:W3CDTF">2015-10-08T07:18:45Z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