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A8FC-22A0-4070-977C-60861D03CE59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FE424-AB55-4C63-AF55-A0F3BB917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6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340768"/>
            <a:ext cx="75608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ФОНОВЫЕ ОСОБЕННОСТИ ИМЕН </a:t>
            </a:r>
            <a:r>
              <a:rPr lang="ru-RU" sz="4400" b="1" dirty="0" smtClean="0"/>
              <a:t>СОБСТВЕННЫХ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94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0010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Наконец, личные имена становятся к л и ч к а м и животных: </a:t>
            </a:r>
            <a:r>
              <a:rPr lang="ru-RU" sz="2800" i="1" dirty="0" smtClean="0"/>
              <a:t>Михайло </a:t>
            </a:r>
            <a:r>
              <a:rPr lang="ru-RU" sz="2800" i="1" dirty="0" err="1" smtClean="0"/>
              <a:t>Потапыч</a:t>
            </a:r>
            <a:r>
              <a:rPr lang="ru-RU" sz="2800" i="1" dirty="0" smtClean="0"/>
              <a:t> или Мишка— медведь, Васька—кот, Петька — петух</a:t>
            </a:r>
            <a:r>
              <a:rPr lang="ru-RU" sz="2800" dirty="0" smtClean="0"/>
              <a:t> и т.д.</a:t>
            </a:r>
          </a:p>
          <a:p>
            <a:pPr algn="just"/>
            <a:r>
              <a:rPr lang="ru-RU" sz="2800" dirty="0" smtClean="0"/>
              <a:t> </a:t>
            </a:r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Таким образом, имена собственные обладают яркой национально-культурной семантикой, поскольку их значение зависит от истории и культуры народа — носителя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57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28802"/>
            <a:ext cx="7858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Свойства и функции лексического фона.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5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07249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толковых словарях обычно описывается только лексическое понятие. В них можно найти, например, что вечер — это «время суток перед наступлением ночи».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Однако в сознании носителей языка со словом связан значительный объем информации. Вечер — это пора завершения работы; время, когда вся семья собирается вместе; свободное время; пора, когда готовятся ко сну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7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92961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Лексические понятия очень часто бывают межъязыковыми, понятийно эквивалентными для двух, трех и более языков. </a:t>
            </a:r>
            <a:r>
              <a:rPr lang="ru-RU" sz="2800" b="1" i="1" dirty="0" smtClean="0"/>
              <a:t>дом</a:t>
            </a:r>
            <a:r>
              <a:rPr lang="ru-RU" sz="2800" dirty="0" smtClean="0"/>
              <a:t> определяется как «жилое (или для учреждения) здание, а также люди, живущие в нем» и как «квартира, а также семья, люди, живущие вместе, их хозяйство».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Англ. </a:t>
            </a:r>
            <a:r>
              <a:rPr lang="ru-RU" sz="2800" dirty="0" err="1" smtClean="0"/>
              <a:t>house</a:t>
            </a:r>
            <a:r>
              <a:rPr lang="ru-RU" sz="2800" dirty="0" smtClean="0"/>
              <a:t> и нем. На</a:t>
            </a:r>
            <a:r>
              <a:rPr lang="en-US" sz="2800" dirty="0" smtClean="0"/>
              <a:t>us</a:t>
            </a:r>
            <a:r>
              <a:rPr lang="ru-RU" sz="2800" dirty="0" smtClean="0"/>
              <a:t> или фр. </a:t>
            </a:r>
            <a:r>
              <a:rPr lang="ru-RU" sz="2800" dirty="0" err="1" smtClean="0"/>
              <a:t>maison</a:t>
            </a:r>
            <a:r>
              <a:rPr lang="ru-RU" sz="2800" dirty="0" smtClean="0"/>
              <a:t> в соответствующих словарях определяются так же, как эквивалентное русское слово.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6140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778674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Однако в сфере лексических фонов регулярно наблюдается неполная эквивалентность. </a:t>
            </a:r>
          </a:p>
          <a:p>
            <a:pPr algn="just"/>
            <a:r>
              <a:rPr lang="ru-RU" sz="2800" dirty="0" smtClean="0"/>
              <a:t>	Например, слова или словосочетания </a:t>
            </a:r>
            <a:r>
              <a:rPr lang="ru-RU" sz="2800" i="1" dirty="0" smtClean="0"/>
              <a:t>домоуправление, кооперативный дом, детский дом</a:t>
            </a:r>
            <a:r>
              <a:rPr lang="ru-RU" sz="2800" dirty="0" smtClean="0"/>
              <a:t>, и т.д. выражают определенные и вполне знакомые явления жизни, которые уже не имеют соответствий в отдельных иностранных культурах и которые устойчивыми эквивалентами не переводятся.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71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484784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/>
              <a:t>1. Фоновые особенности ономастической лексики. Имя собственное как член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2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5608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Национально-культурный </a:t>
            </a:r>
            <a:r>
              <a:rPr lang="ru-RU" sz="2800" dirty="0"/>
              <a:t>компонент </a:t>
            </a:r>
            <a:r>
              <a:rPr lang="ru-RU" sz="2800" dirty="0" smtClean="0"/>
              <a:t>есть у имен собственных даже </a:t>
            </a:r>
            <a:r>
              <a:rPr lang="ru-RU" sz="2800" dirty="0"/>
              <a:t>в большей степени, чем </a:t>
            </a:r>
            <a:r>
              <a:rPr lang="ru-RU" sz="2800" dirty="0" smtClean="0"/>
              <a:t>у </a:t>
            </a:r>
            <a:r>
              <a:rPr lang="ru-RU" sz="2800" dirty="0" err="1" smtClean="0"/>
              <a:t>апеллятивов</a:t>
            </a:r>
            <a:r>
              <a:rPr lang="ru-RU" sz="2800" dirty="0" smtClean="0"/>
              <a:t> (имен нарицательных).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	Имя </a:t>
            </a:r>
            <a:r>
              <a:rPr lang="ru-RU" sz="2800" dirty="0"/>
              <a:t>собственное обладает лексическим фоном. </a:t>
            </a:r>
            <a:r>
              <a:rPr lang="ru-RU" sz="2800" dirty="0" smtClean="0"/>
              <a:t>Его </a:t>
            </a:r>
            <a:r>
              <a:rPr lang="ru-RU" sz="2800" dirty="0"/>
              <a:t>лексический фон оказывается обширным и качественно сложным. </a:t>
            </a:r>
          </a:p>
        </p:txBody>
      </p:sp>
    </p:spTree>
    <p:extLst>
      <p:ext uri="{BB962C8B-B14F-4D97-AF65-F5344CB8AC3E}">
        <p14:creationId xmlns:p14="http://schemas.microsoft.com/office/powerpoint/2010/main" val="36121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Все русские имена делятся на отдельные, противопоставленные друг другу группы. 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ru-RU" sz="2800" b="1" dirty="0" smtClean="0"/>
              <a:t>1. Возраст имени</a:t>
            </a:r>
            <a:r>
              <a:rPr lang="ru-RU" sz="2800" dirty="0" smtClean="0"/>
              <a:t>:</a:t>
            </a:r>
            <a:r>
              <a:rPr lang="ru-RU" sz="2800" i="1" dirty="0" smtClean="0"/>
              <a:t> </a:t>
            </a:r>
            <a:r>
              <a:rPr lang="ru-RU" sz="2800" i="1" dirty="0" smtClean="0"/>
              <a:t>Майя, Владлен, Нинель, </a:t>
            </a:r>
            <a:r>
              <a:rPr lang="ru-RU" sz="2800" i="1" dirty="0" smtClean="0"/>
              <a:t>Алла </a:t>
            </a:r>
            <a:r>
              <a:rPr lang="ru-RU" sz="2800" dirty="0" smtClean="0"/>
              <a:t>т</a:t>
            </a:r>
            <a:r>
              <a:rPr lang="ru-RU" sz="2800" dirty="0" smtClean="0"/>
              <a:t>. д. — новые имена, противопоставленные традиционным </a:t>
            </a:r>
            <a:r>
              <a:rPr lang="ru-RU" sz="2800" i="1" dirty="0" smtClean="0"/>
              <a:t>Игорь, Олег, Владислав</a:t>
            </a:r>
            <a:r>
              <a:rPr lang="ru-RU" sz="2800" dirty="0" smtClean="0"/>
              <a:t> и т. д.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ru-RU" sz="2800" b="1" dirty="0" smtClean="0"/>
              <a:t>2. Происхождение имени</a:t>
            </a:r>
            <a:r>
              <a:rPr lang="ru-RU" sz="2800" dirty="0" smtClean="0"/>
              <a:t>: </a:t>
            </a:r>
            <a:r>
              <a:rPr lang="ru-RU" sz="2800" i="1" dirty="0" smtClean="0"/>
              <a:t>Альберт, Герман, Эдуард, Альбина, Белла, Вероника</a:t>
            </a:r>
            <a:r>
              <a:rPr lang="ru-RU" sz="2800" dirty="0" smtClean="0"/>
              <a:t> и т. д. относятся к числу иностранных имен и противополагаются таким именам, как </a:t>
            </a:r>
            <a:r>
              <a:rPr lang="ru-RU" sz="2800" i="1" dirty="0" smtClean="0"/>
              <a:t>Владимир, Вячеслав, Мстислав, Всеволод, Вера, Надежда, Любовь </a:t>
            </a:r>
            <a:r>
              <a:rPr lang="ru-RU" sz="2800" dirty="0" smtClean="0"/>
              <a:t>и т. д., которые осознаются как славянские или прямо русские.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269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3. Социальная окраска</a:t>
            </a:r>
            <a:r>
              <a:rPr lang="ru-RU" sz="2800" dirty="0" smtClean="0"/>
              <a:t>: </a:t>
            </a:r>
            <a:r>
              <a:rPr lang="ru-RU" sz="2800" i="1" dirty="0" smtClean="0"/>
              <a:t>Иван, Сидор, </a:t>
            </a:r>
            <a:r>
              <a:rPr lang="ru-RU" sz="2800" i="1" dirty="0" err="1" smtClean="0"/>
              <a:t>Емелъян</a:t>
            </a:r>
            <a:r>
              <a:rPr lang="ru-RU" sz="2800" i="1" dirty="0" smtClean="0"/>
              <a:t>, Лукерья, </a:t>
            </a:r>
            <a:r>
              <a:rPr lang="ru-RU" sz="2800" i="1" dirty="0" err="1" smtClean="0"/>
              <a:t>Федосъя</a:t>
            </a:r>
            <a:r>
              <a:rPr lang="ru-RU" sz="2800" dirty="0" smtClean="0"/>
              <a:t> и т. д. ассоциируются с крестьянскими именами, а </a:t>
            </a:r>
            <a:r>
              <a:rPr lang="ru-RU" sz="2800" i="1" dirty="0" smtClean="0"/>
              <a:t>Евгений, Вера, Тамара, Роберт, Вадим, Марина</a:t>
            </a:r>
            <a:r>
              <a:rPr lang="ru-RU" sz="2800" dirty="0" smtClean="0"/>
              <a:t> соотносятся</a:t>
            </a:r>
            <a:r>
              <a:rPr lang="en-US" sz="2800" dirty="0" smtClean="0"/>
              <a:t> </a:t>
            </a:r>
            <a:r>
              <a:rPr lang="ru-RU" sz="2800" dirty="0" smtClean="0"/>
              <a:t>с именами городскими.</a:t>
            </a:r>
            <a:endParaRPr lang="en-US" sz="2800" dirty="0" smtClean="0"/>
          </a:p>
          <a:p>
            <a:pPr algn="just"/>
            <a:r>
              <a:rPr lang="ru-RU" sz="2800" dirty="0" smtClean="0"/>
              <a:t> </a:t>
            </a:r>
          </a:p>
          <a:p>
            <a:pPr algn="just"/>
            <a:r>
              <a:rPr lang="ru-RU" sz="2800" b="1" dirty="0" smtClean="0"/>
              <a:t>4. Стилевая принадлежность</a:t>
            </a:r>
            <a:r>
              <a:rPr lang="ru-RU" sz="2800" dirty="0" smtClean="0"/>
              <a:t>: </a:t>
            </a:r>
            <a:r>
              <a:rPr lang="ru-RU" sz="2800" i="1" dirty="0" smtClean="0"/>
              <a:t>Гаврила, Михайло, Данила</a:t>
            </a:r>
            <a:r>
              <a:rPr lang="ru-RU" sz="2800" dirty="0" smtClean="0"/>
              <a:t>,— просторечные имена по сравнению с официальными формами </a:t>
            </a:r>
            <a:r>
              <a:rPr lang="ru-RU" sz="2800" i="1" dirty="0" smtClean="0"/>
              <a:t>Гавриил, Михаил, Даниил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35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5. Употребительность, популярность имени</a:t>
            </a:r>
            <a:r>
              <a:rPr lang="ru-RU" sz="2800" dirty="0" smtClean="0"/>
              <a:t>: модны имена </a:t>
            </a:r>
            <a:r>
              <a:rPr lang="ru-RU" sz="2800" i="1" dirty="0" smtClean="0"/>
              <a:t>Александр, Алексей, Денис, Анатолий, Андрей </a:t>
            </a:r>
            <a:r>
              <a:rPr lang="ru-RU" sz="2800" dirty="0" smtClean="0"/>
              <a:t>и т. д., а имена </a:t>
            </a:r>
            <a:r>
              <a:rPr lang="ru-RU" sz="2800" i="1" dirty="0" smtClean="0"/>
              <a:t>Аввакум, Василиса, Герасим, </a:t>
            </a:r>
            <a:r>
              <a:rPr lang="ru-RU" sz="2800" i="1" dirty="0" err="1" smtClean="0"/>
              <a:t>Глафира</a:t>
            </a:r>
            <a:r>
              <a:rPr lang="ru-RU" sz="2800" i="1" dirty="0" smtClean="0"/>
              <a:t> </a:t>
            </a:r>
            <a:r>
              <a:rPr lang="ru-RU" sz="2800" dirty="0" smtClean="0"/>
              <a:t>и т.д. принадлежат к категории редких. </a:t>
            </a:r>
            <a:endParaRPr lang="en-US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6. </a:t>
            </a:r>
            <a:r>
              <a:rPr lang="ru-RU" sz="2800" b="1" dirty="0" smtClean="0"/>
              <a:t>Внутренняя форма имени</a:t>
            </a:r>
            <a:r>
              <a:rPr lang="ru-RU" sz="2800" dirty="0" smtClean="0"/>
              <a:t>. Имена с живой внутренней формой противопоставляются именам с темной внутренней формой: </a:t>
            </a:r>
            <a:r>
              <a:rPr lang="ru-RU" sz="2800" i="1" dirty="0" smtClean="0"/>
              <a:t>Владимир, Вера, Любовь, Людмила</a:t>
            </a:r>
            <a:r>
              <a:rPr lang="ru-RU" sz="2800" dirty="0" smtClean="0"/>
              <a:t> в противоположность </a:t>
            </a:r>
            <a:r>
              <a:rPr lang="ru-RU" sz="2800" i="1" dirty="0" smtClean="0"/>
              <a:t>Геннадий, Петр, Глеб, Борис, Виталий</a:t>
            </a:r>
            <a:r>
              <a:rPr lang="ru-RU" sz="2800" dirty="0" smtClean="0"/>
              <a:t>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2868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2. Индивидуальная семантика имени собственного – антропонима (имя человека).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010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Имена могут встречаться в пословицах, поговорках, загадках, и благодаря этому они становятся значимыми. Например, </a:t>
            </a:r>
            <a:r>
              <a:rPr lang="ru-RU" sz="2800" i="1" dirty="0" smtClean="0"/>
              <a:t>Макар</a:t>
            </a:r>
            <a:r>
              <a:rPr lang="ru-RU" sz="2800" dirty="0" smtClean="0"/>
              <a:t> представляется неудачником, нерасторопным человеком, потому что в пословице </a:t>
            </a:r>
            <a:r>
              <a:rPr lang="ru-RU" sz="2800" i="1" dirty="0" smtClean="0"/>
              <a:t>На бедного Макара все шишки валятся</a:t>
            </a:r>
            <a:r>
              <a:rPr lang="ru-RU" sz="2800" dirty="0" smtClean="0"/>
              <a:t> он показан совсем безответным; </a:t>
            </a:r>
            <a:r>
              <a:rPr lang="ru-RU" sz="2800" i="1" dirty="0" smtClean="0"/>
              <a:t>Емеля</a:t>
            </a:r>
            <a:r>
              <a:rPr lang="ru-RU" sz="2800" dirty="0" smtClean="0"/>
              <a:t> – это болтун, вероятно потому, что именно так его характеризует пословица </a:t>
            </a:r>
            <a:r>
              <a:rPr lang="ru-RU" sz="2800" i="1" dirty="0" smtClean="0"/>
              <a:t>Мели, Емеля, твоя неделя</a:t>
            </a:r>
            <a:r>
              <a:rPr lang="ru-RU" sz="2800" dirty="0" smtClean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25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Ряд личных имен получил нарицательный смысл. Например, Иван это символическое имя русского, дядя Степа (герой стихотворения С. Михалкова) — высокий человек и т.п. </a:t>
            </a:r>
            <a:endParaRPr lang="en-US" sz="2800" dirty="0" smtClean="0"/>
          </a:p>
          <a:p>
            <a:pPr algn="just"/>
            <a:r>
              <a:rPr lang="en-US" sz="2800" dirty="0" smtClean="0"/>
              <a:t>	</a:t>
            </a:r>
            <a:r>
              <a:rPr lang="ru-RU" sz="2800" dirty="0" smtClean="0"/>
              <a:t>Некоторые имена устойчиво связываются с героями литературных произведений (и поэтому тянут за собой отчество, фамилию, прозвище): Евгений — Онегин, Татьяна — Ларина (у А. Пушкина)</a:t>
            </a:r>
            <a:r>
              <a:rPr lang="en-US" sz="2800" dirty="0" smtClean="0"/>
              <a:t> </a:t>
            </a:r>
            <a:r>
              <a:rPr lang="ru-RU" sz="2800" dirty="0" smtClean="0"/>
              <a:t>и т.д.</a:t>
            </a:r>
          </a:p>
          <a:p>
            <a:pPr algn="just"/>
            <a:r>
              <a:rPr lang="ru-RU" sz="2800" dirty="0" smtClean="0"/>
              <a:t> </a:t>
            </a:r>
            <a:r>
              <a:rPr lang="en-US" sz="2800" dirty="0" smtClean="0"/>
              <a:t>	</a:t>
            </a:r>
            <a:r>
              <a:rPr lang="ru-RU" sz="2800" dirty="0" smtClean="0"/>
              <a:t>Антропонимы ассоциируются со знаменитыми государственными деятелями, полководцами, композиторами, писателями и другими известными людьми. Например, Александр — Невский, Радищев, Грибоедов, Пушкин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4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DCC9A6-2139-4275-929D-364DC81A12A1}"/>
</file>

<file path=customXml/itemProps2.xml><?xml version="1.0" encoding="utf-8"?>
<ds:datastoreItem xmlns:ds="http://schemas.openxmlformats.org/officeDocument/2006/customXml" ds:itemID="{A9DBC944-77E7-482F-9B84-D843330E613B}"/>
</file>

<file path=customXml/itemProps3.xml><?xml version="1.0" encoding="utf-8"?>
<ds:datastoreItem xmlns:ds="http://schemas.openxmlformats.org/officeDocument/2006/customXml" ds:itemID="{EAAA15E0-B847-48F5-A870-87D0B14D41D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184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21</cp:revision>
  <dcterms:modified xsi:type="dcterms:W3CDTF">2015-10-23T12:27:26Z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