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785926"/>
            <a:ext cx="85725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НАЦИОНАЛЬНО-КУЛЬТУРНАЯ СЕМАНТИКА </a:t>
            </a:r>
          </a:p>
          <a:p>
            <a:pPr algn="ctr"/>
            <a:r>
              <a:rPr lang="ru-RU" sz="4000" b="1" dirty="0" smtClean="0"/>
              <a:t>РУССКОГО СЛОВА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214422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3. Классификация </a:t>
            </a:r>
            <a:r>
              <a:rPr lang="ru-RU" sz="3600" b="1" dirty="0" err="1" smtClean="0"/>
              <a:t>безэквивалентной</a:t>
            </a:r>
            <a:r>
              <a:rPr lang="ru-RU" sz="3600" b="1" dirty="0" smtClean="0"/>
              <a:t> и фоновой лексики.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8581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1. Слова нового быта.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Интересно связанное с новым бытом переосмысление старых слов: заведующий,  пионер, вожатый, актив, староста, ясли (детские), клуб, </a:t>
            </a:r>
          </a:p>
          <a:p>
            <a:pPr algn="just"/>
            <a:r>
              <a:rPr lang="ru-RU" sz="2800" dirty="0" smtClean="0"/>
              <a:t>	</a:t>
            </a:r>
          </a:p>
          <a:p>
            <a:pPr algn="just"/>
            <a:r>
              <a:rPr lang="ru-RU" sz="2800" dirty="0" smtClean="0"/>
              <a:t>	Среди новых слов, отражающих современный быт, немало всевозможных сокращений: спецкор, прораб, главк, сельпо, стройматериалы.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2. Наименования предметов и явлений традиционного быта.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К таким словам относятся: щи, рассольник, окрошка, борщ, каша, кисель, ряженка, блины, бублик, баранка, черный хлеб, квас, оладьи и т.д.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1439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3.</a:t>
            </a:r>
            <a:r>
              <a:rPr lang="ru-RU" sz="2800" dirty="0" smtClean="0"/>
              <a:t> </a:t>
            </a:r>
            <a:r>
              <a:rPr lang="ru-RU" sz="2800" b="1" dirty="0" smtClean="0"/>
              <a:t>Историзмы</a:t>
            </a:r>
            <a:r>
              <a:rPr lang="ru-RU" sz="2800" dirty="0" smtClean="0"/>
              <a:t>, т. е. слова, обозначающие предметы и явления предшествующих исторических периодов.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2800" dirty="0" smtClean="0"/>
              <a:t>	К таким словам относятся: сажень, аршин, верста, золотник, фунт, пуд; лапти, кафтан, кушак, армяк, соха; волость, уезд, губерния, земство и т. д.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2800" dirty="0" smtClean="0"/>
              <a:t>	Многие историзмы относятся к исчезнувшим общественным институтам, к устаревшим традициям, реалиям: оброк, барщина, помещик, крепостной и т.д.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00108"/>
            <a:ext cx="764386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4. Лексика фразеологических единиц:</a:t>
            </a:r>
            <a:r>
              <a:rPr lang="ru-RU" sz="2800" dirty="0" smtClean="0"/>
              <a:t> узнать всю подноготную, кот наплакал, коломенская верста, бить челом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2"/>
            <a:ext cx="76438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5. Слова из фольклора.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К таким словам относятся: добрый молодец, красна девица; не по дням, а по часам; суженый, суженая; судьбина; кудесник; Снегурочка, </a:t>
            </a:r>
            <a:r>
              <a:rPr lang="ru-RU" sz="2800" dirty="0" err="1" smtClean="0"/>
              <a:t>чудо-юдо</a:t>
            </a:r>
            <a:r>
              <a:rPr lang="ru-RU" sz="2800" dirty="0" smtClean="0"/>
              <a:t>, русалка, баба-яга и т.д.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71546"/>
            <a:ext cx="7929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	6. Слова нерусского происхождения (тюркизмы, </a:t>
            </a:r>
            <a:r>
              <a:rPr lang="ru-RU" sz="2800" b="1" dirty="0" err="1" smtClean="0"/>
              <a:t>монголизмы</a:t>
            </a:r>
            <a:r>
              <a:rPr lang="ru-RU" sz="2800" b="1" dirty="0" smtClean="0"/>
              <a:t>, украинизмы, германизмы и т.д.).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К таким словам относятся: тайга, базар, аркан, буран, тюбетейка, халат, папаха, кубанка, изюм, вареники, брынза, балык.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77153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Безэквивалентная</a:t>
            </a:r>
            <a:r>
              <a:rPr lang="ru-RU" sz="2800" dirty="0" smtClean="0"/>
              <a:t> лексика составляет 6—7% от общего количества активно употребляемых русских слов. Они отражают самое важное в нашей культуре и показывают особенности истории и общественной жизни.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Каждое второе русское слово отличается своим лексическим фоном от ближайшего иноязычного соответствия.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1. Лексическое понятие и понятийная </a:t>
            </a:r>
            <a:r>
              <a:rPr lang="ru-RU" sz="3600" b="1" dirty="0" err="1" smtClean="0"/>
              <a:t>безэквивалентность</a:t>
            </a:r>
            <a:r>
              <a:rPr lang="ru-RU" sz="3600" b="1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4296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Все языковые единицы обладают двумя планами — формой и содержанием.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Означающее слова (его звуковая оболочка) называется </a:t>
            </a:r>
            <a:r>
              <a:rPr lang="ru-RU" sz="2800" b="1" dirty="0" smtClean="0"/>
              <a:t>лексемой</a:t>
            </a:r>
            <a:r>
              <a:rPr lang="ru-RU" sz="2800" dirty="0" smtClean="0"/>
              <a:t>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Означаемое слова — это не предмет или явление, а </a:t>
            </a:r>
            <a:r>
              <a:rPr lang="ru-RU" sz="2800" b="1" dirty="0" smtClean="0"/>
              <a:t>лексическое понятие</a:t>
            </a:r>
            <a:r>
              <a:rPr lang="ru-RU" sz="2800" dirty="0" smtClean="0"/>
              <a:t>, т. е. набор признаков, с помощью которых люди определяют, можно ли назвать данный предмет данным словом.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1537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Признаки, по которым предмет включается или не включается в объем лексического понятия, называются </a:t>
            </a:r>
            <a:r>
              <a:rPr lang="ru-RU" sz="2800" b="1" dirty="0" smtClean="0"/>
              <a:t>семантическими долями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	Так, семантическими долями понятия </a:t>
            </a:r>
            <a:r>
              <a:rPr lang="ru-RU" sz="2800" b="1" i="1" dirty="0" smtClean="0"/>
              <a:t>книга</a:t>
            </a:r>
            <a:r>
              <a:rPr lang="ru-RU" sz="2800" dirty="0" smtClean="0"/>
              <a:t> являются: 1) произведение 2) печати в виде 3) бумажных листов 4) с печатным текстом 5) в переплете.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Семантические доли (далее СД), обеспечивающие правильное называние предмета или явления, в совокупности и образуют лексическое понятие.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14393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Лексическое понятие может быть </a:t>
            </a:r>
            <a:r>
              <a:rPr lang="ru-RU" sz="2800" b="1" dirty="0" smtClean="0"/>
              <a:t>межъязыковым</a:t>
            </a:r>
            <a:r>
              <a:rPr lang="ru-RU" sz="2800" dirty="0" smtClean="0"/>
              <a:t>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dirty="0" smtClean="0"/>
              <a:t>	Межъязыковое лексическое понятие</a:t>
            </a:r>
            <a:r>
              <a:rPr lang="ru-RU" sz="2800" dirty="0" smtClean="0"/>
              <a:t> — это такое понятие, которое присутствует в двух (трех и т. д.) языках и без потерь информации правильно переводится.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8581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Слова, лексические понятия которых являются межъязыковыми, называются </a:t>
            </a:r>
            <a:r>
              <a:rPr lang="ru-RU" sz="2800" b="1" dirty="0" smtClean="0"/>
              <a:t>эквивалентными</a:t>
            </a:r>
            <a:r>
              <a:rPr lang="ru-RU" sz="2800" dirty="0" smtClean="0"/>
              <a:t> и легко переводятся.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Слова, план содержания которых невозможно сопоставить с какими-либо иноязычными лексическими понятиями, называются </a:t>
            </a:r>
            <a:r>
              <a:rPr lang="ru-RU" sz="2800" b="1" dirty="0" err="1" smtClean="0"/>
              <a:t>безэквивалентными</a:t>
            </a:r>
            <a:r>
              <a:rPr lang="ru-RU" sz="2800" dirty="0" smtClean="0"/>
              <a:t>. Такие слова непереводимы.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2. Лексический фон и фоновая </a:t>
            </a:r>
            <a:r>
              <a:rPr lang="ru-RU" sz="3600" b="1" dirty="0" err="1" smtClean="0"/>
              <a:t>неполноэквивалентность</a:t>
            </a:r>
            <a:r>
              <a:rPr lang="ru-RU" sz="3600" b="1" dirty="0" smtClean="0"/>
              <a:t>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778674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Вокруг каждого слова, особенно центрального, ключевого, складывается целый ореол всевозможных сведений.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Вся совокупность непонятийных СД, относящихся к слову, называется его </a:t>
            </a:r>
            <a:r>
              <a:rPr lang="ru-RU" sz="2800" b="1" dirty="0" smtClean="0"/>
              <a:t>лексическим фоном</a:t>
            </a:r>
            <a:r>
              <a:rPr lang="ru-RU" sz="2800" dirty="0" smtClean="0"/>
              <a:t>. Эти знания хранятся в памяти человека и коллектива, но их актуализация зависит от потребности, нужды в них и протекает не одновременно, а последовательно.</a:t>
            </a:r>
          </a:p>
          <a:p>
            <a:pPr algn="just"/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79296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Слова книга и </a:t>
            </a:r>
            <a:r>
              <a:rPr lang="ru-RU" sz="2800" dirty="0" err="1" smtClean="0"/>
              <a:t>book</a:t>
            </a:r>
            <a:r>
              <a:rPr lang="ru-RU" sz="2800" dirty="0" smtClean="0"/>
              <a:t> понятийно эквивалентны. Можно ли говорить и об их фоновой эквивалентности?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Фоновая эквивалентность слов </a:t>
            </a:r>
            <a:r>
              <a:rPr lang="ru-RU" sz="2800" b="1" i="1" dirty="0" smtClean="0"/>
              <a:t>книга</a:t>
            </a:r>
            <a:r>
              <a:rPr lang="ru-RU" sz="2800" dirty="0" smtClean="0"/>
              <a:t> и </a:t>
            </a:r>
            <a:r>
              <a:rPr lang="ru-RU" sz="2800" b="1" i="1" dirty="0" err="1" smtClean="0"/>
              <a:t>book</a:t>
            </a:r>
            <a:r>
              <a:rPr lang="ru-RU" sz="2800" dirty="0" smtClean="0"/>
              <a:t> не безгранична, не полна.</a:t>
            </a:r>
          </a:p>
          <a:p>
            <a:pPr algn="just"/>
            <a:endParaRPr lang="ru-RU" sz="1600" u="sng" dirty="0" smtClean="0"/>
          </a:p>
          <a:p>
            <a:pPr algn="just"/>
            <a:r>
              <a:rPr lang="ru-RU" sz="2800" dirty="0" smtClean="0"/>
              <a:t>	Фоны слов, которые полностью эквивалентны в понятийном плане, могут совпадать, а некоторые могут отличаться.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2800" dirty="0" smtClean="0"/>
              <a:t>	Слова с </a:t>
            </a:r>
            <a:r>
              <a:rPr lang="ru-RU" sz="2800" dirty="0" err="1" smtClean="0"/>
              <a:t>неполноэквивалентностью</a:t>
            </a:r>
            <a:r>
              <a:rPr lang="ru-RU" sz="2800" dirty="0" smtClean="0"/>
              <a:t> фонов называются </a:t>
            </a:r>
            <a:r>
              <a:rPr lang="ru-RU" sz="2800" b="1" dirty="0" smtClean="0"/>
              <a:t>фоновыми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0EC003E-1010-4B23-AC11-DF304ACC8F4E}"/>
</file>

<file path=customXml/itemProps2.xml><?xml version="1.0" encoding="utf-8"?>
<ds:datastoreItem xmlns:ds="http://schemas.openxmlformats.org/officeDocument/2006/customXml" ds:itemID="{7AB076C5-D747-4D74-AF83-26B462D6C622}"/>
</file>

<file path=customXml/itemProps3.xml><?xml version="1.0" encoding="utf-8"?>
<ds:datastoreItem xmlns:ds="http://schemas.openxmlformats.org/officeDocument/2006/customXml" ds:itemID="{87C20ACE-4F83-47B7-BA22-EF97B5F652E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88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Artyom Strizhak</cp:lastModifiedBy>
  <cp:revision>17</cp:revision>
  <dcterms:modified xsi:type="dcterms:W3CDTF">2015-09-25T08:11:34Z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