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87" r:id="rId9"/>
    <p:sldId id="288" r:id="rId10"/>
    <p:sldId id="289" r:id="rId11"/>
    <p:sldId id="260" r:id="rId12"/>
    <p:sldId id="261" r:id="rId13"/>
    <p:sldId id="26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d.com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.plib.ru/dictionary" TargetMode="External"/><Relationship Id="rId2" Type="http://schemas.openxmlformats.org/officeDocument/2006/relationships/hyperlink" Target="http://slovar.plib.ru/dictionary/d1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gvo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ozhegova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643050"/>
            <a:ext cx="73581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itchFamily="34" charset="0"/>
              </a:rPr>
              <a:t>Компьютерная лексикография</a:t>
            </a:r>
            <a:endParaRPr lang="ru-RU" sz="4400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153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Автоматические словари такого типа практически повторяют структуру словарной статьи обычных словарей, однако они обладают функциями, недоступными своим прототипам: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</a:rPr>
              <a:t>осуществляют сортировку данных по полям словарной статьи (ср. отбор всех прилагательных)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Arial"/>
              </a:rPr>
              <a:t>► </a:t>
            </a:r>
            <a:r>
              <a:rPr lang="ru-RU" sz="2800" dirty="0" smtClean="0">
                <a:latin typeface="Calibri" pitchFamily="34" charset="0"/>
              </a:rPr>
              <a:t>проводят автоматический поиск всех вокабул, имеющих в толковании определенный семантический компонент,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5725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Структура традиционного словаря обычно включает следующие компоненты: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• введение, объясняющее принципы пользования словарем и дающее информацию о структуре словарной статьи;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• словник, включающий единицы словаря: морфемы, лексемы, словоформы или словосочетания;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• указатели (индексы);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• список источников;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• список условных сокращений и алфавит.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07249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В электронных словарях из названных компонентов обязательным является лишь </a:t>
            </a:r>
            <a:r>
              <a:rPr lang="ru-RU" sz="2800" b="1" dirty="0" smtClean="0">
                <a:latin typeface="Calibri" pitchFamily="34" charset="0"/>
              </a:rPr>
              <a:t>словник.</a:t>
            </a:r>
          </a:p>
          <a:p>
            <a:pPr algn="just"/>
            <a:r>
              <a:rPr lang="ru-RU" sz="2800" b="1" dirty="0" smtClean="0">
                <a:latin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</a:rPr>
              <a:t>В </a:t>
            </a:r>
            <a:r>
              <a:rPr lang="ru-RU" sz="2800" dirty="0" err="1" smtClean="0">
                <a:latin typeface="Calibri" pitchFamily="34" charset="0"/>
              </a:rPr>
              <a:t>онлайн-словарях</a:t>
            </a:r>
            <a:r>
              <a:rPr lang="ru-RU" sz="2800" dirty="0" smtClean="0">
                <a:latin typeface="Calibri" pitchFamily="34" charset="0"/>
              </a:rPr>
              <a:t> нередко имеется также </a:t>
            </a:r>
            <a:r>
              <a:rPr lang="ru-RU" sz="2800" b="1" dirty="0" smtClean="0">
                <a:latin typeface="Calibri" pitchFamily="34" charset="0"/>
              </a:rPr>
              <a:t>алфавит</a:t>
            </a:r>
            <a:r>
              <a:rPr lang="ru-RU" sz="2800" dirty="0" smtClean="0">
                <a:latin typeface="Calibri" pitchFamily="34" charset="0"/>
              </a:rPr>
              <a:t> с заложенными за каждой буквой гиперссылками, ведущими к тексту словарной статьи. </a:t>
            </a:r>
          </a:p>
          <a:p>
            <a:pPr algn="just"/>
            <a:r>
              <a:rPr lang="ru-RU" sz="2800" dirty="0" smtClean="0">
                <a:latin typeface="Calibri" pitchFamily="34" charset="0"/>
              </a:rPr>
              <a:t>	Практически в каждом электронном словаре имеется функция </a:t>
            </a:r>
            <a:r>
              <a:rPr lang="ru-RU" sz="2800" b="1" dirty="0" smtClean="0">
                <a:latin typeface="Calibri" pitchFamily="34" charset="0"/>
              </a:rPr>
              <a:t>автоматического поиска</a:t>
            </a:r>
            <a:r>
              <a:rPr lang="ru-RU" sz="2800" dirty="0" smtClean="0">
                <a:latin typeface="Calibri" pitchFamily="34" charset="0"/>
              </a:rPr>
              <a:t>, позволяющая значительно экономить усилия пользователя при работе со словарем.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52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850112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Для электронных словарей характерна  </a:t>
            </a:r>
            <a:r>
              <a:rPr lang="ru-RU" sz="2800" b="1" dirty="0" err="1" smtClean="0">
                <a:latin typeface="Calibri" pitchFamily="34" charset="0"/>
              </a:rPr>
              <a:t>мультимедийность</a:t>
            </a:r>
            <a:r>
              <a:rPr lang="ru-RU" sz="2800" dirty="0" smtClean="0">
                <a:latin typeface="Calibri" pitchFamily="34" charset="0"/>
              </a:rPr>
              <a:t> и </a:t>
            </a:r>
            <a:r>
              <a:rPr lang="ru-RU" sz="2800" b="1" dirty="0" err="1" smtClean="0">
                <a:latin typeface="Calibri" pitchFamily="34" charset="0"/>
              </a:rPr>
              <a:t>гипертекстуальность</a:t>
            </a:r>
            <a:r>
              <a:rPr lang="ru-RU" sz="2800" b="1" dirty="0" smtClean="0">
                <a:latin typeface="Calibri" pitchFamily="34" charset="0"/>
              </a:rPr>
              <a:t>.</a:t>
            </a:r>
            <a:endParaRPr lang="ru-RU" sz="2800" dirty="0" smtClean="0">
              <a:latin typeface="Calibri" pitchFamily="34" charset="0"/>
            </a:endParaRP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 	</a:t>
            </a:r>
            <a:r>
              <a:rPr lang="ru-RU" sz="2800" b="1" dirty="0" smtClean="0">
                <a:latin typeface="Calibri" pitchFamily="34" charset="0"/>
              </a:rPr>
              <a:t>Гиперссылки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могут быть заложены за любым элементом словарной статьи или пунктом программного меню словаря. Это позволяет быстро находить необходимую словарную информацию, найти синонимы и антонимы к заданному слову, слова той же семантической группы, парадигмы склонения и спряжения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35824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b="1" dirty="0" smtClean="0">
                <a:latin typeface="Calibri" pitchFamily="34" charset="0"/>
              </a:rPr>
              <a:t>Гиперссылки</a:t>
            </a:r>
            <a:r>
              <a:rPr lang="ru-RU" sz="2800" dirty="0" smtClean="0">
                <a:latin typeface="Calibri" pitchFamily="34" charset="0"/>
              </a:rPr>
              <a:t> позволяют также легко связывать разные словари друг с другом, так что в итоге </a:t>
            </a:r>
            <a:r>
              <a:rPr lang="ru-RU" sz="2800" dirty="0" err="1" smtClean="0">
                <a:latin typeface="Calibri" pitchFamily="34" charset="0"/>
              </a:rPr>
              <a:t>онлайн</a:t>
            </a:r>
            <a:r>
              <a:rPr lang="ru-RU" sz="2800" dirty="0" smtClean="0">
                <a:latin typeface="Calibri" pitchFamily="34" charset="0"/>
              </a:rPr>
              <a:t>- или </a:t>
            </a:r>
            <a:r>
              <a:rPr lang="ru-RU" sz="2800" dirty="0" err="1" smtClean="0">
                <a:latin typeface="Calibri" pitchFamily="34" charset="0"/>
              </a:rPr>
              <a:t>оффлайн-словари</a:t>
            </a:r>
            <a:r>
              <a:rPr lang="ru-RU" sz="2800" dirty="0" smtClean="0">
                <a:latin typeface="Calibri" pitchFamily="34" charset="0"/>
              </a:rPr>
              <a:t> оказываются </a:t>
            </a:r>
            <a:r>
              <a:rPr lang="ru-RU" sz="2800" b="1" dirty="0" smtClean="0">
                <a:latin typeface="Calibri" pitchFamily="34" charset="0"/>
              </a:rPr>
              <a:t>коллекциями</a:t>
            </a:r>
            <a:r>
              <a:rPr lang="ru-RU" sz="2800" dirty="0" smtClean="0">
                <a:latin typeface="Calibri" pitchFamily="34" charset="0"/>
              </a:rPr>
              <a:t> или </a:t>
            </a:r>
            <a:r>
              <a:rPr lang="ru-RU" sz="2800" b="1" dirty="0" smtClean="0">
                <a:latin typeface="Calibri" pitchFamily="34" charset="0"/>
              </a:rPr>
              <a:t>порталами словарей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Получив необходимую информацию о значении слова, пользователь одним нажатием ссылки может узнать особенности его толкования в специальных отраслях знания или получить дополнительную лингвистическую информацию о его форме.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15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Отдельные электронные словари имеют дополнительные возможности (многоязычный словарь ABBYY </a:t>
            </a:r>
            <a:r>
              <a:rPr lang="ru-RU" sz="2800" dirty="0" err="1" smtClean="0">
                <a:latin typeface="Calibri" pitchFamily="34" charset="0"/>
              </a:rPr>
              <a:t>Lingvo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хЗ</a:t>
            </a:r>
            <a:r>
              <a:rPr lang="ru-RU" sz="2800" dirty="0" smtClean="0">
                <a:latin typeface="Calibri" pitchFamily="34" charset="0"/>
              </a:rPr>
              <a:t>) предоставляет </a:t>
            </a:r>
            <a:r>
              <a:rPr lang="ru-RU" sz="2800" b="1" dirty="0" smtClean="0">
                <a:latin typeface="Calibri" pitchFamily="34" charset="0"/>
              </a:rPr>
              <a:t>функцию обучения</a:t>
            </a:r>
            <a:r>
              <a:rPr lang="ru-RU" sz="2800" dirty="0" smtClean="0">
                <a:latin typeface="Calibri" pitchFamily="34" charset="0"/>
              </a:rPr>
              <a:t> (ABBYY </a:t>
            </a:r>
            <a:r>
              <a:rPr lang="ru-RU" sz="2800" dirty="0" err="1" smtClean="0">
                <a:latin typeface="Calibri" pitchFamily="34" charset="0"/>
              </a:rPr>
              <a:t>Lingvo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Tutor</a:t>
            </a:r>
            <a:r>
              <a:rPr lang="ru-RU" sz="2800" dirty="0" smtClean="0">
                <a:latin typeface="Calibri" pitchFamily="34" charset="0"/>
              </a:rPr>
              <a:t>). Она позволяет запоминать слова, отобранные по конкретной теме и представленные парами: русское и иностранное слово, составлять новые словари и словарные карточки, сохранять результаты обучения в файл и т.д.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14393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</a:t>
            </a:r>
            <a:r>
              <a:rPr lang="ru-RU" sz="2800" b="1" dirty="0" smtClean="0">
                <a:latin typeface="Calibri" pitchFamily="34" charset="0"/>
              </a:rPr>
              <a:t>Структура словарной статьи </a:t>
            </a:r>
            <a:r>
              <a:rPr lang="ru-RU" sz="2800" dirty="0" smtClean="0">
                <a:latin typeface="Calibri" pitchFamily="34" charset="0"/>
              </a:rPr>
              <a:t>обычно включает следующие зоны, актуальные как для традиционной, так и для компьютерной лексикографии: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• лексический вход (вокабула, лемма);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• зона грамматической информации;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• зона стилистических помет;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• зона значения;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• зона фразеологизмов;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• зона этимологии;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• зона примера и источника примера.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84296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Количество зон словарной статьи компьютерного словаря обычно превышает количество зон словарной статьи «бумажного» словаря, что обусловлено значительными ресурсами памяти и высокой скоростью обработки цифровой информации современными компьютерами.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	Компьютерная лексикография</a:t>
            </a:r>
            <a:r>
              <a:rPr lang="ru-RU" sz="2800" dirty="0" smtClean="0">
                <a:latin typeface="Calibri" pitchFamily="34" charset="0"/>
              </a:rPr>
              <a:t> представляет собой раздел прикладной лингвистики, нацеленный на создание компьютерных словарей, лингвистических баз данных и разработку программ поддержки лексикографических работ. 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Основные задачи традиционной и компьютерной лексикографии: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определение структуры словаря и зон словарной статьи</a:t>
            </a:r>
          </a:p>
          <a:p>
            <a:pPr algn="just"/>
            <a:endParaRPr lang="ru-RU" sz="14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разработка принципов составления различных видов словарей.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85852" y="142852"/>
            <a:ext cx="6429420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Классификация словарей 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142844" y="1928802"/>
            <a:ext cx="4143404" cy="2786082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Calibri" pitchFamily="34" charset="0"/>
              </a:rPr>
              <a:t>В лингвистических словарях</a:t>
            </a:r>
            <a:r>
              <a:rPr lang="ru-RU" sz="2600" dirty="0" smtClean="0">
                <a:latin typeface="Calibri" pitchFamily="34" charset="0"/>
              </a:rPr>
              <a:t> описываются сами слова — их значения, особенности употребления, структурные свойства, сочетаемость, и т.д. </a:t>
            </a:r>
            <a:endParaRPr lang="ru-RU" sz="2600" dirty="0">
              <a:latin typeface="Calibri" pitchFamily="34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000628" y="2000240"/>
            <a:ext cx="3929090" cy="2714644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Calibri" pitchFamily="34" charset="0"/>
              </a:rPr>
              <a:t>В энциклопедических словарях</a:t>
            </a:r>
            <a:r>
              <a:rPr lang="ru-RU" sz="2600" dirty="0" smtClean="0">
                <a:latin typeface="Calibri" pitchFamily="34" charset="0"/>
              </a:rPr>
              <a:t> описываются понятия, факты и реалии окружающего мира.</a:t>
            </a:r>
            <a:endParaRPr lang="ru-RU" sz="2600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5286388"/>
            <a:ext cx="6786610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Calibri" pitchFamily="34" charset="0"/>
              </a:rPr>
              <a:t>Промежуточный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b="1" dirty="0" smtClean="0">
                <a:latin typeface="Calibri" pitchFamily="34" charset="0"/>
              </a:rPr>
              <a:t>тип словарей</a:t>
            </a:r>
            <a:r>
              <a:rPr lang="ru-RU" sz="2600" dirty="0" smtClean="0">
                <a:latin typeface="Calibri" pitchFamily="34" charset="0"/>
              </a:rPr>
              <a:t> включает информацию и лингвистического, и экстралингвистического рода. </a:t>
            </a:r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>
            <a:stCxn id="2" idx="2"/>
            <a:endCxn id="6" idx="0"/>
          </p:cNvCxnSpPr>
          <p:nvPr/>
        </p:nvCxnSpPr>
        <p:spPr>
          <a:xfrm rot="16200000" flipH="1">
            <a:off x="2482438" y="3089669"/>
            <a:ext cx="4214842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4" idx="0"/>
          </p:cNvCxnSpPr>
          <p:nvPr/>
        </p:nvCxnSpPr>
        <p:spPr>
          <a:xfrm rot="5400000">
            <a:off x="2928926" y="357166"/>
            <a:ext cx="857256" cy="2286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5" idx="3"/>
          </p:cNvCxnSpPr>
          <p:nvPr/>
        </p:nvCxnSpPr>
        <p:spPr>
          <a:xfrm rot="16200000" flipH="1">
            <a:off x="5268520" y="303587"/>
            <a:ext cx="928694" cy="2464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0166" y="2786058"/>
            <a:ext cx="6286544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Виды лингвистических словарей 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8596" y="285728"/>
            <a:ext cx="1571636" cy="185738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err="1" smtClean="0">
                <a:latin typeface="Calibri" pitchFamily="34" charset="0"/>
              </a:rPr>
              <a:t>Толко</a:t>
            </a:r>
            <a:endParaRPr lang="ru-RU" sz="2600" b="1" dirty="0" smtClean="0">
              <a:latin typeface="Calibri" pitchFamily="34" charset="0"/>
            </a:endParaRPr>
          </a:p>
          <a:p>
            <a:pPr algn="ctr"/>
            <a:r>
              <a:rPr lang="ru-RU" sz="2600" b="1" dirty="0" smtClean="0">
                <a:latin typeface="Calibri" pitchFamily="34" charset="0"/>
              </a:rPr>
              <a:t>вые</a:t>
            </a:r>
            <a:endParaRPr lang="ru-RU" sz="2600" b="1" dirty="0">
              <a:latin typeface="Calibri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71736" y="285728"/>
            <a:ext cx="1643074" cy="178595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err="1" smtClean="0">
                <a:latin typeface="Calibri" pitchFamily="34" charset="0"/>
              </a:rPr>
              <a:t>Словари-тезауру</a:t>
            </a:r>
            <a:endParaRPr lang="ru-RU" sz="2600" b="1" dirty="0" smtClean="0">
              <a:latin typeface="Calibri" pitchFamily="34" charset="0"/>
            </a:endParaRPr>
          </a:p>
          <a:p>
            <a:pPr algn="ctr"/>
            <a:r>
              <a:rPr lang="ru-RU" sz="2600" b="1" dirty="0" err="1" smtClean="0">
                <a:latin typeface="Calibri" pitchFamily="34" charset="0"/>
              </a:rPr>
              <a:t>сы</a:t>
            </a:r>
            <a:endParaRPr lang="ru-RU" sz="2600" dirty="0">
              <a:latin typeface="Calibri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57752" y="285728"/>
            <a:ext cx="1571636" cy="178595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Calibri" pitchFamily="34" charset="0"/>
              </a:rPr>
              <a:t>Двуязычные словари</a:t>
            </a:r>
            <a:endParaRPr lang="ru-RU" sz="2600" dirty="0">
              <a:latin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000892" y="285728"/>
            <a:ext cx="1643074" cy="178595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Calibri" pitchFamily="34" charset="0"/>
              </a:rPr>
              <a:t>Ассоциативные словари</a:t>
            </a:r>
            <a:endParaRPr lang="ru-RU" sz="2600" dirty="0">
              <a:latin typeface="Calibri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57158" y="4500570"/>
            <a:ext cx="1571636" cy="22145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Calibri" pitchFamily="34" charset="0"/>
              </a:rPr>
              <a:t>Истори</a:t>
            </a:r>
            <a:endParaRPr lang="ru-RU" sz="2400" b="1" dirty="0" smtClean="0">
              <a:latin typeface="Calibri" pitchFamily="34" charset="0"/>
            </a:endParaRPr>
          </a:p>
          <a:p>
            <a:pPr algn="ctr"/>
            <a:r>
              <a:rPr lang="ru-RU" sz="2400" b="1" dirty="0" err="1" smtClean="0">
                <a:latin typeface="Calibri" pitchFamily="34" charset="0"/>
              </a:rPr>
              <a:t>ческие</a:t>
            </a:r>
            <a:r>
              <a:rPr lang="ru-RU" sz="2400" b="1" dirty="0" smtClean="0">
                <a:latin typeface="Calibri" pitchFamily="34" charset="0"/>
              </a:rPr>
              <a:t> и </a:t>
            </a:r>
            <a:r>
              <a:rPr lang="ru-RU" sz="2400" b="1" dirty="0" err="1" smtClean="0">
                <a:latin typeface="Calibri" pitchFamily="34" charset="0"/>
              </a:rPr>
              <a:t>этимоло</a:t>
            </a:r>
            <a:endParaRPr lang="ru-RU" sz="2400" b="1" dirty="0" smtClean="0">
              <a:latin typeface="Calibri" pitchFamily="34" charset="0"/>
            </a:endParaRPr>
          </a:p>
          <a:p>
            <a:pPr algn="ctr"/>
            <a:r>
              <a:rPr lang="ru-RU" sz="2400" b="1" dirty="0" err="1" smtClean="0">
                <a:latin typeface="Calibri" pitchFamily="34" charset="0"/>
              </a:rPr>
              <a:t>гические</a:t>
            </a:r>
            <a:r>
              <a:rPr lang="ru-RU" sz="2400" b="1" dirty="0" smtClean="0">
                <a:latin typeface="Calibri" pitchFamily="34" charset="0"/>
              </a:rPr>
              <a:t> словари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71736" y="4500570"/>
            <a:ext cx="1643074" cy="22145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Calibri" pitchFamily="34" charset="0"/>
              </a:rPr>
              <a:t>Словари </a:t>
            </a:r>
            <a:r>
              <a:rPr lang="ru-RU" sz="2600" b="1" dirty="0" err="1" smtClean="0">
                <a:latin typeface="Calibri" pitchFamily="34" charset="0"/>
              </a:rPr>
              <a:t>языко</a:t>
            </a:r>
            <a:endParaRPr lang="ru-RU" sz="2600" b="1" dirty="0" smtClean="0">
              <a:latin typeface="Calibri" pitchFamily="34" charset="0"/>
            </a:endParaRPr>
          </a:p>
          <a:p>
            <a:pPr algn="ctr"/>
            <a:r>
              <a:rPr lang="ru-RU" sz="2600" b="1" dirty="0" err="1" smtClean="0">
                <a:latin typeface="Calibri" pitchFamily="34" charset="0"/>
              </a:rPr>
              <a:t>вых</a:t>
            </a:r>
            <a:r>
              <a:rPr lang="ru-RU" sz="2600" b="1" dirty="0" smtClean="0">
                <a:latin typeface="Calibri" pitchFamily="34" charset="0"/>
              </a:rPr>
              <a:t> форм</a:t>
            </a:r>
            <a:endParaRPr lang="ru-RU" sz="2600" dirty="0">
              <a:latin typeface="Calibri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857752" y="4500570"/>
            <a:ext cx="1643074" cy="22145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Словари речевого </a:t>
            </a:r>
            <a:r>
              <a:rPr lang="ru-RU" sz="2400" b="1" dirty="0" err="1" smtClean="0">
                <a:latin typeface="Calibri" pitchFamily="34" charset="0"/>
              </a:rPr>
              <a:t>употреб</a:t>
            </a:r>
            <a:endParaRPr lang="ru-RU" sz="2400" b="1" dirty="0" smtClean="0">
              <a:latin typeface="Calibri" pitchFamily="34" charset="0"/>
            </a:endParaRPr>
          </a:p>
          <a:p>
            <a:pPr algn="ctr"/>
            <a:r>
              <a:rPr lang="ru-RU" sz="2400" b="1" dirty="0" err="1" smtClean="0">
                <a:latin typeface="Calibri" pitchFamily="34" charset="0"/>
              </a:rPr>
              <a:t>ления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000892" y="4572008"/>
            <a:ext cx="1714512" cy="214314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err="1" smtClean="0">
                <a:latin typeface="Calibri" pitchFamily="34" charset="0"/>
              </a:rPr>
              <a:t>Онома</a:t>
            </a:r>
            <a:endParaRPr lang="ru-RU" sz="2600" b="1" smtClean="0">
              <a:latin typeface="Calibri" pitchFamily="34" charset="0"/>
            </a:endParaRPr>
          </a:p>
          <a:p>
            <a:pPr algn="ctr"/>
            <a:r>
              <a:rPr lang="ru-RU" sz="2600" b="1" smtClean="0">
                <a:latin typeface="Calibri" pitchFamily="34" charset="0"/>
              </a:rPr>
              <a:t>стиконы</a:t>
            </a:r>
            <a:endParaRPr lang="ru-RU" sz="2600" dirty="0">
              <a:latin typeface="Calibri" pitchFamily="34" charset="0"/>
            </a:endParaRPr>
          </a:p>
        </p:txBody>
      </p:sp>
      <p:cxnSp>
        <p:nvCxnSpPr>
          <p:cNvPr id="12" name="Прямая со стрелкой 11"/>
          <p:cNvCxnSpPr>
            <a:stCxn id="2" idx="0"/>
            <a:endCxn id="5" idx="1"/>
          </p:cNvCxnSpPr>
          <p:nvPr/>
        </p:nvCxnSpPr>
        <p:spPr>
          <a:xfrm rot="5400000" flipH="1" flipV="1">
            <a:off x="4786314" y="1928802"/>
            <a:ext cx="71438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 flipV="1">
            <a:off x="4643438" y="2071678"/>
            <a:ext cx="3178991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4" idx="1"/>
          </p:cNvCxnSpPr>
          <p:nvPr/>
        </p:nvCxnSpPr>
        <p:spPr>
          <a:xfrm rot="10800000">
            <a:off x="3393274" y="2071678"/>
            <a:ext cx="1250165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3" idx="1"/>
          </p:cNvCxnSpPr>
          <p:nvPr/>
        </p:nvCxnSpPr>
        <p:spPr>
          <a:xfrm rot="10800000">
            <a:off x="1214414" y="2143116"/>
            <a:ext cx="342902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</p:cNvCxnSpPr>
          <p:nvPr/>
        </p:nvCxnSpPr>
        <p:spPr>
          <a:xfrm rot="5400000">
            <a:off x="2607455" y="2393149"/>
            <a:ext cx="642942" cy="3429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2"/>
            <a:endCxn id="8" idx="3"/>
          </p:cNvCxnSpPr>
          <p:nvPr/>
        </p:nvCxnSpPr>
        <p:spPr>
          <a:xfrm rot="5400000">
            <a:off x="3661166" y="3518298"/>
            <a:ext cx="714380" cy="125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2"/>
            <a:endCxn id="9" idx="3"/>
          </p:cNvCxnSpPr>
          <p:nvPr/>
        </p:nvCxnSpPr>
        <p:spPr>
          <a:xfrm rot="16200000" flipH="1">
            <a:off x="4804173" y="3625454"/>
            <a:ext cx="714380" cy="103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2"/>
            <a:endCxn id="10" idx="3"/>
          </p:cNvCxnSpPr>
          <p:nvPr/>
        </p:nvCxnSpPr>
        <p:spPr>
          <a:xfrm rot="16200000" flipH="1">
            <a:off x="5857884" y="2571744"/>
            <a:ext cx="785818" cy="3214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011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толковые словари</a:t>
            </a:r>
            <a:r>
              <a:rPr lang="ru-RU" sz="2800" dirty="0" smtClean="0">
                <a:latin typeface="Calibri" pitchFamily="34" charset="0"/>
              </a:rPr>
              <a:t> объясняют значения слов и их употребление в речи (фразеологические словари, словари иностранных слов и т.д.)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в </a:t>
            </a:r>
            <a:r>
              <a:rPr lang="ru-RU" sz="2800" b="1" dirty="0" smtClean="0">
                <a:latin typeface="Calibri" pitchFamily="34" charset="0"/>
              </a:rPr>
              <a:t>словарях-тезаурусах</a:t>
            </a:r>
            <a:r>
              <a:rPr lang="ru-RU" sz="2800" dirty="0" smtClean="0">
                <a:latin typeface="Calibri" pitchFamily="34" charset="0"/>
              </a:rPr>
              <a:t> слова располагаются не в алфавитном порядке, а по тематическому принципу (тезаурус русской идиоматики включает семантическое поле «УХОД, ОТЪЕЗД, БЕГСТВО», которое помещено в категорию «ДВИЖЕНИЕ», семантическое поле «ДАВНО» помещено в категорию «ВРЕМЯ» и т.д.)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двуязычные (переводные) словари:</a:t>
            </a:r>
            <a:r>
              <a:rPr lang="ru-RU" sz="2800" dirty="0" smtClean="0">
                <a:latin typeface="Calibri" pitchFamily="34" charset="0"/>
              </a:rPr>
              <a:t> «Англо-русский словарь» В.К. Мюллера, «Французско-русский словарь активного типа» под ред. В.Г. Гака и Ж. </a:t>
            </a:r>
            <a:r>
              <a:rPr lang="ru-RU" sz="2800" dirty="0" err="1" smtClean="0">
                <a:latin typeface="Calibri" pitchFamily="34" charset="0"/>
              </a:rPr>
              <a:t>Триомфа</a:t>
            </a:r>
            <a:r>
              <a:rPr lang="ru-RU" sz="2800" dirty="0" smtClean="0">
                <a:latin typeface="Calibri" pitchFamily="34" charset="0"/>
              </a:rPr>
              <a:t> и др.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35824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ассоциативные словари</a:t>
            </a:r>
            <a:r>
              <a:rPr lang="ru-RU" sz="2800" dirty="0" smtClean="0">
                <a:latin typeface="Calibri" pitchFamily="34" charset="0"/>
              </a:rPr>
              <a:t> представляют сферу ассоциативных отношений в лексике: словарная статья такого словаря включает лексему-стимул и список упорядоченных по частоте и алфавиту реакций, полученных в психолингвистическом эксперименте («Ассоциативный тезаурус современного русского языка»)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исторические и этимологические словари</a:t>
            </a:r>
            <a:r>
              <a:rPr lang="ru-RU" sz="2800" dirty="0" smtClean="0">
                <a:latin typeface="Calibri" pitchFamily="34" charset="0"/>
              </a:rPr>
              <a:t> предоставляют информацию об истории слов, начиная с определенной даты, указывают на возникновение новых слов и значений, их отмирание и видоизменение, а также объясняют происхождение слов;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501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словари языковых форм</a:t>
            </a:r>
            <a:r>
              <a:rPr lang="ru-RU" sz="2800" dirty="0" smtClean="0">
                <a:latin typeface="Calibri" pitchFamily="34" charset="0"/>
              </a:rPr>
              <a:t> фиксируют особенности формы слов; толкования значений в них отсутствуют или играют вспомогательную роль. К ним относятся:</a:t>
            </a: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● </a:t>
            </a:r>
            <a:r>
              <a:rPr lang="ru-RU" sz="2800" dirty="0" smtClean="0">
                <a:latin typeface="Calibri" pitchFamily="34" charset="0"/>
              </a:rPr>
              <a:t>орфографические</a:t>
            </a: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● </a:t>
            </a:r>
            <a:r>
              <a:rPr lang="ru-RU" sz="2800" dirty="0" smtClean="0">
                <a:latin typeface="Calibri" pitchFamily="34" charset="0"/>
              </a:rPr>
              <a:t>орфоэпические</a:t>
            </a: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●</a:t>
            </a:r>
            <a:r>
              <a:rPr lang="ru-RU" sz="2800" dirty="0" smtClean="0">
                <a:latin typeface="Calibri" pitchFamily="34" charset="0"/>
              </a:rPr>
              <a:t> словообразовательные</a:t>
            </a: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●</a:t>
            </a:r>
            <a:r>
              <a:rPr lang="ru-RU" sz="2800" dirty="0" smtClean="0">
                <a:latin typeface="Calibri" pitchFamily="34" charset="0"/>
              </a:rPr>
              <a:t> морфемные (показывают, как слова складываются из морфем и инвентаризуют их)</a:t>
            </a: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●</a:t>
            </a:r>
            <a:r>
              <a:rPr lang="ru-RU" sz="2800" dirty="0" smtClean="0">
                <a:latin typeface="Calibri" pitchFamily="34" charset="0"/>
              </a:rPr>
              <a:t> грамматические (информация по каждому слову, позволяющая построить любую грамматически правильную форму)</a:t>
            </a:r>
          </a:p>
          <a:p>
            <a:pPr algn="just"/>
            <a:r>
              <a:rPr lang="ru-RU" sz="2800" dirty="0" smtClean="0">
                <a:latin typeface="Arial"/>
                <a:cs typeface="Arial"/>
              </a:rPr>
              <a:t>●</a:t>
            </a:r>
            <a:r>
              <a:rPr lang="ru-RU" sz="2800" dirty="0" smtClean="0">
                <a:latin typeface="Calibri" pitchFamily="34" charset="0"/>
              </a:rPr>
              <a:t> обратные словари (слова располагаются по алфавиту не начальных, а конечных букв: герб, серб, ущерб, горб, дуб)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35824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словари речевого употребления</a:t>
            </a:r>
            <a:r>
              <a:rPr lang="ru-RU" sz="2800" dirty="0" smtClean="0">
                <a:latin typeface="Calibri" pitchFamily="34" charset="0"/>
              </a:rPr>
              <a:t>: словари трудностей и сочетаемости слов </a:t>
            </a:r>
          </a:p>
          <a:p>
            <a:pPr algn="just"/>
            <a:endParaRPr lang="ru-RU" sz="1400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ономастиконы</a:t>
            </a:r>
            <a:r>
              <a:rPr lang="ru-RU" sz="2800" dirty="0" smtClean="0">
                <a:latin typeface="Calibri" pitchFamily="34" charset="0"/>
              </a:rPr>
              <a:t>: антропонимические словари и топонимические словари</a:t>
            </a:r>
          </a:p>
          <a:p>
            <a:pPr algn="just"/>
            <a:endParaRPr lang="ru-RU" sz="14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нетрадиционные словари</a:t>
            </a:r>
            <a:r>
              <a:rPr lang="ru-RU" sz="2800" dirty="0" smtClean="0">
                <a:latin typeface="Calibri" pitchFamily="34" charset="0"/>
              </a:rPr>
              <a:t>, в которых описываются нетипичные лингвистические объекты, например («Словарь русских политических метафор» А.Н. Баранова и Ю.Н. </a:t>
            </a:r>
            <a:r>
              <a:rPr lang="ru-RU" sz="2800" dirty="0" err="1" smtClean="0">
                <a:latin typeface="Calibri" pitchFamily="34" charset="0"/>
              </a:rPr>
              <a:t>Караулова</a:t>
            </a:r>
            <a:r>
              <a:rPr lang="ru-RU" sz="2800" dirty="0" smtClean="0">
                <a:latin typeface="Calibri" pitchFamily="34" charset="0"/>
              </a:rPr>
              <a:t>, словари поэтических метафор, эпитетов, авторские словари и словари конкордансов)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868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Электронные энциклопедии:</a:t>
            </a: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Энциклопедия </a:t>
            </a:r>
            <a:r>
              <a:rPr lang="ru-RU" sz="2800" b="1" dirty="0" err="1" smtClean="0">
                <a:latin typeface="Calibri" pitchFamily="34" charset="0"/>
              </a:rPr>
              <a:t>Британника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err="1" smtClean="0">
                <a:latin typeface="Calibri" pitchFamily="34" charset="0"/>
              </a:rPr>
              <a:t>www.britannica.com</a:t>
            </a:r>
            <a:r>
              <a:rPr lang="ru-RU" sz="2800" b="1" dirty="0" smtClean="0">
                <a:latin typeface="Calibri" pitchFamily="34" charset="0"/>
              </a:rPr>
              <a:t>) </a:t>
            </a:r>
          </a:p>
          <a:p>
            <a:pPr algn="just"/>
            <a:endParaRPr lang="ru-RU" sz="2800" b="1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«Большая энциклопедия Кирилла и </a:t>
            </a:r>
            <a:r>
              <a:rPr lang="ru-RU" sz="2800" b="1" dirty="0" err="1" smtClean="0">
                <a:latin typeface="Calibri" pitchFamily="34" charset="0"/>
              </a:rPr>
              <a:t>Мефодия</a:t>
            </a:r>
            <a:r>
              <a:rPr lang="ru-RU" sz="2800" b="1" dirty="0" smtClean="0">
                <a:latin typeface="Calibri" pitchFamily="34" charset="0"/>
              </a:rPr>
              <a:t>» (</a:t>
            </a:r>
            <a:r>
              <a:rPr lang="ru-RU" sz="2800" b="1" dirty="0" err="1" smtClean="0">
                <a:latin typeface="Calibri" pitchFamily="34" charset="0"/>
              </a:rPr>
              <a:t>www.megabook.ru</a:t>
            </a:r>
            <a:r>
              <a:rPr lang="ru-RU" sz="2800" b="1" dirty="0" smtClean="0">
                <a:latin typeface="Calibri" pitchFamily="34" charset="0"/>
              </a:rPr>
              <a:t>) </a:t>
            </a:r>
          </a:p>
          <a:p>
            <a:pPr algn="just"/>
            <a:endParaRPr lang="ru-RU" sz="2800" b="1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Э</a:t>
            </a:r>
            <a:r>
              <a:rPr lang="ru-RU" sz="2800" b="1" dirty="0" smtClean="0">
                <a:latin typeface="Calibri" pitchFamily="34" charset="0"/>
              </a:rPr>
              <a:t>нциклопедия «</a:t>
            </a:r>
            <a:r>
              <a:rPr lang="ru-RU" sz="2800" b="1" dirty="0" err="1" smtClean="0">
                <a:latin typeface="Calibri" pitchFamily="34" charset="0"/>
              </a:rPr>
              <a:t>Кругосвет</a:t>
            </a:r>
            <a:r>
              <a:rPr lang="ru-RU" sz="2800" b="1" dirty="0" smtClean="0">
                <a:latin typeface="Calibri" pitchFamily="34" charset="0"/>
              </a:rPr>
              <a:t>» (</a:t>
            </a:r>
            <a:r>
              <a:rPr lang="ru-RU" sz="2800" b="1" dirty="0" err="1" smtClean="0">
                <a:latin typeface="Calibri" pitchFamily="34" charset="0"/>
              </a:rPr>
              <a:t>www.krugosvet.ru</a:t>
            </a:r>
            <a:r>
              <a:rPr lang="ru-RU" sz="2800" b="1" dirty="0" smtClean="0">
                <a:latin typeface="Calibri" pitchFamily="34" charset="0"/>
              </a:rPr>
              <a:t>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153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Переводные электронные словари:</a:t>
            </a:r>
          </a:p>
          <a:p>
            <a:pPr algn="just"/>
            <a:endParaRPr lang="ru-RU" sz="2800" b="1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ABBYY </a:t>
            </a:r>
            <a:r>
              <a:rPr lang="ru-RU" sz="2800" b="1" dirty="0" err="1" smtClean="0">
                <a:latin typeface="Calibri" pitchFamily="34" charset="0"/>
              </a:rPr>
              <a:t>Lingvo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err="1" smtClean="0">
                <a:latin typeface="Calibri" pitchFamily="34" charset="0"/>
                <a:hlinkClick r:id="rId2"/>
              </a:rPr>
              <a:t>www.lingvo.ru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pPr algn="just"/>
            <a:endParaRPr lang="ru-RU" sz="2800" b="1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Translatelt</a:t>
            </a:r>
            <a:r>
              <a:rPr lang="ru-RU" sz="2800" b="1" dirty="0" smtClean="0">
                <a:latin typeface="Calibri" pitchFamily="34" charset="0"/>
              </a:rPr>
              <a:t>! (</a:t>
            </a:r>
            <a:r>
              <a:rPr lang="ru-RU" sz="2800" b="1" dirty="0" err="1" smtClean="0">
                <a:latin typeface="Calibri" pitchFamily="34" charset="0"/>
              </a:rPr>
              <a:t>www.translateit.ru</a:t>
            </a:r>
            <a:r>
              <a:rPr lang="ru-RU" sz="2800" b="1" dirty="0" smtClean="0">
                <a:latin typeface="Calibri" pitchFamily="34" charset="0"/>
              </a:rPr>
              <a:t>) </a:t>
            </a:r>
          </a:p>
          <a:p>
            <a:pPr algn="just"/>
            <a:endParaRPr lang="ru-RU" sz="2800" b="1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Multitran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err="1" smtClean="0">
                <a:latin typeface="Calibri" pitchFamily="34" charset="0"/>
              </a:rPr>
              <a:t>www.multitran.ru</a:t>
            </a:r>
            <a:r>
              <a:rPr lang="ru-RU" sz="2800" b="1" dirty="0" smtClean="0">
                <a:latin typeface="Calibri" pitchFamily="34" charset="0"/>
              </a:rPr>
              <a:t>)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21537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Электронные толковые словари:</a:t>
            </a:r>
            <a:r>
              <a:rPr lang="ru-RU" sz="3200" dirty="0" smtClean="0">
                <a:latin typeface="Calibri" pitchFamily="34" charset="0"/>
              </a:rPr>
              <a:t> </a:t>
            </a: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словарь </a:t>
            </a:r>
            <a:r>
              <a:rPr lang="ru-RU" sz="2800" b="1" dirty="0" err="1" smtClean="0">
                <a:latin typeface="Calibri" pitchFamily="34" charset="0"/>
              </a:rPr>
              <a:t>Merriam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Webster</a:t>
            </a:r>
            <a:r>
              <a:rPr lang="ru-RU" sz="2800" b="1" dirty="0" smtClean="0">
                <a:latin typeface="Calibri" pitchFamily="34" charset="0"/>
              </a:rPr>
              <a:t> (</a:t>
            </a:r>
            <a:r>
              <a:rPr lang="ru-RU" sz="2800" b="1" dirty="0" err="1" smtClean="0">
                <a:latin typeface="Calibri" pitchFamily="34" charset="0"/>
              </a:rPr>
              <a:t>www.merriam-webster.com</a:t>
            </a:r>
            <a:r>
              <a:rPr lang="ru-RU" sz="2800" b="1" dirty="0" smtClean="0">
                <a:latin typeface="Calibri" pitchFamily="34" charset="0"/>
              </a:rPr>
              <a:t>) </a:t>
            </a:r>
          </a:p>
          <a:p>
            <a:pPr algn="just"/>
            <a:endParaRPr lang="ru-RU" sz="2800" b="1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словарь французского языка «</a:t>
            </a:r>
            <a:r>
              <a:rPr lang="ru-RU" sz="2800" b="1" dirty="0" err="1" smtClean="0">
                <a:latin typeface="Calibri" pitchFamily="34" charset="0"/>
              </a:rPr>
              <a:t>Tresor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de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la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langue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francaise</a:t>
            </a:r>
            <a:r>
              <a:rPr lang="ru-RU" sz="2800" b="1" dirty="0" smtClean="0">
                <a:latin typeface="Calibri" pitchFamily="34" charset="0"/>
              </a:rPr>
              <a:t>» (http://atilf. </a:t>
            </a:r>
            <a:r>
              <a:rPr lang="ru-RU" sz="2800" b="1" dirty="0" err="1" smtClean="0">
                <a:latin typeface="Calibri" pitchFamily="34" charset="0"/>
              </a:rPr>
              <a:t>atilf.fr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pPr algn="just"/>
            <a:endParaRPr lang="ru-RU" sz="2800" b="1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</a:t>
            </a:r>
            <a:r>
              <a:rPr lang="ru-RU" sz="2800" b="1" dirty="0" smtClean="0">
                <a:latin typeface="Calibri" pitchFamily="34" charset="0"/>
              </a:rPr>
              <a:t>Словарь Ефремовой (</a:t>
            </a:r>
            <a:r>
              <a:rPr lang="ru-RU" sz="2800" b="1" u="sng" dirty="0" smtClean="0">
                <a:latin typeface="Calibri" pitchFamily="34" charset="0"/>
                <a:hlinkClick r:id="rId2"/>
              </a:rPr>
              <a:t>http://slovar.plib.ru/ </a:t>
            </a:r>
            <a:r>
              <a:rPr lang="ru-RU" sz="2800" b="1" u="sng" dirty="0" err="1" smtClean="0">
                <a:latin typeface="Calibri" pitchFamily="34" charset="0"/>
                <a:hlinkClick r:id="rId2"/>
              </a:rPr>
              <a:t>dictionary</a:t>
            </a:r>
            <a:r>
              <a:rPr lang="ru-RU" sz="2800" b="1" u="sng" dirty="0" smtClean="0">
                <a:latin typeface="Calibri" pitchFamily="34" charset="0"/>
                <a:hlinkClick r:id="rId2"/>
              </a:rPr>
              <a:t>/d1/</a:t>
            </a:r>
            <a:r>
              <a:rPr lang="ru-RU" sz="2800" b="1" dirty="0" smtClean="0">
                <a:latin typeface="Calibri" pitchFamily="34" charset="0"/>
              </a:rPr>
              <a:t>)</a:t>
            </a:r>
          </a:p>
          <a:p>
            <a:pPr algn="just"/>
            <a:endParaRPr lang="ru-RU" sz="2800" b="1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</a:t>
            </a:r>
            <a:r>
              <a:rPr lang="ru-RU" sz="2800" b="1" dirty="0" smtClean="0">
                <a:latin typeface="Calibri" pitchFamily="34" charset="0"/>
              </a:rPr>
              <a:t> Словарь Ожегова (</a:t>
            </a:r>
            <a:r>
              <a:rPr lang="ru-RU" sz="2800" b="1" dirty="0" smtClean="0">
                <a:latin typeface="Calibri" pitchFamily="34" charset="0"/>
                <a:hlinkClick r:id="rId3"/>
              </a:rPr>
              <a:t>http://slovar.plib.ru/dictionary</a:t>
            </a:r>
            <a:r>
              <a:rPr lang="ru-RU" sz="2800" b="1" dirty="0" smtClean="0">
                <a:latin typeface="Calibri" pitchFamily="34" charset="0"/>
              </a:rPr>
              <a:t> /d19/)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0010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Формальные электронные словари:</a:t>
            </a:r>
            <a:r>
              <a:rPr lang="ru-RU" sz="3200" dirty="0" smtClean="0">
                <a:latin typeface="Calibri" pitchFamily="34" charset="0"/>
              </a:rPr>
              <a:t> </a:t>
            </a: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о</a:t>
            </a:r>
            <a:r>
              <a:rPr lang="ru-RU" sz="2800" b="1" dirty="0" smtClean="0">
                <a:latin typeface="Calibri" pitchFamily="34" charset="0"/>
              </a:rPr>
              <a:t>рфографический словарь русского языка (http://slovari.yandex.ru) </a:t>
            </a:r>
          </a:p>
          <a:p>
            <a:pPr algn="just"/>
            <a:endParaRPr lang="ru-RU" sz="2800" b="1" dirty="0" smtClean="0"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latin typeface="Calibri" pitchFamily="34" charset="0"/>
                <a:cs typeface="Arial"/>
              </a:rPr>
              <a:t>► о</a:t>
            </a:r>
            <a:r>
              <a:rPr lang="ru-RU" sz="2800" b="1" dirty="0" smtClean="0">
                <a:latin typeface="Calibri" pitchFamily="34" charset="0"/>
              </a:rPr>
              <a:t>рфографический словарь английского языка (</a:t>
            </a:r>
            <a:r>
              <a:rPr lang="ru-RU" sz="2800" b="1" dirty="0" err="1" smtClean="0">
                <a:latin typeface="Calibri" pitchFamily="34" charset="0"/>
              </a:rPr>
              <a:t>www</a:t>
            </a:r>
            <a:r>
              <a:rPr lang="ru-RU" sz="2800" b="1" dirty="0" smtClean="0">
                <a:latin typeface="Calibri" pitchFamily="34" charset="0"/>
              </a:rPr>
              <a:t> .</a:t>
            </a:r>
            <a:r>
              <a:rPr lang="ru-RU" sz="2800" b="1" dirty="0" err="1" smtClean="0">
                <a:latin typeface="Calibri" pitchFamily="34" charset="0"/>
              </a:rPr>
              <a:t>spellcheckonline</a:t>
            </a:r>
            <a:r>
              <a:rPr lang="ru-RU" sz="2800" b="1" dirty="0" smtClean="0">
                <a:latin typeface="Calibri" pitchFamily="34" charset="0"/>
              </a:rPr>
              <a:t> .</a:t>
            </a:r>
            <a:r>
              <a:rPr lang="ru-RU" sz="2800" b="1" dirty="0" err="1" smtClean="0">
                <a:latin typeface="Calibri" pitchFamily="34" charset="0"/>
              </a:rPr>
              <a:t>com</a:t>
            </a:r>
            <a:r>
              <a:rPr lang="ru-RU" sz="2800" b="1" dirty="0" smtClean="0">
                <a:latin typeface="Calibri" pitchFamily="34" charset="0"/>
              </a:rPr>
              <a:t>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571612"/>
            <a:ext cx="77867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	Словарь</a:t>
            </a:r>
            <a:r>
              <a:rPr lang="ru-RU" sz="2800" dirty="0" smtClean="0">
                <a:latin typeface="Calibri" pitchFamily="34" charset="0"/>
              </a:rPr>
              <a:t> традиционно определяется как организованное собрание слов с комментариями, в которых описываются особенности структуры и/или функционирования этих слов.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4296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	Этапы создания электронного словаря:</a:t>
            </a:r>
          </a:p>
          <a:p>
            <a:pPr algn="just"/>
            <a:endParaRPr lang="ru-RU" sz="2800" dirty="0" smtClean="0">
              <a:latin typeface="Calibri" pitchFamily="34" charset="0"/>
            </a:endParaRPr>
          </a:p>
          <a:p>
            <a:pPr marL="514350" indent="-514350" algn="just">
              <a:buAutoNum type="arabicParenR"/>
            </a:pPr>
            <a:r>
              <a:rPr lang="ru-RU" sz="2800" dirty="0" smtClean="0">
                <a:latin typeface="Calibri" pitchFamily="34" charset="0"/>
              </a:rPr>
              <a:t>формирование корпуса текстов и параллельно создание словника; </a:t>
            </a:r>
          </a:p>
          <a:p>
            <a:pPr marL="514350" indent="-514350" algn="just">
              <a:buAutoNum type="arabicParenR"/>
            </a:pPr>
            <a:endParaRPr lang="ru-RU" sz="11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2) автоматическое формирование корпуса примеров; </a:t>
            </a:r>
          </a:p>
          <a:p>
            <a:pPr algn="just"/>
            <a:endParaRPr lang="ru-RU" sz="11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3) написание словарных статей; </a:t>
            </a:r>
          </a:p>
          <a:p>
            <a:pPr algn="just"/>
            <a:endParaRPr lang="ru-RU" sz="11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4) ввод словарных статей в базу данных (БД); </a:t>
            </a:r>
          </a:p>
          <a:p>
            <a:pPr algn="just"/>
            <a:endParaRPr lang="ru-RU" sz="11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5) редактирование словарных статей в БД; </a:t>
            </a:r>
          </a:p>
          <a:p>
            <a:pPr algn="just"/>
            <a:endParaRPr lang="ru-RU" sz="11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6) корректура текста в БД; </a:t>
            </a:r>
          </a:p>
          <a:p>
            <a:pPr algn="just"/>
            <a:endParaRPr lang="ru-RU" sz="11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7) порождение текста словаря и формирование оригинал-макета; </a:t>
            </a:r>
          </a:p>
          <a:p>
            <a:pPr algn="just"/>
            <a:endParaRPr lang="ru-RU" sz="11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8) печать словаря.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71480"/>
            <a:ext cx="79296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	Использование компьютеров и уже готовых корпусов текстов в компьютерной лексикографии позволяет уменьшить количество этапов в процессе создания электронного словаря и сэкономить время практически на каждом из них.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9296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Для лексикографических целей используются современные базы данных типа </a:t>
            </a:r>
            <a:r>
              <a:rPr lang="ru-RU" sz="2800" b="1" dirty="0" smtClean="0">
                <a:latin typeface="Calibri" pitchFamily="34" charset="0"/>
              </a:rPr>
              <a:t>ACCESS</a:t>
            </a:r>
            <a:r>
              <a:rPr lang="ru-RU" sz="2800" dirty="0" smtClean="0">
                <a:latin typeface="Calibri" pitchFamily="34" charset="0"/>
              </a:rPr>
              <a:t> или </a:t>
            </a:r>
            <a:r>
              <a:rPr lang="ru-RU" sz="2800" b="1" dirty="0" smtClean="0">
                <a:latin typeface="Calibri" pitchFamily="34" charset="0"/>
              </a:rPr>
              <a:t>PARADOX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algn="just"/>
            <a:endParaRPr lang="ru-RU" sz="14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Для поиска примеров создатели словарей используют компьютерные программы построения конкордансов (</a:t>
            </a:r>
            <a:r>
              <a:rPr lang="ru-RU" sz="2800" b="1" dirty="0" smtClean="0">
                <a:latin typeface="Calibri" pitchFamily="34" charset="0"/>
              </a:rPr>
              <a:t>DIALEX</a:t>
            </a:r>
            <a:r>
              <a:rPr lang="ru-RU" sz="2800" dirty="0" smtClean="0">
                <a:latin typeface="Calibri" pitchFamily="34" charset="0"/>
              </a:rPr>
              <a:t>).</a:t>
            </a:r>
          </a:p>
          <a:p>
            <a:pPr algn="just"/>
            <a:endParaRPr lang="ru-RU" sz="14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Для создания оригинал-макета (верстки) словарей привлекаются издательские системы типа </a:t>
            </a:r>
            <a:r>
              <a:rPr lang="ru-RU" sz="2800" b="1" dirty="0" err="1" smtClean="0">
                <a:latin typeface="Calibri" pitchFamily="34" charset="0"/>
              </a:rPr>
              <a:t>PageMaker</a:t>
            </a:r>
            <a:r>
              <a:rPr lang="ru-RU" sz="2800" dirty="0" smtClean="0">
                <a:latin typeface="Calibri" pitchFamily="34" charset="0"/>
              </a:rPr>
              <a:t> или </a:t>
            </a:r>
            <a:r>
              <a:rPr lang="ru-RU" sz="2800" b="1" dirty="0" err="1" smtClean="0">
                <a:latin typeface="Calibri" pitchFamily="34" charset="0"/>
              </a:rPr>
              <a:t>WinWord</a:t>
            </a:r>
            <a:r>
              <a:rPr lang="ru-RU" sz="2800" dirty="0" smtClean="0">
                <a:latin typeface="Calibri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9"/>
            <a:ext cx="75724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Преимущества в использовании электронных словарей: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57158" y="1571612"/>
            <a:ext cx="8358246" cy="100013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Использование </a:t>
            </a:r>
            <a:r>
              <a:rPr lang="ru-RU" sz="2800" b="1" dirty="0" err="1" smtClean="0">
                <a:latin typeface="Calibri" pitchFamily="34" charset="0"/>
              </a:rPr>
              <a:t>мультимедийных</a:t>
            </a:r>
            <a:r>
              <a:rPr lang="ru-RU" sz="2800" b="1" dirty="0" smtClean="0">
                <a:latin typeface="Calibri" pitchFamily="34" charset="0"/>
              </a:rPr>
              <a:t> средств</a:t>
            </a:r>
            <a:r>
              <a:rPr lang="ru-RU" sz="2800" dirty="0" smtClean="0">
                <a:latin typeface="Calibri" pitchFamily="34" charset="0"/>
              </a:rPr>
              <a:t> 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3000372"/>
            <a:ext cx="8429684" cy="150019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Использование современных технологий </a:t>
            </a:r>
            <a:r>
              <a:rPr lang="ru-RU" sz="2800" dirty="0" smtClean="0">
                <a:latin typeface="Calibri" pitchFamily="34" charset="0"/>
              </a:rPr>
              <a:t>(распознавание и синтез звука, морфологический и синтаксический </a:t>
            </a:r>
            <a:r>
              <a:rPr lang="ru-RU" sz="2800" dirty="0" err="1" smtClean="0">
                <a:latin typeface="Calibri" pitchFamily="34" charset="0"/>
              </a:rPr>
              <a:t>анализи</a:t>
            </a:r>
            <a:r>
              <a:rPr lang="ru-RU" sz="2800" dirty="0" smtClean="0">
                <a:latin typeface="Calibri" pitchFamily="34" charset="0"/>
              </a:rPr>
              <a:t> т.п.)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8596" y="5000636"/>
            <a:ext cx="8358246" cy="164307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Удобный поиск </a:t>
            </a:r>
            <a:r>
              <a:rPr lang="ru-RU" sz="2800" dirty="0" smtClean="0">
                <a:latin typeface="Calibri" pitchFamily="34" charset="0"/>
              </a:rPr>
              <a:t>(можно быстро получить информацию из недр словаря. Не нужно помнить слово в точности, программа сама предложит варианты по первым буквам)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57158" y="285728"/>
            <a:ext cx="8429684" cy="192882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Актуальность и динамичность </a:t>
            </a:r>
            <a:r>
              <a:rPr lang="ru-RU" sz="2800" dirty="0" smtClean="0">
                <a:latin typeface="Calibri" pitchFamily="34" charset="0"/>
              </a:rPr>
              <a:t>(выпуск каждой последующей версии словаря или внесение изменений в </a:t>
            </a:r>
            <a:r>
              <a:rPr lang="ru-RU" sz="2800" dirty="0" err="1" smtClean="0">
                <a:latin typeface="Calibri" pitchFamily="34" charset="0"/>
              </a:rPr>
              <a:t>онлайн-версию</a:t>
            </a:r>
            <a:r>
              <a:rPr lang="ru-RU" sz="2800" dirty="0" smtClean="0">
                <a:latin typeface="Calibri" pitchFamily="34" charset="0"/>
              </a:rPr>
              <a:t> не занимает много времени и труда.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57158" y="2714620"/>
            <a:ext cx="8429684" cy="8572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Большой объем словарной базы. 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4000504"/>
            <a:ext cx="8429684" cy="8572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Вариативность в использовании</a:t>
            </a:r>
            <a:r>
              <a:rPr lang="ru-RU" sz="2800" dirty="0" smtClean="0">
                <a:latin typeface="Calibri" pitchFamily="34" charset="0"/>
              </a:rPr>
              <a:t> (использование </a:t>
            </a:r>
            <a:r>
              <a:rPr lang="ru-RU" sz="2800" dirty="0" err="1" smtClean="0">
                <a:latin typeface="Calibri" pitchFamily="34" charset="0"/>
              </a:rPr>
              <a:t>оффлайновой</a:t>
            </a:r>
            <a:r>
              <a:rPr lang="ru-RU" sz="2800" dirty="0" smtClean="0">
                <a:latin typeface="Calibri" pitchFamily="34" charset="0"/>
              </a:rPr>
              <a:t> и онлайновой версии словаря)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7158" y="5214950"/>
            <a:ext cx="8429684" cy="114300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Универсальность</a:t>
            </a:r>
            <a:r>
              <a:rPr lang="ru-RU" sz="2800" dirty="0" smtClean="0">
                <a:latin typeface="Calibri" pitchFamily="34" charset="0"/>
              </a:rPr>
              <a:t> — возможность работать сразу с несколькими языками и направлениями перевода. 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0112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Calibri" pitchFamily="34" charset="0"/>
              </a:rPr>
              <a:t>Актуальные проблемы компьютерной лексикографии</a:t>
            </a:r>
          </a:p>
          <a:p>
            <a:pPr algn="just"/>
            <a:endParaRPr lang="ru-RU" sz="2600" dirty="0" smtClean="0">
              <a:latin typeface="Calibri" pitchFamily="34" charset="0"/>
            </a:endParaRPr>
          </a:p>
          <a:p>
            <a:pPr algn="just"/>
            <a:r>
              <a:rPr lang="ru-RU" sz="2600" dirty="0" smtClean="0">
                <a:latin typeface="Calibri" pitchFamily="34" charset="0"/>
              </a:rPr>
              <a:t>• В словарях должно найти отражение понятие </a:t>
            </a:r>
            <a:r>
              <a:rPr lang="ru-RU" sz="2600" b="1" dirty="0" smtClean="0">
                <a:latin typeface="Calibri" pitchFamily="34" charset="0"/>
              </a:rPr>
              <a:t>лексической функции</a:t>
            </a:r>
            <a:r>
              <a:rPr lang="ru-RU" sz="2600" dirty="0" smtClean="0">
                <a:latin typeface="Calibri" pitchFamily="34" charset="0"/>
              </a:rPr>
              <a:t>, позволяющее систематически описывать несвободную сочетаемость слов («</a:t>
            </a:r>
            <a:r>
              <a:rPr lang="ru-RU" sz="2600" i="1" dirty="0" smtClean="0">
                <a:latin typeface="Calibri" pitchFamily="34" charset="0"/>
              </a:rPr>
              <a:t>войну ведут</a:t>
            </a:r>
            <a:r>
              <a:rPr lang="ru-RU" sz="2600" dirty="0" smtClean="0">
                <a:latin typeface="Calibri" pitchFamily="34" charset="0"/>
              </a:rPr>
              <a:t>», а «</a:t>
            </a:r>
            <a:r>
              <a:rPr lang="ru-RU" sz="2600" i="1" dirty="0" smtClean="0">
                <a:latin typeface="Calibri" pitchFamily="34" charset="0"/>
              </a:rPr>
              <a:t>экзамен — держат</a:t>
            </a:r>
            <a:r>
              <a:rPr lang="ru-RU" sz="2600" dirty="0" smtClean="0">
                <a:latin typeface="Calibri" pitchFamily="34" charset="0"/>
              </a:rPr>
              <a:t>», «</a:t>
            </a:r>
            <a:r>
              <a:rPr lang="ru-RU" sz="2600" i="1" dirty="0" smtClean="0">
                <a:latin typeface="Calibri" pitchFamily="34" charset="0"/>
              </a:rPr>
              <a:t>теории выдвигают</a:t>
            </a:r>
            <a:r>
              <a:rPr lang="ru-RU" sz="2600" dirty="0" smtClean="0">
                <a:latin typeface="Calibri" pitchFamily="34" charset="0"/>
              </a:rPr>
              <a:t>», а «</a:t>
            </a:r>
            <a:r>
              <a:rPr lang="ru-RU" sz="2600" i="1" dirty="0" smtClean="0">
                <a:latin typeface="Calibri" pitchFamily="34" charset="0"/>
              </a:rPr>
              <a:t>мысли подают</a:t>
            </a:r>
            <a:r>
              <a:rPr lang="ru-RU" sz="2600" dirty="0" smtClean="0">
                <a:latin typeface="Calibri" pitchFamily="34" charset="0"/>
              </a:rPr>
              <a:t>» и т.п.) </a:t>
            </a:r>
          </a:p>
          <a:p>
            <a:pPr algn="just"/>
            <a:r>
              <a:rPr lang="ru-RU" sz="2600" dirty="0" smtClean="0">
                <a:latin typeface="Calibri" pitchFamily="34" charset="0"/>
              </a:rPr>
              <a:t>• Необходимо решение проблемы </a:t>
            </a:r>
            <a:r>
              <a:rPr lang="ru-RU" sz="2600" b="1" dirty="0" smtClean="0">
                <a:latin typeface="Calibri" pitchFamily="34" charset="0"/>
              </a:rPr>
              <a:t>описания семантики</a:t>
            </a:r>
            <a:r>
              <a:rPr lang="ru-RU" sz="2600" dirty="0" smtClean="0">
                <a:latin typeface="Calibri" pitchFamily="34" charset="0"/>
              </a:rPr>
              <a:t> и практической реализации </a:t>
            </a:r>
            <a:r>
              <a:rPr lang="ru-RU" sz="2600" b="1" dirty="0" smtClean="0">
                <a:latin typeface="Calibri" pitchFamily="34" charset="0"/>
              </a:rPr>
              <a:t>грамматического словоизменения и словообразования</a:t>
            </a:r>
            <a:r>
              <a:rPr lang="ru-RU" sz="2600" dirty="0" smtClean="0">
                <a:latin typeface="Calibri" pitchFamily="34" charset="0"/>
              </a:rPr>
              <a:t> (как передать по-английски смысл «</a:t>
            </a:r>
            <a:r>
              <a:rPr lang="ru-RU" sz="2600" i="1" dirty="0" err="1" smtClean="0">
                <a:latin typeface="Calibri" pitchFamily="34" charset="0"/>
              </a:rPr>
              <a:t>довыпендриваться</a:t>
            </a:r>
            <a:r>
              <a:rPr lang="ru-RU" sz="2600" dirty="0" smtClean="0">
                <a:latin typeface="Calibri" pitchFamily="34" charset="0"/>
              </a:rPr>
              <a:t>», даже если знаешь, как передать «</a:t>
            </a:r>
            <a:r>
              <a:rPr lang="ru-RU" sz="2600" i="1" dirty="0" smtClean="0">
                <a:latin typeface="Calibri" pitchFamily="34" charset="0"/>
              </a:rPr>
              <a:t>выпендриваться</a:t>
            </a:r>
            <a:r>
              <a:rPr lang="ru-RU" sz="2600" dirty="0" smtClean="0">
                <a:latin typeface="Calibri" pitchFamily="34" charset="0"/>
              </a:rPr>
              <a:t>»?) </a:t>
            </a:r>
          </a:p>
          <a:p>
            <a:pPr algn="just"/>
            <a:r>
              <a:rPr lang="ru-RU" sz="2600" dirty="0" smtClean="0">
                <a:latin typeface="Calibri" pitchFamily="34" charset="0"/>
              </a:rPr>
              <a:t>• В словарях не существует даже системы понятий, с помощью которой </a:t>
            </a:r>
            <a:r>
              <a:rPr lang="ru-RU" sz="2600" b="1" dirty="0" smtClean="0">
                <a:latin typeface="Calibri" pitchFamily="34" charset="0"/>
              </a:rPr>
              <a:t>синтаксическая информация</a:t>
            </a:r>
            <a:r>
              <a:rPr lang="ru-RU" sz="2600" dirty="0" smtClean="0">
                <a:latin typeface="Calibri" pitchFamily="34" charset="0"/>
              </a:rPr>
              <a:t> могла бы быть доведена до обычного читателя.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2868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	Компьютерная лексикография представляет собой перспективное и нужное направление компьютерной лингвистики.</a:t>
            </a: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	Электронные словари отличаются многогранностью,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</a:rPr>
              <a:t>мультимедийностью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, интеграцией новейших технологических решений, актуальностью материала и отвечают потребностям пользователя в организации доступа к необходимой информации.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35824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alibri" pitchFamily="34" charset="0"/>
              </a:rPr>
              <a:t>Электронный (автоматический, компьютерный) словарь</a:t>
            </a:r>
            <a:r>
              <a:rPr lang="ru-RU" sz="2800" dirty="0" smtClean="0">
                <a:latin typeface="Calibri" pitchFamily="34" charset="0"/>
              </a:rPr>
              <a:t> — это собрание слов в специальном компьютерном формате, предназначенное для использования человеком или являющееся составной частью более сложных компьютерных программ (например, систем машинного перевода).</a:t>
            </a:r>
          </a:p>
          <a:p>
            <a:pPr algn="just"/>
            <a:endParaRPr lang="ru-RU" sz="12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</a:rPr>
              <a:t>	Существует 2 группы электронных словарей:</a:t>
            </a:r>
          </a:p>
          <a:p>
            <a:pPr algn="just"/>
            <a:endParaRPr lang="ru-RU" sz="1400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автоматические словари конечного пользователя-человека (АСКП)</a:t>
            </a:r>
          </a:p>
          <a:p>
            <a:pPr algn="just"/>
            <a:endParaRPr lang="ru-RU" sz="1400" b="1" dirty="0" smtClean="0">
              <a:latin typeface="Calibri" pitchFamily="34" charset="0"/>
            </a:endParaRPr>
          </a:p>
          <a:p>
            <a:pPr algn="just"/>
            <a:r>
              <a:rPr lang="ru-RU" sz="2800" dirty="0" smtClean="0">
                <a:latin typeface="Calibri" pitchFamily="34" charset="0"/>
                <a:cs typeface="Arial"/>
              </a:rPr>
              <a:t>►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автоматические словари для программ обработки текста (АСПОТ)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</a:rPr>
              <a:t>	Автоматические словари, предназначенные для конечного пользователя, чаще всего являются компьютерными версиями хорошо известных обычных словарей.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286776" cy="517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5715016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Оксфордский словарь английского языка (</a:t>
            </a:r>
            <a:r>
              <a:rPr lang="ru-RU" sz="2800" u="sng" dirty="0" err="1" smtClean="0">
                <a:hlinkClick r:id="rId3"/>
              </a:rPr>
              <a:t>www.oed.com</a:t>
            </a:r>
            <a:r>
              <a:rPr lang="ru-RU" sz="2800" dirty="0" smtClean="0"/>
              <a:t>),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29619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5715016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Автоматический толковый словарь английского языка (</a:t>
            </a:r>
            <a:r>
              <a:rPr lang="ru-RU" sz="2800" dirty="0" err="1" smtClean="0"/>
              <a:t>www.mycobuild.com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52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5715016"/>
            <a:ext cx="8858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Автоматический вариант «Нового большого англо-русского словаря» (http://eng-rus. </a:t>
            </a:r>
            <a:r>
              <a:rPr lang="ru-RU" sz="2600" dirty="0" err="1" smtClean="0"/>
              <a:t>slovaronline</a:t>
            </a:r>
            <a:r>
              <a:rPr lang="ru-RU" sz="2600" dirty="0" smtClean="0"/>
              <a:t>. </a:t>
            </a:r>
            <a:r>
              <a:rPr lang="ru-RU" sz="2600" dirty="0" err="1" smtClean="0"/>
              <a:t>com</a:t>
            </a:r>
            <a:r>
              <a:rPr lang="ru-RU" sz="2600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42851"/>
            <a:ext cx="8501123" cy="531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5786454"/>
            <a:ext cx="79296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Словарь Ожегова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(</a:t>
            </a:r>
            <a:r>
              <a:rPr lang="ru-RU" sz="2800" u="sng" dirty="0" err="1" smtClean="0">
                <a:hlinkClick r:id="rId3"/>
              </a:rPr>
              <a:t>slovarozhegova.ru</a:t>
            </a:r>
            <a:r>
              <a:rPr lang="ru-RU" sz="2800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EA4618-50FD-493A-A7D3-4110BC0F9378}"/>
</file>

<file path=customXml/itemProps2.xml><?xml version="1.0" encoding="utf-8"?>
<ds:datastoreItem xmlns:ds="http://schemas.openxmlformats.org/officeDocument/2006/customXml" ds:itemID="{EFA28369-90C2-4FB6-9095-DFA50702D6BF}"/>
</file>

<file path=customXml/itemProps3.xml><?xml version="1.0" encoding="utf-8"?>
<ds:datastoreItem xmlns:ds="http://schemas.openxmlformats.org/officeDocument/2006/customXml" ds:itemID="{81FE0CEB-59C3-4F3C-934E-68346AB5CC8A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304</TotalTime>
  <Words>763</Words>
  <PresentationFormat>Экран (4:3)</PresentationFormat>
  <Paragraphs>171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Артём</cp:lastModifiedBy>
  <cp:revision>61</cp:revision>
  <dcterms:modified xsi:type="dcterms:W3CDTF">2015-08-25T14:06:53Z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