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1" r:id="rId52"/>
    <p:sldId id="306" r:id="rId53"/>
    <p:sldId id="307" r:id="rId54"/>
    <p:sldId id="308" r:id="rId55"/>
    <p:sldId id="309" r:id="rId56"/>
    <p:sldId id="310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exp.com:2000/Translat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tranet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ion.imtranslator.net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ereklad.online.u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Calibri" pitchFamily="34" charset="0"/>
              </a:rPr>
              <a:t>Онлайн-сервисы</a:t>
            </a:r>
            <a:r>
              <a:rPr lang="ru-RU" sz="4400" b="1" dirty="0" smtClean="0">
                <a:latin typeface="Calibri" pitchFamily="34" charset="0"/>
              </a:rPr>
              <a:t> машинного перевода. </a:t>
            </a:r>
          </a:p>
          <a:p>
            <a:pPr algn="ctr"/>
            <a:r>
              <a:rPr lang="ru-RU" sz="4400" b="1" dirty="0" smtClean="0">
                <a:latin typeface="Calibri" pitchFamily="34" charset="0"/>
              </a:rPr>
              <a:t>Характеристика компьютерной программы PROMT</a:t>
            </a:r>
            <a:endParaRPr lang="ru-RU" sz="4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1. Translate.ru (PROMT)   (http://www.translate.ru)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Абсолютный лидер на российском рынке услуг онлайнового перевода (сервис существует с 1998 г.)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ПРОМТ</a:t>
            </a:r>
            <a:r>
              <a:rPr lang="ru-RU" sz="2800" dirty="0" smtClean="0">
                <a:latin typeface="Calibri" pitchFamily="34" charset="0"/>
              </a:rPr>
              <a:t> поддерживает </a:t>
            </a:r>
            <a:r>
              <a:rPr lang="ru-RU" sz="2800" b="1" dirty="0" smtClean="0">
                <a:latin typeface="Calibri" pitchFamily="34" charset="0"/>
              </a:rPr>
              <a:t>семь европейских языков</a:t>
            </a:r>
            <a:r>
              <a:rPr lang="ru-RU" sz="2800" dirty="0" smtClean="0">
                <a:latin typeface="Calibri" pitchFamily="34" charset="0"/>
              </a:rPr>
              <a:t> (английский, русский, итальянский, немецкий, испанский, португальский и французский) и осуществляет </a:t>
            </a:r>
            <a:r>
              <a:rPr lang="ru-RU" sz="2800" b="1" dirty="0" smtClean="0">
                <a:latin typeface="Calibri" pitchFamily="34" charset="0"/>
              </a:rPr>
              <a:t>переводы в 25 направлениях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При переводе специализированных текстов </a:t>
            </a:r>
            <a:r>
              <a:rPr lang="ru-RU" sz="2800" b="1" dirty="0" smtClean="0">
                <a:latin typeface="Calibri" pitchFamily="34" charset="0"/>
              </a:rPr>
              <a:t>можно выбрать определенную тематику</a:t>
            </a:r>
            <a:r>
              <a:rPr lang="ru-RU" sz="2800" dirty="0" smtClean="0">
                <a:latin typeface="Calibri" pitchFamily="34" charset="0"/>
              </a:rPr>
              <a:t>. Кроме того, после регистрации пользователь может выбрать дополнительные настройки.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 Недостаток программы – ограничение объема вводимого </a:t>
            </a:r>
            <a:r>
              <a:rPr lang="ru-RU" sz="2800" b="1" dirty="0" smtClean="0">
                <a:latin typeface="Calibri" pitchFamily="34" charset="0"/>
              </a:rPr>
              <a:t>текста до 500 знаков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92961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</a:rPr>
              <a:t>	Также возможен: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перевод web-страниц</a:t>
            </a:r>
            <a:r>
              <a:rPr lang="ru-RU" sz="28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электронных сообщений (</a:t>
            </a:r>
            <a:r>
              <a:rPr lang="ru-RU" sz="2800" b="1" dirty="0" err="1" smtClean="0">
                <a:latin typeface="Calibri" pitchFamily="34" charset="0"/>
              </a:rPr>
              <a:t>e-mail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WAP</a:t>
            </a:r>
            <a:r>
              <a:rPr lang="ru-RU" sz="2800" dirty="0" smtClean="0">
                <a:latin typeface="Calibri" pitchFamily="34" charset="0"/>
              </a:rPr>
              <a:t> (перевод отдельных слов для мобильных пользователей). 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b="1" dirty="0" smtClean="0">
                <a:latin typeface="Calibri" pitchFamily="34" charset="0"/>
              </a:rPr>
              <a:t>Дополнительные удобства:</a:t>
            </a:r>
          </a:p>
          <a:p>
            <a:pPr algn="just"/>
            <a:endParaRPr lang="ru-RU" sz="14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виртуальная клавиатура</a:t>
            </a: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проверка орфографии</a:t>
            </a: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настройка транслитерации незнакомых слов и перекодировки кириллицы</a:t>
            </a: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различные возможности работы с готовым переводом.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еревод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683554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Работа с текстом в программе ПРОМТ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еревод сообщений в ICQ, Skype, QIP, Windows Live Messe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59829" cy="4716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35782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Перевод сообщений в программе ПРОМТ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здание базы выполненных переводов (Translation Memory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84731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92933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Создание базы выполненных переводов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2. </a:t>
            </a:r>
            <a:r>
              <a:rPr lang="ru-RU" sz="2800" b="1" dirty="0" err="1" smtClean="0">
                <a:latin typeface="Calibri" pitchFamily="34" charset="0"/>
              </a:rPr>
              <a:t>SYSTRANet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smtClean="0">
                <a:latin typeface="Calibri" pitchFamily="34" charset="0"/>
                <a:hlinkClick r:id="rId2"/>
              </a:rPr>
              <a:t>http://www.systranet.com/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ctr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Сервис </a:t>
            </a:r>
            <a:r>
              <a:rPr lang="ru-RU" sz="2800" dirty="0" err="1" smtClean="0">
                <a:latin typeface="Calibri" pitchFamily="34" charset="0"/>
              </a:rPr>
              <a:t>онлайн-перевода</a:t>
            </a:r>
            <a:r>
              <a:rPr lang="ru-RU" sz="2800" dirty="0" smtClean="0">
                <a:latin typeface="Calibri" pitchFamily="34" charset="0"/>
              </a:rPr>
              <a:t>, предлагаемый американской компанией 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Онлайн-перевод</a:t>
            </a:r>
            <a:r>
              <a:rPr lang="ru-RU" sz="2800" dirty="0" smtClean="0">
                <a:latin typeface="Calibri" pitchFamily="34" charset="0"/>
              </a:rPr>
              <a:t> текста этого сервиса </a:t>
            </a:r>
            <a:r>
              <a:rPr lang="ru-RU" sz="2800" b="1" dirty="0" smtClean="0">
                <a:latin typeface="Calibri" pitchFamily="34" charset="0"/>
              </a:rPr>
              <a:t>поддерживает 15 языков</a:t>
            </a:r>
            <a:r>
              <a:rPr lang="ru-RU" sz="2800" dirty="0" smtClean="0">
                <a:latin typeface="Calibri" pitchFamily="34" charset="0"/>
              </a:rPr>
              <a:t>. В общей сложности, данный переводчик осуществляет переводы в </a:t>
            </a:r>
            <a:r>
              <a:rPr lang="ru-RU" sz="2800" b="1" dirty="0" smtClean="0">
                <a:latin typeface="Calibri" pitchFamily="34" charset="0"/>
              </a:rPr>
              <a:t>53 языковых направлениях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SYSTRANet</a:t>
            </a:r>
            <a:r>
              <a:rPr lang="ru-RU" sz="2800" dirty="0" smtClean="0">
                <a:latin typeface="Calibri" pitchFamily="34" charset="0"/>
              </a:rPr>
              <a:t> также осуществляет переводы </a:t>
            </a:r>
            <a:r>
              <a:rPr lang="ru-RU" sz="2800" dirty="0" err="1" smtClean="0">
                <a:latin typeface="Calibri" pitchFamily="34" charset="0"/>
              </a:rPr>
              <a:t>веб-страниц</a:t>
            </a:r>
            <a:r>
              <a:rPr lang="ru-RU" sz="2800" dirty="0" smtClean="0">
                <a:latin typeface="Calibri" pitchFamily="34" charset="0"/>
              </a:rPr>
              <a:t>, а также файлов с расширениями .</a:t>
            </a:r>
            <a:r>
              <a:rPr lang="ru-RU" sz="2800" dirty="0" err="1" smtClean="0">
                <a:latin typeface="Calibri" pitchFamily="34" charset="0"/>
              </a:rPr>
              <a:t>txt</a:t>
            </a:r>
            <a:r>
              <a:rPr lang="ru-RU" sz="2800" dirty="0" smtClean="0">
                <a:latin typeface="Calibri" pitchFamily="34" charset="0"/>
              </a:rPr>
              <a:t>, .</a:t>
            </a:r>
            <a:r>
              <a:rPr lang="ru-RU" sz="2800" dirty="0" err="1" smtClean="0">
                <a:latin typeface="Calibri" pitchFamily="34" charset="0"/>
              </a:rPr>
              <a:t>htm</a:t>
            </a:r>
            <a:r>
              <a:rPr lang="ru-RU" sz="2800" dirty="0" smtClean="0">
                <a:latin typeface="Calibri" pitchFamily="34" charset="0"/>
              </a:rPr>
              <a:t>, .</a:t>
            </a:r>
            <a:r>
              <a:rPr lang="ru-RU" sz="2800" dirty="0" err="1" smtClean="0">
                <a:latin typeface="Calibri" pitchFamily="34" charset="0"/>
              </a:rPr>
              <a:t>rtf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Также пользователю предлагается опция выбора тематических словарей или создания собственного словаря.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15306" cy="513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85789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Программа 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4296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3. Google Translate  (</a:t>
            </a:r>
            <a:r>
              <a:rPr lang="en-US" sz="2800" b="1" dirty="0" smtClean="0">
                <a:latin typeface="Calibri" pitchFamily="34" charset="0"/>
                <a:hlinkClick r:id="rId2"/>
              </a:rPr>
              <a:t>http://translate.google.ru/</a:t>
            </a:r>
            <a:r>
              <a:rPr lang="en-US" sz="2800" b="1" dirty="0" smtClean="0">
                <a:latin typeface="Calibri" pitchFamily="34" charset="0"/>
              </a:rPr>
              <a:t>)</a:t>
            </a:r>
            <a:endParaRPr lang="ru-RU" sz="2800" b="1" dirty="0" smtClean="0">
              <a:latin typeface="Calibri" pitchFamily="34" charset="0"/>
            </a:endParaRPr>
          </a:p>
          <a:p>
            <a:pPr algn="ctr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Сервис представляет собой 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текстов и </a:t>
            </a:r>
            <a:r>
              <a:rPr lang="ru-RU" sz="2800" dirty="0" err="1" smtClean="0">
                <a:latin typeface="Calibri" pitchFamily="34" charset="0"/>
              </a:rPr>
              <a:t>веб-страниц</a:t>
            </a:r>
            <a:r>
              <a:rPr lang="ru-RU" sz="2800" dirty="0" smtClean="0">
                <a:latin typeface="Calibri" pitchFamily="34" charset="0"/>
              </a:rPr>
              <a:t>, который является одним из элементов поисковой системы </a:t>
            </a:r>
            <a:r>
              <a:rPr lang="ru-RU" sz="2800" dirty="0" err="1" smtClean="0">
                <a:latin typeface="Calibri" pitchFamily="34" charset="0"/>
              </a:rPr>
              <a:t>Google</a:t>
            </a:r>
            <a:r>
              <a:rPr lang="ru-RU" sz="2800" dirty="0" smtClean="0">
                <a:latin typeface="Calibri" pitchFamily="34" charset="0"/>
              </a:rPr>
              <a:t>. Данный 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работает </a:t>
            </a:r>
            <a:r>
              <a:rPr lang="ru-RU" sz="2800" b="1" dirty="0" smtClean="0">
                <a:latin typeface="Calibri" pitchFamily="34" charset="0"/>
              </a:rPr>
              <a:t>с 51 языком и осуществляет перевод в 2250 языковых направлениях.</a:t>
            </a:r>
            <a:r>
              <a:rPr lang="ru-RU" sz="28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При переводе отдельных слов программа функционирует как </a:t>
            </a:r>
            <a:r>
              <a:rPr lang="ru-RU" sz="2800" dirty="0" err="1" smtClean="0">
                <a:latin typeface="Calibri" pitchFamily="34" charset="0"/>
              </a:rPr>
              <a:t>онлайн-словарь</a:t>
            </a:r>
            <a:r>
              <a:rPr lang="ru-RU" sz="2800" dirty="0" smtClean="0">
                <a:latin typeface="Calibri" pitchFamily="34" charset="0"/>
              </a:rPr>
              <a:t> и предлагает все возможные варианты перевода, разбивая все слова по частям речи.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При переводе труднопроизносимого слова программа предлагает пользователю выбрать опцию «</a:t>
            </a:r>
            <a:r>
              <a:rPr lang="ru-RU" sz="2800" b="1" dirty="0" smtClean="0">
                <a:latin typeface="Calibri" pitchFamily="34" charset="0"/>
              </a:rPr>
              <a:t>Показать транслитерацию</a:t>
            </a:r>
            <a:r>
              <a:rPr lang="ru-RU" sz="2800" dirty="0" smtClean="0">
                <a:latin typeface="Calibri" pitchFamily="34" charset="0"/>
              </a:rPr>
              <a:t>», которая осуществляет написание данного слова средствами расширенной латиницы.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Google</a:t>
            </a:r>
            <a:r>
              <a:rPr lang="ru-RU" sz="2800" dirty="0" smtClean="0">
                <a:latin typeface="Calibri" pitchFamily="34" charset="0"/>
              </a:rPr>
              <a:t> осуществляет перевод </a:t>
            </a:r>
            <a:r>
              <a:rPr lang="ru-RU" sz="2800" dirty="0" err="1" smtClean="0">
                <a:latin typeface="Calibri" pitchFamily="34" charset="0"/>
              </a:rPr>
              <a:t>веб-страниц</a:t>
            </a:r>
            <a:r>
              <a:rPr lang="ru-RU" sz="2800" dirty="0" smtClean="0">
                <a:latin typeface="Calibri" pitchFamily="34" charset="0"/>
              </a:rPr>
              <a:t>, а также позволяет найти </a:t>
            </a:r>
            <a:r>
              <a:rPr lang="ru-RU" sz="2800" dirty="0" err="1" smtClean="0">
                <a:latin typeface="Calibri" pitchFamily="34" charset="0"/>
              </a:rPr>
              <a:t>веб-сайты</a:t>
            </a:r>
            <a:r>
              <a:rPr lang="ru-RU" sz="2800" dirty="0" smtClean="0">
                <a:latin typeface="Calibri" pitchFamily="34" charset="0"/>
              </a:rPr>
              <a:t> на языке пользователя по переводу слова или предложения.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latin typeface="Calibri" pitchFamily="34" charset="0"/>
              </a:rPr>
              <a:t>По функциональным возможностям </a:t>
            </a:r>
            <a:r>
              <a:rPr lang="ru-RU" sz="2800" b="1" dirty="0" err="1" smtClean="0">
                <a:latin typeface="Calibri" pitchFamily="34" charset="0"/>
              </a:rPr>
              <a:t>онлайн-переводчик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Google</a:t>
            </a:r>
            <a:r>
              <a:rPr lang="ru-RU" sz="2800" b="1" dirty="0" smtClean="0">
                <a:latin typeface="Calibri" pitchFamily="34" charset="0"/>
              </a:rPr>
              <a:t> является самым универсальным в ряду других </a:t>
            </a:r>
            <a:r>
              <a:rPr lang="ru-RU" sz="2800" b="1" dirty="0" err="1" smtClean="0">
                <a:latin typeface="Calibri" pitchFamily="34" charset="0"/>
              </a:rPr>
              <a:t>онлайн-переводчиков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01104" cy="550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600076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Рабочее окно сервиса </a:t>
            </a:r>
            <a:r>
              <a:rPr lang="en-US" sz="2800" b="1" dirty="0" smtClean="0">
                <a:latin typeface="Calibri" pitchFamily="34" charset="0"/>
              </a:rPr>
              <a:t>Google Translate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latin typeface="Calibri" pitchFamily="34" charset="0"/>
              </a:rPr>
              <a:t>Сегодня Интернет предлагает более </a:t>
            </a:r>
            <a:r>
              <a:rPr lang="ru-RU" sz="2800" b="1" dirty="0" smtClean="0">
                <a:latin typeface="Calibri" pitchFamily="34" charset="0"/>
              </a:rPr>
              <a:t>100 </a:t>
            </a:r>
            <a:r>
              <a:rPr lang="ru-RU" sz="2800" b="1" dirty="0" err="1" smtClean="0">
                <a:latin typeface="Calibri" pitchFamily="34" charset="0"/>
              </a:rPr>
              <a:t>онлайн-сервисов</a:t>
            </a:r>
            <a:r>
              <a:rPr lang="ru-RU" sz="2800" dirty="0" smtClean="0">
                <a:latin typeface="Calibri" pitchFamily="34" charset="0"/>
              </a:rPr>
              <a:t> по переводу, отличающихся по своим функциональным возможностям и качеству предоставляемых услуг.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Онлайн-переводчики</a:t>
            </a:r>
            <a:r>
              <a:rPr lang="ru-RU" sz="2800" dirty="0" smtClean="0">
                <a:latin typeface="Calibri" pitchFamily="34" charset="0"/>
              </a:rPr>
              <a:t> представляют собой </a:t>
            </a:r>
            <a:r>
              <a:rPr lang="ru-RU" sz="2800" b="1" dirty="0" smtClean="0">
                <a:latin typeface="Calibri" pitchFamily="34" charset="0"/>
              </a:rPr>
              <a:t>системы машинного перевода</a:t>
            </a:r>
            <a:r>
              <a:rPr lang="ru-RU" sz="2800" dirty="0" smtClean="0">
                <a:latin typeface="Calibri" pitchFamily="34" charset="0"/>
              </a:rPr>
              <a:t>, позволяющие пользователю переводить объемные </a:t>
            </a:r>
            <a:r>
              <a:rPr lang="ru-RU" sz="2800" b="1" dirty="0" smtClean="0">
                <a:latin typeface="Calibri" pitchFamily="34" charset="0"/>
              </a:rPr>
              <a:t>тексты</a:t>
            </a:r>
            <a:r>
              <a:rPr lang="ru-RU" sz="2800" dirty="0" smtClean="0">
                <a:latin typeface="Calibri" pitchFamily="34" charset="0"/>
              </a:rPr>
              <a:t> или </a:t>
            </a:r>
            <a:r>
              <a:rPr lang="ru-RU" sz="2800" b="1" dirty="0" err="1" smtClean="0">
                <a:latin typeface="Calibri" pitchFamily="34" charset="0"/>
              </a:rPr>
              <a:t>веб-сайты</a:t>
            </a:r>
            <a:r>
              <a:rPr lang="ru-RU" sz="2800" dirty="0" smtClean="0">
                <a:latin typeface="Calibri" pitchFamily="34" charset="0"/>
              </a:rPr>
              <a:t> и предоставляющие на выходе более или менее связный текст.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4. </a:t>
            </a:r>
            <a:r>
              <a:rPr lang="ru-RU" sz="2800" b="1" dirty="0" err="1" smtClean="0">
                <a:latin typeface="Calibri" pitchFamily="34" charset="0"/>
              </a:rPr>
              <a:t>Free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Translation</a:t>
            </a:r>
            <a:r>
              <a:rPr lang="ru-RU" sz="2800" b="1" dirty="0" smtClean="0">
                <a:latin typeface="Calibri" pitchFamily="34" charset="0"/>
              </a:rPr>
              <a:t>  (</a:t>
            </a:r>
            <a:r>
              <a:rPr lang="ru-RU" sz="2800" b="1" dirty="0" err="1" smtClean="0">
                <a:latin typeface="Calibri" pitchFamily="34" charset="0"/>
              </a:rPr>
              <a:t>www.freetranslation.com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Сервис поддерживает </a:t>
            </a:r>
            <a:r>
              <a:rPr lang="ru-RU" sz="2800" b="1" dirty="0" smtClean="0">
                <a:latin typeface="Calibri" pitchFamily="34" charset="0"/>
              </a:rPr>
              <a:t>32 языка</a:t>
            </a:r>
            <a:r>
              <a:rPr lang="ru-RU" sz="2800" dirty="0" smtClean="0">
                <a:latin typeface="Calibri" pitchFamily="34" charset="0"/>
              </a:rPr>
              <a:t>. Осуществляет переводы </a:t>
            </a:r>
            <a:r>
              <a:rPr lang="ru-RU" sz="2800" b="1" dirty="0" smtClean="0">
                <a:latin typeface="Calibri" pitchFamily="34" charset="0"/>
              </a:rPr>
              <a:t>в 86 языковых направлениях</a:t>
            </a:r>
            <a:r>
              <a:rPr lang="ru-RU" sz="2800" dirty="0" smtClean="0">
                <a:latin typeface="Calibri" pitchFamily="34" charset="0"/>
              </a:rPr>
              <a:t>. Большая часть переводов выполняется с английского языка. 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Free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Translation</a:t>
            </a:r>
            <a:r>
              <a:rPr lang="ru-RU" sz="2800" dirty="0" smtClean="0">
                <a:latin typeface="Calibri" pitchFamily="34" charset="0"/>
              </a:rPr>
              <a:t> выполняет также переводы web-страниц.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Дополнительные опции по улучшению качества переводов доступны исключительно членам </a:t>
            </a:r>
            <a:r>
              <a:rPr lang="ru-RU" sz="2800" dirty="0" err="1" smtClean="0">
                <a:latin typeface="Calibri" pitchFamily="34" charset="0"/>
              </a:rPr>
              <a:t>FreeTranslation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Platinum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Club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Онлайн-сервис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Free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Translation</a:t>
            </a:r>
            <a:r>
              <a:rPr lang="ru-RU" sz="2800" dirty="0" smtClean="0">
                <a:latin typeface="Calibri" pitchFamily="34" charset="0"/>
              </a:rPr>
              <a:t> также предлагает платную услугу по профессиональному переводу квалифицированного переводчика.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582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Рабочее окно сервиса  </a:t>
            </a:r>
            <a:r>
              <a:rPr lang="ru-RU" sz="2800" b="1" dirty="0" err="1" smtClean="0">
                <a:latin typeface="Calibri" pitchFamily="34" charset="0"/>
              </a:rPr>
              <a:t>Free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Translation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42968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5. Babel Fish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en-US" sz="2800" b="1" dirty="0" smtClean="0">
                <a:latin typeface="Calibri" pitchFamily="34" charset="0"/>
              </a:rPr>
              <a:t>babelfish.yahoo.com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Сервис </a:t>
            </a:r>
            <a:r>
              <a:rPr lang="ru-RU" sz="2800" dirty="0" err="1" smtClean="0">
                <a:latin typeface="Calibri" pitchFamily="34" charset="0"/>
              </a:rPr>
              <a:t>Babel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Fish</a:t>
            </a:r>
            <a:r>
              <a:rPr lang="ru-RU" sz="2800" dirty="0" smtClean="0">
                <a:latin typeface="Calibri" pitchFamily="34" charset="0"/>
              </a:rPr>
              <a:t> использует технологию перевода 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и осуществляет перевод текстов 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ru-RU" sz="2800" dirty="0" smtClean="0">
                <a:latin typeface="Calibri" pitchFamily="34" charset="0"/>
              </a:rPr>
              <a:t> объемом </a:t>
            </a:r>
            <a:r>
              <a:rPr lang="ru-RU" sz="2800" b="1" dirty="0" smtClean="0">
                <a:latin typeface="Calibri" pitchFamily="34" charset="0"/>
              </a:rPr>
              <a:t>до 150 слов и </a:t>
            </a:r>
            <a:r>
              <a:rPr lang="ru-RU" sz="2800" b="1" dirty="0" err="1" smtClean="0">
                <a:latin typeface="Calibri" pitchFamily="34" charset="0"/>
              </a:rPr>
              <a:t>веб-сайтов</a:t>
            </a:r>
            <a:r>
              <a:rPr lang="ru-RU" sz="2800" b="1" dirty="0" smtClean="0">
                <a:latin typeface="Calibri" pitchFamily="34" charset="0"/>
              </a:rPr>
              <a:t> в 38 языковых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направлениях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Babel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Fish</a:t>
            </a:r>
            <a:r>
              <a:rPr lang="ru-RU" sz="2800" dirty="0" smtClean="0">
                <a:latin typeface="Calibri" pitchFamily="34" charset="0"/>
              </a:rPr>
              <a:t> ограничивает объем текста до 5 Кбайт (приблизительно 800 слов), данное ограничение сохраняется и при переводе web-страниц.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Качество переводов, выполняемых </a:t>
            </a:r>
            <a:r>
              <a:rPr lang="ru-RU" sz="2800" dirty="0" err="1" smtClean="0">
                <a:latin typeface="Calibri" pitchFamily="34" charset="0"/>
              </a:rPr>
              <a:t>Babel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Fish</a:t>
            </a:r>
            <a:r>
              <a:rPr lang="ru-RU" sz="2800" dirty="0" smtClean="0">
                <a:latin typeface="Calibri" pitchFamily="34" charset="0"/>
              </a:rPr>
              <a:t>, сравнимо с качеством переводов 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ru-RU" sz="2800" dirty="0" smtClean="0">
                <a:latin typeface="Calibri" pitchFamily="34" charset="0"/>
              </a:rPr>
              <a:t> от </a:t>
            </a:r>
            <a:r>
              <a:rPr lang="ru-RU" sz="2800" dirty="0" err="1" smtClean="0">
                <a:latin typeface="Calibri" pitchFamily="34" charset="0"/>
              </a:rPr>
              <a:t>Google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Translate</a:t>
            </a:r>
            <a:r>
              <a:rPr lang="ru-RU" sz="2800" dirty="0" smtClean="0">
                <a:latin typeface="Calibri" pitchFamily="34" charset="0"/>
              </a:rPr>
              <a:t>. При переводе в данной программе обычно теряется разбивка на абзацы.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6. </a:t>
            </a:r>
            <a:r>
              <a:rPr lang="ru-RU" sz="2800" b="1" dirty="0" err="1" smtClean="0">
                <a:latin typeface="Calibri" pitchFamily="34" charset="0"/>
              </a:rPr>
              <a:t>Worldlingo</a:t>
            </a:r>
            <a:endParaRPr lang="ru-RU" sz="2800" b="1" dirty="0" smtClean="0">
              <a:latin typeface="Calibri" pitchFamily="34" charset="0"/>
            </a:endParaRPr>
          </a:p>
          <a:p>
            <a:pPr algn="ctr"/>
            <a:endParaRPr lang="ru-RU" sz="10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Поддерживает </a:t>
            </a:r>
            <a:r>
              <a:rPr lang="ru-RU" sz="2800" b="1" dirty="0" smtClean="0">
                <a:latin typeface="Calibri" pitchFamily="34" charset="0"/>
              </a:rPr>
              <a:t>32 языка</a:t>
            </a:r>
            <a:r>
              <a:rPr lang="ru-RU" sz="2800" dirty="0" smtClean="0">
                <a:latin typeface="Calibri" pitchFamily="34" charset="0"/>
              </a:rPr>
              <a:t> и позволяет выполнить перевод текстов 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объемом до 500 слов</a:t>
            </a:r>
            <a:r>
              <a:rPr lang="ru-RU" sz="2800" dirty="0" smtClean="0">
                <a:latin typeface="Calibri" pitchFamily="34" charset="0"/>
              </a:rPr>
              <a:t>. Также представлено </a:t>
            </a:r>
            <a:r>
              <a:rPr lang="ru-RU" sz="2800" b="1" dirty="0" smtClean="0">
                <a:latin typeface="Calibri" pitchFamily="34" charset="0"/>
              </a:rPr>
              <a:t>20 специализированных тематик</a:t>
            </a:r>
            <a:r>
              <a:rPr lang="ru-RU" sz="2800" dirty="0" smtClean="0">
                <a:latin typeface="Calibri" pitchFamily="34" charset="0"/>
              </a:rPr>
              <a:t> и ввод </a:t>
            </a:r>
            <a:r>
              <a:rPr lang="ru-RU" sz="2800" b="1" dirty="0" smtClean="0">
                <a:latin typeface="Calibri" pitchFamily="34" charset="0"/>
              </a:rPr>
              <a:t>специальных символов</a:t>
            </a:r>
            <a:r>
              <a:rPr lang="ru-RU" sz="2800" dirty="0" smtClean="0">
                <a:latin typeface="Calibri" pitchFamily="34" charset="0"/>
              </a:rPr>
              <a:t>, характерных для каждого языка.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Кроме перевода сайтов и текстов данный 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также выполняет перевод текстовых файлов и электронных сообщений.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При переводе файлов можно загружать документы любого размера. Имеющиеся ограничения можно снять за определенную плату.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нлайн перевод текста Wordlin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0956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92933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Сервис </a:t>
            </a:r>
            <a:r>
              <a:rPr lang="ru-RU" sz="2800" b="1" dirty="0" err="1" smtClean="0">
                <a:latin typeface="Calibri" pitchFamily="34" charset="0"/>
              </a:rPr>
              <a:t>Worldlingo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7.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InterTran</a:t>
            </a:r>
            <a:r>
              <a:rPr lang="en-US" sz="2800" b="1" dirty="0" smtClean="0"/>
              <a:t> </a:t>
            </a:r>
            <a:r>
              <a:rPr lang="ru-RU" sz="2800" b="1" dirty="0" smtClean="0"/>
              <a:t>(</a:t>
            </a:r>
            <a:r>
              <a:rPr lang="en-US" sz="2800" b="1" dirty="0" smtClean="0">
                <a:hlinkClick r:id="rId2"/>
              </a:rPr>
              <a:t>www.tranexp.com:2000/Translate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endParaRPr lang="ru-RU" sz="1200" dirty="0" smtClean="0"/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en-US" sz="2800" dirty="0" smtClean="0">
                <a:latin typeface="Calibri" pitchFamily="34" charset="0"/>
              </a:rPr>
              <a:t>-</a:t>
            </a:r>
            <a:r>
              <a:rPr lang="ru-RU" sz="2800" dirty="0" smtClean="0">
                <a:latin typeface="Calibri" pitchFamily="34" charset="0"/>
              </a:rPr>
              <a:t>переводчик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поддерживает </a:t>
            </a:r>
            <a:r>
              <a:rPr lang="ru-RU" sz="2800" b="1" dirty="0" smtClean="0">
                <a:latin typeface="Calibri" pitchFamily="34" charset="0"/>
              </a:rPr>
              <a:t>27 языков </a:t>
            </a:r>
            <a:r>
              <a:rPr lang="ru-RU" sz="2800" dirty="0" smtClean="0">
                <a:latin typeface="Calibri" pitchFamily="34" charset="0"/>
              </a:rPr>
              <a:t>перевода. Текст для перевода можно вводить на любом из этих языков.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Недостаток – сервис переводит </a:t>
            </a:r>
            <a:r>
              <a:rPr lang="ru-RU" sz="2800" b="1" dirty="0" smtClean="0">
                <a:latin typeface="Calibri" pitchFamily="34" charset="0"/>
              </a:rPr>
              <a:t>только тексты </a:t>
            </a:r>
            <a:r>
              <a:rPr lang="ru-RU" sz="2800" dirty="0" smtClean="0">
                <a:latin typeface="Calibri" pitchFamily="34" charset="0"/>
              </a:rPr>
              <a:t>и не позволяет выбрать специализированные словари при переводе текста определенной тематики.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нлайн-перевод InterT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54034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92933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Онлайн-переводчик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InterTran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8</a:t>
            </a:r>
            <a:r>
              <a:rPr lang="en-US" sz="2800" b="1" dirty="0" smtClean="0">
                <a:latin typeface="Calibri" pitchFamily="34" charset="0"/>
              </a:rPr>
              <a:t>. </a:t>
            </a:r>
            <a:r>
              <a:rPr lang="en-US" sz="2800" b="1" dirty="0" err="1" smtClean="0">
                <a:latin typeface="Calibri" pitchFamily="34" charset="0"/>
              </a:rPr>
              <a:t>Im</a:t>
            </a:r>
            <a:r>
              <a:rPr lang="en-US" sz="2800" b="1" dirty="0" smtClean="0">
                <a:latin typeface="Calibri" pitchFamily="34" charset="0"/>
              </a:rPr>
              <a:t> Translator (</a:t>
            </a:r>
            <a:r>
              <a:rPr lang="en-US" sz="2800" b="1" dirty="0" smtClean="0">
                <a:latin typeface="Calibri" pitchFamily="34" charset="0"/>
                <a:hlinkClick r:id="rId2"/>
              </a:rPr>
              <a:t>http://translation.imtranslator.net</a:t>
            </a:r>
            <a:r>
              <a:rPr lang="en-US" sz="2800" b="1" dirty="0" smtClean="0">
                <a:latin typeface="Calibri" pitchFamily="34" charset="0"/>
              </a:rPr>
              <a:t>)</a:t>
            </a:r>
            <a:endParaRPr lang="ru-RU" sz="2800" b="1" dirty="0" smtClean="0">
              <a:latin typeface="Calibri" pitchFamily="34" charset="0"/>
            </a:endParaRP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dirty="0" err="1" smtClean="0">
                <a:latin typeface="Calibri" pitchFamily="34" charset="0"/>
              </a:rPr>
              <a:t>Онлайн-сервис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Im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Translator</a:t>
            </a:r>
            <a:r>
              <a:rPr lang="ru-RU" sz="2800" dirty="0" smtClean="0">
                <a:latin typeface="Calibri" pitchFamily="34" charset="0"/>
              </a:rPr>
              <a:t> выполняет перевод </a:t>
            </a:r>
            <a:r>
              <a:rPr lang="ru-RU" sz="2800" b="1" dirty="0" smtClean="0">
                <a:latin typeface="Calibri" pitchFamily="34" charset="0"/>
              </a:rPr>
              <a:t>в 19 языковых направлениях.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К дополнительным функциональным возможностям относятся наличие </a:t>
            </a:r>
            <a:r>
              <a:rPr lang="ru-RU" sz="2800" b="1" dirty="0" smtClean="0">
                <a:latin typeface="Calibri" pitchFamily="34" charset="0"/>
              </a:rPr>
              <a:t>электронного словаря и программы для проверки орфографии</a:t>
            </a:r>
            <a:r>
              <a:rPr lang="ru-RU" sz="2800" dirty="0" smtClean="0">
                <a:latin typeface="Calibri" pitchFamily="34" charset="0"/>
              </a:rPr>
              <a:t>. 	Однако данный переводчик не предлагает пользователю опцию подключения тематических словарей.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072430" cy="50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564357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Рабочее окно сервиса </a:t>
            </a:r>
            <a:r>
              <a:rPr lang="en-US" sz="2800" b="1" dirty="0" err="1" smtClean="0"/>
              <a:t>Im</a:t>
            </a:r>
            <a:r>
              <a:rPr lang="en-US" sz="2800" b="1" dirty="0" smtClean="0"/>
              <a:t> Translator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9. Translate Online.ua  (</a:t>
            </a:r>
            <a:r>
              <a:rPr lang="en-US" sz="2800" b="1" dirty="0" smtClean="0">
                <a:latin typeface="Calibri" pitchFamily="34" charset="0"/>
                <a:hlinkClick r:id="rId2"/>
              </a:rPr>
              <a:t>http://pereklad.online.ua/</a:t>
            </a:r>
            <a:r>
              <a:rPr lang="en-US" sz="2800" b="1" dirty="0" smtClean="0">
                <a:latin typeface="Calibri" pitchFamily="34" charset="0"/>
              </a:rPr>
              <a:t>)</a:t>
            </a:r>
            <a:endParaRPr lang="ru-RU" sz="2800" b="1" dirty="0" smtClean="0">
              <a:latin typeface="Calibri" pitchFamily="34" charset="0"/>
            </a:endParaRP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Украинский сервис, который поддерживает 7 языков и позволяет переводить тексты до </a:t>
            </a:r>
            <a:r>
              <a:rPr lang="ru-RU" sz="2800" b="1" dirty="0" smtClean="0">
                <a:latin typeface="Calibri" pitchFamily="34" charset="0"/>
              </a:rPr>
              <a:t>1 кб </a:t>
            </a:r>
            <a:r>
              <a:rPr lang="ru-RU" sz="2800" dirty="0" smtClean="0">
                <a:latin typeface="Calibri" pitchFamily="34" charset="0"/>
              </a:rPr>
              <a:t>(можно ввести большой абзац из любого текста) </a:t>
            </a:r>
            <a:r>
              <a:rPr lang="ru-RU" sz="2800" b="1" dirty="0" smtClean="0">
                <a:latin typeface="Calibri" pitchFamily="34" charset="0"/>
              </a:rPr>
              <a:t>в 42 языковых направлениях.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Переводчик предлагает выбрать соответствующую тематику текста: авто, бизнес, интернет, общий, право и техника.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Имеется очень полезная функция – непосредственно под окном для ввода текста расположен небольшой удобный </a:t>
            </a:r>
            <a:r>
              <a:rPr lang="ru-RU" sz="2800" b="1" dirty="0" smtClean="0">
                <a:latin typeface="Calibri" pitchFamily="34" charset="0"/>
              </a:rPr>
              <a:t>словарь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85818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Чтобы прибегнуть к помощи того или иного переводчика, действующего в режиме 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ru-RU" sz="2800" dirty="0" smtClean="0">
                <a:latin typeface="Calibri" pitchFamily="34" charset="0"/>
              </a:rPr>
              <a:t>, как правило, требуется выполнить 3 несложных действия: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ввести исходный текст в соответствующее окно </a:t>
            </a:r>
            <a:r>
              <a:rPr lang="ru-RU" sz="2800" dirty="0" err="1" smtClean="0">
                <a:latin typeface="Calibri" pitchFamily="34" charset="0"/>
              </a:rPr>
              <a:t>онлайн-переводчика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указать необходимую языковую пару и тематику (при наличии такой опции)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нажать на кнопку «Перевести/</a:t>
            </a:r>
            <a:r>
              <a:rPr lang="ru-RU" sz="2800" dirty="0" err="1" smtClean="0">
                <a:latin typeface="Calibri" pitchFamily="34" charset="0"/>
              </a:rPr>
              <a:t>Translate</a:t>
            </a:r>
            <a:r>
              <a:rPr lang="ru-RU" sz="2800" dirty="0" smtClean="0">
                <a:latin typeface="Calibri" pitchFamily="34" charset="0"/>
              </a:rPr>
              <a:t>». 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В течение нескольких секунд программа предоставит готовый перевод введенного текста.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868" cy="508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71501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Ресурс </a:t>
            </a:r>
            <a:r>
              <a:rPr lang="en-US" sz="2800" b="1" dirty="0" smtClean="0">
                <a:latin typeface="Calibri" pitchFamily="34" charset="0"/>
              </a:rPr>
              <a:t>Translate Online.ua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10. Windows Live Translator  (www.microsofttranslator.com</a:t>
            </a:r>
            <a:r>
              <a:rPr lang="ru-RU" sz="2800" b="1" dirty="0" smtClean="0">
                <a:latin typeface="Calibri" pitchFamily="34" charset="0"/>
              </a:rPr>
              <a:t>)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Данный 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практически не отличается от стандартных </a:t>
            </a:r>
            <a:r>
              <a:rPr lang="ru-RU" sz="2800" dirty="0" err="1" smtClean="0">
                <a:latin typeface="Calibri" pitchFamily="34" charset="0"/>
              </a:rPr>
              <a:t>онлайн-переводчиков</a:t>
            </a:r>
            <a:r>
              <a:rPr lang="ru-RU" sz="2800" dirty="0" smtClean="0">
                <a:latin typeface="Calibri" pitchFamily="34" charset="0"/>
              </a:rPr>
              <a:t>. Поддерживает </a:t>
            </a:r>
            <a:r>
              <a:rPr lang="ru-RU" sz="2800" b="1" dirty="0" smtClean="0">
                <a:latin typeface="Calibri" pitchFamily="34" charset="0"/>
              </a:rPr>
              <a:t>19 языков</a:t>
            </a:r>
            <a:r>
              <a:rPr lang="ru-RU" sz="2800" dirty="0" smtClean="0">
                <a:latin typeface="Calibri" pitchFamily="34" charset="0"/>
              </a:rPr>
              <a:t>. Использует переводческую технологию компании </a:t>
            </a:r>
            <a:r>
              <a:rPr lang="ru-RU" sz="2800" b="1" dirty="0" err="1" smtClean="0">
                <a:latin typeface="Calibri" pitchFamily="34" charset="0"/>
              </a:rPr>
              <a:t>Microsoft</a:t>
            </a:r>
            <a:r>
              <a:rPr lang="ru-RU" sz="2800" b="1" dirty="0" smtClean="0">
                <a:latin typeface="Calibri" pitchFamily="34" charset="0"/>
              </a:rPr>
              <a:t> 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Удобство этого сервиса – русскоязычный интерфейс, устанавливаемый автоматически, в зависимости от IP.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Однако в режиме перевода текста можно загружать </a:t>
            </a:r>
            <a:r>
              <a:rPr lang="ru-RU" sz="2800" b="1" dirty="0" smtClean="0">
                <a:latin typeface="Calibri" pitchFamily="34" charset="0"/>
              </a:rPr>
              <a:t>тексты объемом только до 500 символов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Windows Live Translator 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4296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Неоспоримым </a:t>
            </a:r>
            <a:r>
              <a:rPr lang="ru-RU" sz="2800" b="1" dirty="0" smtClean="0">
                <a:latin typeface="Calibri" pitchFamily="34" charset="0"/>
              </a:rPr>
              <a:t>преимуществом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онлайн-переводчиков</a:t>
            </a:r>
            <a:r>
              <a:rPr lang="ru-RU" sz="2800" dirty="0" smtClean="0">
                <a:latin typeface="Calibri" pitchFamily="34" charset="0"/>
              </a:rPr>
              <a:t> является их </a:t>
            </a:r>
            <a:r>
              <a:rPr lang="ru-RU" sz="2800" b="1" dirty="0" smtClean="0">
                <a:latin typeface="Calibri" pitchFamily="34" charset="0"/>
              </a:rPr>
              <a:t>доступность</a:t>
            </a:r>
            <a:r>
              <a:rPr lang="ru-RU" sz="2800" dirty="0" smtClean="0">
                <a:latin typeface="Calibri" pitchFamily="34" charset="0"/>
              </a:rPr>
              <a:t> в любое время и в любом месте, где имеется доступ к Сети, а также </a:t>
            </a:r>
            <a:r>
              <a:rPr lang="ru-RU" sz="2800" b="1" dirty="0" smtClean="0">
                <a:latin typeface="Calibri" pitchFamily="34" charset="0"/>
              </a:rPr>
              <a:t>высокая скорость </a:t>
            </a:r>
            <a:r>
              <a:rPr lang="ru-RU" sz="2800" dirty="0" smtClean="0">
                <a:latin typeface="Calibri" pitchFamily="34" charset="0"/>
              </a:rPr>
              <a:t>выполнения переводов.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Важно помнить, что системы машинного перевода в настоящее время функционируют преимущественно </a:t>
            </a:r>
            <a:r>
              <a:rPr lang="ru-RU" sz="2800" b="1" dirty="0" smtClean="0">
                <a:latin typeface="Calibri" pitchFamily="34" charset="0"/>
              </a:rPr>
              <a:t>не как равноценная альтернатива </a:t>
            </a:r>
            <a:r>
              <a:rPr lang="ru-RU" sz="2800" dirty="0" smtClean="0">
                <a:latin typeface="Calibri" pitchFamily="34" charset="0"/>
              </a:rPr>
              <a:t>переводчикам-профессионалам, а для того, чтобы помочь современным участникам межкультурной коммуникации и многоязычного информационного обмена преодолеть языковые барьеры, обусловленные незнанием иностранных языков.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285992"/>
            <a:ext cx="79296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Calibri" pitchFamily="34" charset="0"/>
                <a:cs typeface="Calibri" pitchFamily="34" charset="0"/>
              </a:rPr>
              <a:t>Промт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 - программа машинного перевода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7153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Клиентами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PROMT являются более 10 000 компаний мира и миллионы частных пользователей. Решения PROMT упрощают и ускоряют работу с иноязычными документами, дают доступ к информации на разных языках, предоставляют широкий спектр инструментов для работы с терминологией.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8581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Особенности программы ПРОМТ</a:t>
            </a:r>
          </a:p>
          <a:p>
            <a:pPr algn="ctr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программы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легко развертываются (на сервере компании или на сервере PROMT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lvl="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новые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рабочие места подключаются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мгновенно </a:t>
            </a:r>
          </a:p>
          <a:p>
            <a:pPr lvl="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компания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PROMT обеспечивает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техподдержку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настройку, обучение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IT-специалистов</a:t>
            </a:r>
          </a:p>
          <a:p>
            <a:pPr lvl="0"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сотрудникам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достаточно 5-минутного инструктажа для пользования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программой</a:t>
            </a:r>
          </a:p>
          <a:p>
            <a:pPr lvl="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секретные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сведения не выходят за стены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компании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24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кнопка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перевода встраивается в популярные программы –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Word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Outlook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Skype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различные браузеры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т. 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переводе сохраняется форматирование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документов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ru-RU" sz="1200" dirty="0" smtClean="0">
              <a:latin typeface="Calibri" pitchFamily="34" charset="0"/>
              <a:cs typeface="Arial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возможен перевод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различных типов текстов – договоров, новостей, аналитики, спецификаций и т. 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стандартных решениях поддерживается 47 языковых пар, в индивидуальных – возможен перевод с любого языка на любой.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8581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Способы настройки системы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PROMT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Коллекции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словарей PROMT предназначены для перевода тематических текстов, содержащих специализированную лексику. Настраивая программу для перевода, подключите словари, входящие в ее состав. При подключении нескольких словарей необходимо указать их приоритет (чем больше в словаре терминов по тематике переводимого текста, тем выше в списке должен находиться этот словарь).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1439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подключить словари, выберите вкладку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Словари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в списке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Неподключенные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словари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выделите один или несколько словарей, нажмите кнопку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&gt;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или выберите команду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Подключить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 контекстном меню.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Система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PROMT предусматривает дополнительную возможность обращения к онлайновым словарям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Multitran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для выбора наиболее подходящего варианта перевода.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b="1" u="sng" dirty="0" smtClean="0">
                <a:latin typeface="Calibri" pitchFamily="34" charset="0"/>
              </a:rPr>
              <a:t>Положительные характеристики </a:t>
            </a:r>
            <a:r>
              <a:rPr lang="ru-RU" sz="2800" b="1" u="sng" dirty="0" err="1" smtClean="0">
                <a:latin typeface="Calibri" pitchFamily="34" charset="0"/>
              </a:rPr>
              <a:t>онлайн-переводчиков</a:t>
            </a:r>
            <a:r>
              <a:rPr lang="ru-RU" sz="2800" b="1" u="sng" dirty="0" smtClean="0">
                <a:latin typeface="Calibri" pitchFamily="34" charset="0"/>
              </a:rPr>
              <a:t>:</a:t>
            </a:r>
          </a:p>
          <a:p>
            <a:pPr algn="just"/>
            <a:endParaRPr lang="ru-RU" sz="2800" b="1" u="sng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высокая скорость перевода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нет необходимости устанавливать специальные программные средства. 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ru-RU" sz="2800" b="1" u="sng" dirty="0" smtClean="0">
                <a:latin typeface="Calibri" pitchFamily="34" charset="0"/>
              </a:rPr>
              <a:t>Отрицательная характеристика </a:t>
            </a:r>
            <a:r>
              <a:rPr lang="ru-RU" sz="2800" b="1" u="sng" dirty="0" err="1" smtClean="0">
                <a:latin typeface="Calibri" pitchFamily="34" charset="0"/>
              </a:rPr>
              <a:t>онлайн-переводчиков</a:t>
            </a:r>
            <a:r>
              <a:rPr lang="ru-RU" sz="2800" b="1" u="sng" dirty="0" smtClean="0">
                <a:latin typeface="Calibri" pitchFamily="34" charset="0"/>
              </a:rPr>
              <a:t>: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	низкое качество полученного перевода, поэтому смысл переведенного текста не всегда понятен без последующего редактирования.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05748" cy="57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628652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Настройки перевода программы ПРОМТ</a:t>
            </a:r>
            <a:endParaRPr lang="ru-RU" sz="28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Создание и редактирование собственных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словарей</a:t>
            </a:r>
          </a:p>
          <a:p>
            <a:pPr algn="just"/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Для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получения оптимального качества перевода рекомендуется заносить слова и словосочетания с подходящими вариантами перевода в пользовательский словарь.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Существует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2 режима ввода слов и словосочетаний в словарь: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Простой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(во всех системах PROMT, кроме PROMT 4U)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Расширенный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(есть только в системах PROMT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Professional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PROMT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Freelance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  и PROMT LSP).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Работая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Простом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режиме, нужно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ввести только перевод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слова, минимально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необходимую информацию о вводимом слове система определит автоматически.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Расширенный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режим редактирования словарной статьи предназначен для более опытных пользователей, которые предпочитают самостоятельно указывать основные грамматические характеристики слова.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844" cy="23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715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добавить слово (словосочетание) в имеющийся пользовательский словарь или создать новый словарь, воспользуйтесь командой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Редактировать словари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на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Настройка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35824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Резервирование слов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Эта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функция необходима при работе со словами, не требующими перевода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(имена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собственные, аббревиатуры,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различные наименования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Apple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 и др.). Они заносятся в список зарезервированных слов и выводятся в тексте перевода символами исходного языка либо транслитерируются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сформировать список слов (словосочетаний), которые нужно исключить из перевода, можно выбрать на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Зарезервированные слова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команду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Добавить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контекстного меню (клавиша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Insert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1" y="857232"/>
          <a:ext cx="771530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1768"/>
                <a:gridCol w="2571768"/>
                <a:gridCol w="2571768"/>
              </a:tblGrid>
              <a:tr h="2745704">
                <a:tc>
                  <a:txBody>
                    <a:bodyPr/>
                    <a:lstStyle/>
                    <a:p>
                      <a:r>
                        <a:rPr lang="ru-RU" b="1" dirty="0"/>
                        <a:t>Пример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Перевод без резервирования слов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Перевод с применением резервирования слов</a:t>
                      </a:r>
                    </a:p>
                  </a:txBody>
                  <a:tcPr anchor="ctr"/>
                </a:tc>
              </a:tr>
              <a:tr h="2112080">
                <a:tc>
                  <a:txBody>
                    <a:bodyPr/>
                    <a:lstStyle/>
                    <a:p>
                      <a:r>
                        <a:rPr lang="en-US" dirty="0"/>
                        <a:t>I have read this article in Vogue magazine.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прочитал эту статью в журнале Моды.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прочитал эту статью в журнале </a:t>
                      </a:r>
                      <a:r>
                        <a:rPr lang="ru-RU" dirty="0" err="1"/>
                        <a:t>Vogue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Транслитерация слов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Представление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слов одного языка символами другого языка. Например, при переводе с русского на английский фамилия Иванов будет представлена латинскими буквами как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Ivanov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включить режим транслитерации незнакомых слов на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Настройка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 команде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Зарезервировать слово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установите соответствующий флажок.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6"/>
          <a:ext cx="8358246" cy="27860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86082"/>
                <a:gridCol w="2786082"/>
                <a:gridCol w="2786082"/>
              </a:tblGrid>
              <a:tr h="1276954">
                <a:tc>
                  <a:txBody>
                    <a:bodyPr/>
                    <a:lstStyle/>
                    <a:p>
                      <a:r>
                        <a:rPr lang="ru-RU" sz="2000" dirty="0"/>
                        <a:t>Пример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Перевод без транслитерации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Перевод с применением транслитерации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09128">
                <a:tc>
                  <a:txBody>
                    <a:bodyPr/>
                    <a:lstStyle/>
                    <a:p>
                      <a:r>
                        <a:rPr lang="ru-RU" dirty="0"/>
                        <a:t>Гостиница находится напротив станции метро "Гостиный двор".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hotel is opposite to metro station "</a:t>
                      </a:r>
                      <a:r>
                        <a:rPr lang="en-US" dirty="0" err="1"/>
                        <a:t>Гостиный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двор</a:t>
                      </a:r>
                      <a:r>
                        <a:rPr lang="en-US" dirty="0"/>
                        <a:t>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hotel is opposite to metro station "</a:t>
                      </a:r>
                      <a:r>
                        <a:rPr lang="en-US" dirty="0" err="1"/>
                        <a:t>Gostinyj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dvor</a:t>
                      </a:r>
                      <a:r>
                        <a:rPr lang="en-US" dirty="0"/>
                        <a:t>".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Использование правил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перевода</a:t>
            </a:r>
          </a:p>
          <a:p>
            <a:pPr algn="ctr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Набор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функций, позволяющих выбрать вариант перевода некоторых языковых конструкций.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Например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для англо-русского направления можно выбрать вариант перевода местоимения "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" как Вы, вы или ты, а также выбрать род (мужской или женский) для перевода местоимения "I" в прошедшем времени.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С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помощью правил перевода можно выбрать вариант английского языка (Великобритания или США), указать вариант использования неопределенного артикля, выбрать прошедшее время для перевода глаголов совершенного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вида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т.д.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428868"/>
          <a:ext cx="8572560" cy="35719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7520"/>
                <a:gridCol w="2857520"/>
                <a:gridCol w="2857520"/>
              </a:tblGrid>
              <a:tr h="2678925">
                <a:tc>
                  <a:txBody>
                    <a:bodyPr/>
                    <a:lstStyle/>
                    <a:p>
                      <a:r>
                        <a:rPr lang="ru-RU" sz="2400" dirty="0"/>
                        <a:t>Предложение, в котором "I" - местоимение женского рода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Перевод без подключения правил перевода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Перевод с указанием женского рода для перевода местоимения "I"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en-US"/>
                        <a:t>I received your letter two days ago.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Я получил Ваше письмо два дня назад.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получила Ваше письмо два дня назад.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500042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настроить правила перевода, выберите группу команд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Правила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во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Настройка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8581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Программисты и разработчики </a:t>
            </a:r>
            <a:r>
              <a:rPr lang="ru-RU" sz="2800" dirty="0" err="1" smtClean="0">
                <a:latin typeface="Calibri" pitchFamily="34" charset="0"/>
              </a:rPr>
              <a:t>онлайн-переводчиков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говорят о наступлении времен, когда </a:t>
            </a:r>
            <a:r>
              <a:rPr lang="ru-RU" sz="2800" b="1" dirty="0" smtClean="0">
                <a:latin typeface="Calibri" pitchFamily="34" charset="0"/>
              </a:rPr>
              <a:t>будут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главенствовать машинные переводы</a:t>
            </a:r>
            <a:r>
              <a:rPr lang="ru-RU" sz="2800" dirty="0" smtClean="0">
                <a:latin typeface="Calibri" pitchFamily="34" charset="0"/>
              </a:rPr>
              <a:t>, тогда как лингвисты и переводчики твердят о </a:t>
            </a:r>
            <a:r>
              <a:rPr lang="ru-RU" sz="2800" b="1" dirty="0" smtClean="0">
                <a:latin typeface="Calibri" pitchFamily="34" charset="0"/>
              </a:rPr>
              <a:t>постепенном ухудшении качества предоставляемых переводов</a:t>
            </a:r>
            <a:r>
              <a:rPr lang="ru-RU" sz="2800" dirty="0" smtClean="0">
                <a:latin typeface="Calibri" pitchFamily="34" charset="0"/>
              </a:rPr>
              <a:t>, объясняя это именно массовым применением программ машинного перевода.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Подключение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баз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Translation Memory (TM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Сохраняя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выполненные переводы в базу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Translation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Memory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пользователь может использовать уже готовые фрагменты перевода, накопленные в базе, и не переводить вновь ранее переведенные фрагменты.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При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последующих переводах повторяющихся или похожих текстов система автоматически подберет необходимый вариант перевода из числа сохраненных в базе TM.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Можно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создавать базы ТМ самостоятельно или использовать уже имеющиеся в PROMT базы "Бизнес", "Идиомы".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785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Чтобы </a:t>
            </a:r>
            <a:r>
              <a:rPr lang="ru-RU" sz="2800" dirty="0" smtClean="0"/>
              <a:t>подключить базы ТМ, выберите вкладку </a:t>
            </a:r>
            <a:r>
              <a:rPr lang="ru-RU" sz="2800" b="1" dirty="0" smtClean="0"/>
              <a:t>Настройка перевода</a:t>
            </a:r>
            <a:r>
              <a:rPr lang="ru-RU" sz="2800" dirty="0" smtClean="0"/>
              <a:t> и в группе </a:t>
            </a:r>
            <a:r>
              <a:rPr lang="ru-RU" sz="2800" b="1" dirty="0" smtClean="0"/>
              <a:t>ТМ,</a:t>
            </a:r>
            <a:r>
              <a:rPr lang="ru-RU" sz="2800" dirty="0" smtClean="0"/>
              <a:t> нужно установить флажок </a:t>
            </a:r>
            <a:r>
              <a:rPr lang="ru-RU" sz="2800" b="1" dirty="0" smtClean="0"/>
              <a:t>Использовать TM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3582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Показ вариантов перевода для многозначных слов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Функция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позволяющая выбрать наиболее корректный вариант перевода для слов, имеющих несколько значений. Такие слова выделяются в тексте подчеркиванием. На выбор система может показывать дополнительные варианты перевода в скобках или отображать только тот вариант перевода, который стоит первым в списке переводов для данной словарной статьи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все активные переводы отображались в тексте, нужно установить флажок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Показывать варианты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на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Другие настройки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панели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Настройки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35824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Создание тематики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Возможность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сохранения комплекса настроек системы для работы с текстами из определенной предметной области.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В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процессе перевода текста вы можете создать собственный комплекс настроек системы PROMT, обеспечивающие необходимое качество перевода.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Полученный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комплекс настроек можно сохранить и использовать в дальнейшей работе с текстами данной тематики, не настраивая систему каждый раз заново.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Сохраненные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настройки можно впоследствии дополнительно отредактировать.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2153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Для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удобства пользователя система уже настроена для перевода наиболее популярных тематик, что сокращает время на ее настройку и перевод текстов по данным тематикам.</a:t>
            </a:r>
          </a:p>
          <a:p>
            <a:pPr algn="just"/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Чтобы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сохранить настройки в виде тематики, выберите команду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Редактировать тематики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на вкладке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Настройка перевода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25" y="1000108"/>
            <a:ext cx="87608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296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Истинная причина получения некачественных переводов кроется в неспособности программ машинного перевода учитывать экстралингвистические факторы.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Еще ни одна технология не выдерживала сравнения с теми алгоритмами перевода и многочисленными трансформациями, которым учат живых переводчиков в школах и вузах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Для качественного улучшения сервисов </a:t>
            </a:r>
            <a:r>
              <a:rPr lang="ru-RU" sz="2800" dirty="0" err="1" smtClean="0">
                <a:latin typeface="Calibri" pitchFamily="34" charset="0"/>
              </a:rPr>
              <a:t>онлайн-перевода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необходимо снабдить подобные ресурсы фоновыми знаниями </a:t>
            </a:r>
            <a:r>
              <a:rPr lang="ru-RU" sz="2800" dirty="0" smtClean="0">
                <a:latin typeface="Calibri" pitchFamily="34" charset="0"/>
              </a:rPr>
              <a:t>и научить их правильно обращаться с заложенным багажом знаний.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Сегодня разработками программ машинного перевода занимаются многие компании, однако на мировом рынке лидируют продукты двух организаций – зарубежная компания 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dirty="0" smtClean="0">
                <a:latin typeface="Calibri" pitchFamily="34" charset="0"/>
              </a:rPr>
              <a:t> и российская компания </a:t>
            </a:r>
            <a:r>
              <a:rPr lang="ru-RU" sz="2800" b="1" dirty="0" smtClean="0">
                <a:latin typeface="Calibri" pitchFamily="34" charset="0"/>
              </a:rPr>
              <a:t>ПРОМТ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В число других крупных производителей входят </a:t>
            </a:r>
            <a:r>
              <a:rPr lang="ru-RU" sz="2800" b="1" dirty="0" err="1" smtClean="0">
                <a:latin typeface="Calibri" pitchFamily="34" charset="0"/>
              </a:rPr>
              <a:t>Linguatec</a:t>
            </a:r>
            <a:r>
              <a:rPr lang="ru-RU" sz="2800" dirty="0" smtClean="0">
                <a:latin typeface="Calibri" pitchFamily="34" charset="0"/>
              </a:rPr>
              <a:t> и </a:t>
            </a:r>
            <a:r>
              <a:rPr lang="ru-RU" sz="2800" b="1" dirty="0" err="1" smtClean="0">
                <a:latin typeface="Calibri" pitchFamily="34" charset="0"/>
              </a:rPr>
              <a:t>Langenscheidt</a:t>
            </a:r>
            <a:r>
              <a:rPr lang="ru-RU" sz="2800" dirty="0" smtClean="0">
                <a:latin typeface="Calibri" pitchFamily="34" charset="0"/>
              </a:rPr>
              <a:t> (Германия), </a:t>
            </a:r>
            <a:r>
              <a:rPr lang="ru-RU" sz="2800" b="1" dirty="0" err="1" smtClean="0">
                <a:latin typeface="Calibri" pitchFamily="34" charset="0"/>
              </a:rPr>
              <a:t>Transparent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Language</a:t>
            </a:r>
            <a:r>
              <a:rPr lang="ru-RU" sz="2800" b="1" dirty="0" smtClean="0">
                <a:latin typeface="Calibri" pitchFamily="34" charset="0"/>
              </a:rPr>
              <a:t>, </a:t>
            </a:r>
            <a:r>
              <a:rPr lang="ru-RU" sz="2800" b="1" dirty="0" err="1" smtClean="0">
                <a:latin typeface="Calibri" pitchFamily="34" charset="0"/>
              </a:rPr>
              <a:t>Babylon</a:t>
            </a:r>
            <a:r>
              <a:rPr lang="ru-RU" sz="2800" b="1" dirty="0" smtClean="0">
                <a:latin typeface="Calibri" pitchFamily="34" charset="0"/>
              </a:rPr>
              <a:t>, </a:t>
            </a:r>
            <a:r>
              <a:rPr lang="ru-RU" sz="2800" b="1" dirty="0" err="1" smtClean="0">
                <a:latin typeface="Calibri" pitchFamily="34" charset="0"/>
              </a:rPr>
              <a:t>Translation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Experts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(США), японо-тайская компания </a:t>
            </a:r>
            <a:r>
              <a:rPr lang="ru-RU" sz="2800" b="1" dirty="0" err="1" smtClean="0">
                <a:latin typeface="Calibri" pitchFamily="34" charset="0"/>
              </a:rPr>
              <a:t>Asia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Online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14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Наиболее популярные </a:t>
            </a:r>
            <a:r>
              <a:rPr lang="ru-RU" sz="2800" dirty="0" err="1" smtClean="0">
                <a:latin typeface="Calibri" pitchFamily="34" charset="0"/>
              </a:rPr>
              <a:t>онлайн-сервисы</a:t>
            </a:r>
            <a:r>
              <a:rPr lang="ru-RU" sz="2800" dirty="0" smtClean="0">
                <a:latin typeface="Calibri" pitchFamily="34" charset="0"/>
              </a:rPr>
              <a:t>, доступные современным пользователям сети Интернет:</a:t>
            </a:r>
          </a:p>
          <a:p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Translate.ru</a:t>
            </a:r>
            <a:r>
              <a:rPr lang="ru-RU" sz="2800" dirty="0" smtClean="0">
                <a:latin typeface="Calibri" pitchFamily="34" charset="0"/>
              </a:rPr>
              <a:t> (</a:t>
            </a:r>
            <a:r>
              <a:rPr lang="ru-RU" sz="2800" dirty="0" err="1" smtClean="0">
                <a:latin typeface="Calibri" pitchFamily="34" charset="0"/>
              </a:rPr>
              <a:t>онлайн-переводчик</a:t>
            </a:r>
            <a:r>
              <a:rPr lang="ru-RU" sz="2800" dirty="0" smtClean="0">
                <a:latin typeface="Calibri" pitchFamily="34" charset="0"/>
              </a:rPr>
              <a:t> компании ПРОМТ)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Arial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SYSTRANet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Arial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Google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Trnslate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Google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Arial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Free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Translation</a:t>
            </a:r>
            <a:r>
              <a:rPr lang="ru-RU" sz="2800" b="1" dirty="0" smtClean="0">
                <a:latin typeface="Calibri" pitchFamily="34" charset="0"/>
              </a:rPr>
              <a:t> (SDL)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Babel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Fish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Worldlingo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Systran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InterTran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Translation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Experts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Limited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  <a:cs typeface="Arial"/>
            </a:endParaRPr>
          </a:p>
          <a:p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ImTransator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Smartlink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Corp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err="1" smtClean="0">
                <a:latin typeface="Calibri" pitchFamily="34" charset="0"/>
              </a:rPr>
              <a:t>Tranlslate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Online.ua</a:t>
            </a:r>
            <a:endParaRPr lang="ru-RU" sz="2800" b="1" dirty="0" smtClean="0">
              <a:latin typeface="Calibri" pitchFamily="34" charset="0"/>
            </a:endParaRP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 </a:t>
            </a:r>
            <a:r>
              <a:rPr lang="ru-RU" sz="2800" b="1" dirty="0" err="1" smtClean="0">
                <a:latin typeface="Calibri" pitchFamily="34" charset="0"/>
              </a:rPr>
              <a:t>Windows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Life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Translator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Microsoft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5DEE49-F646-4FB7-8FD7-BB6F32E7DA50}"/>
</file>

<file path=customXml/itemProps2.xml><?xml version="1.0" encoding="utf-8"?>
<ds:datastoreItem xmlns:ds="http://schemas.openxmlformats.org/officeDocument/2006/customXml" ds:itemID="{641927C2-8B28-4511-B135-9BF07E6CE23E}"/>
</file>

<file path=customXml/itemProps3.xml><?xml version="1.0" encoding="utf-8"?>
<ds:datastoreItem xmlns:ds="http://schemas.openxmlformats.org/officeDocument/2006/customXml" ds:itemID="{2D25B7A7-049E-47F2-B760-217F554746A2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435</Words>
  <PresentationFormat>Экран (4:3)</PresentationFormat>
  <Paragraphs>221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67</cp:revision>
  <dcterms:modified xsi:type="dcterms:W3CDTF">2015-08-20T06:22:23Z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