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92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1791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dirty="0" smtClean="0"/>
              <a:t>Диалектные различия в структуре </a:t>
            </a:r>
            <a:r>
              <a:rPr lang="ru-RU" dirty="0" smtClean="0"/>
              <a:t>словосочетания</a:t>
            </a:r>
          </a:p>
          <a:p>
            <a:pPr lvl="0"/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Диалектные </a:t>
            </a:r>
            <a:r>
              <a:rPr lang="ru-RU" dirty="0" smtClean="0"/>
              <a:t>различия в структуре предложения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1400" dirty="0" smtClean="0"/>
              <a:t>различия в структуре Простого предложения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 smtClean="0"/>
              <a:t>различия в структуре </a:t>
            </a:r>
            <a:r>
              <a:rPr lang="ru-RU" sz="1400" dirty="0" smtClean="0"/>
              <a:t>Сложного предложения</a:t>
            </a:r>
            <a:endParaRPr lang="ru-RU" sz="1400" dirty="0" smtClean="0"/>
          </a:p>
          <a:p>
            <a:endParaRPr lang="ru-RU" b="0" spc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различия русского языка в области синтаксиса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Диалектные </a:t>
            </a:r>
            <a:r>
              <a:rPr lang="ru-RU" sz="2800" dirty="0" smtClean="0"/>
              <a:t>особенности в построении сложных предложений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В говорах сохраняется архаичная синтаксическая черта русского языка – сочетание в предложении признаков сочинительной и подчинительной </a:t>
            </a:r>
            <a:r>
              <a:rPr lang="ru-RU" sz="2400" dirty="0" smtClean="0"/>
              <a:t>конструкции: </a:t>
            </a:r>
            <a:r>
              <a:rPr lang="ru-RU" sz="2400" i="1" dirty="0" smtClean="0"/>
              <a:t>Которая </a:t>
            </a:r>
            <a:r>
              <a:rPr lang="ru-RU" sz="2400" i="1" dirty="0" smtClean="0"/>
              <a:t>бедная девушка замуж идёт‚ и он давал на свадьбу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Во всех русских говорах встречаются предложения с </a:t>
            </a:r>
            <a:r>
              <a:rPr lang="ru-RU" sz="2400" dirty="0" err="1" smtClean="0"/>
              <a:t>неразличением</a:t>
            </a:r>
            <a:r>
              <a:rPr lang="ru-RU" sz="2400" dirty="0" smtClean="0"/>
              <a:t> прямой и косвенной </a:t>
            </a:r>
            <a:r>
              <a:rPr lang="ru-RU" sz="2400" dirty="0" smtClean="0"/>
              <a:t>речи: </a:t>
            </a:r>
            <a:r>
              <a:rPr lang="ru-RU" sz="2400" i="1" dirty="0" smtClean="0"/>
              <a:t>Мне </a:t>
            </a:r>
            <a:r>
              <a:rPr lang="ru-RU" sz="2400" i="1" dirty="0" smtClean="0"/>
              <a:t>говорил прокурор‚ что подавай заявление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противопоставленные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непротивопоставленные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01752" y="2276872"/>
            <a:ext cx="4041648" cy="401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при помощи двух или более синтаксических конструкций различной структуры в разных говорах выражается один и тот же круг смысловых </a:t>
            </a:r>
            <a:r>
              <a:rPr lang="ru-RU" sz="2000" dirty="0" smtClean="0"/>
              <a:t>отношений: </a:t>
            </a:r>
            <a:r>
              <a:rPr lang="ru-RU" sz="2000" i="1" dirty="0" smtClean="0"/>
              <a:t>проехать </a:t>
            </a:r>
            <a:r>
              <a:rPr lang="ru-RU" sz="2000" i="1" dirty="0" smtClean="0"/>
              <a:t>мимо дома</a:t>
            </a:r>
            <a:r>
              <a:rPr lang="ru-RU" sz="2000" dirty="0" smtClean="0"/>
              <a:t> – </a:t>
            </a:r>
            <a:r>
              <a:rPr lang="ru-RU" sz="2000" i="1" dirty="0" smtClean="0"/>
              <a:t>проехать мимо </a:t>
            </a:r>
            <a:r>
              <a:rPr lang="ru-RU" sz="2000" i="1" dirty="0" smtClean="0"/>
              <a:t>дом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88024" y="2276872"/>
            <a:ext cx="4038600" cy="39446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при помощи синтаксических конструкций‚ употребляющихся лишь в части говоров‚ выражается такой круг смысловых отношений‚ который не передаётся в других говорах какой-либо определённой синтаксической </a:t>
            </a:r>
            <a:r>
              <a:rPr lang="ru-RU" sz="2000" dirty="0" smtClean="0"/>
              <a:t>конструкцией: </a:t>
            </a:r>
            <a:r>
              <a:rPr lang="ru-RU" sz="2000" i="1" dirty="0" smtClean="0"/>
              <a:t>по-за </a:t>
            </a:r>
            <a:r>
              <a:rPr lang="ru-RU" sz="2000" i="1" dirty="0" smtClean="0"/>
              <a:t>тому году ездила в город‚  в позапрошлом году ездила в город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Синтаксические диалектные различия могут быть противопоставленными и </a:t>
            </a:r>
            <a:r>
              <a:rPr lang="ru-RU" sz="2400" dirty="0" err="1" smtClean="0"/>
              <a:t>непротивопоставленными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56612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b="0" spc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Все </a:t>
            </a:r>
            <a:r>
              <a:rPr lang="ru-RU" b="0" spc="0" dirty="0" smtClean="0"/>
              <a:t>модели словосочетаний‚ организованные на основе синтаксической связи </a:t>
            </a:r>
            <a:r>
              <a:rPr lang="ru-RU" spc="0" dirty="0" smtClean="0"/>
              <a:t>согласования</a:t>
            </a:r>
            <a:r>
              <a:rPr lang="ru-RU" b="0" spc="0" dirty="0" smtClean="0"/>
              <a:t> и </a:t>
            </a:r>
            <a:r>
              <a:rPr lang="ru-RU" spc="0" dirty="0" smtClean="0"/>
              <a:t>примыкания</a:t>
            </a:r>
            <a:r>
              <a:rPr lang="ru-RU" b="0" spc="0" dirty="0" smtClean="0"/>
              <a:t>, являются </a:t>
            </a:r>
            <a:r>
              <a:rPr lang="ru-RU" spc="0" dirty="0" smtClean="0"/>
              <a:t>общерусскими</a:t>
            </a:r>
            <a:endParaRPr lang="ru-RU" b="0" spc="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pc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pc="0" dirty="0" smtClean="0"/>
              <a:t>диалектные</a:t>
            </a:r>
            <a:r>
              <a:rPr lang="ru-RU" b="0" spc="0" dirty="0" smtClean="0"/>
              <a:t> </a:t>
            </a:r>
            <a:r>
              <a:rPr lang="ru-RU" b="0" spc="0" dirty="0" smtClean="0"/>
              <a:t>модели обнаруживаются только среди словосочетаний, организованных на основе </a:t>
            </a:r>
            <a:r>
              <a:rPr lang="ru-RU" spc="0" dirty="0" smtClean="0"/>
              <a:t>управления</a:t>
            </a:r>
            <a:endParaRPr lang="ru-RU" b="0" spc="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8002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 Диалектные различия в структуре словосочетания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модели словосочетаний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конструкции‚ в которых предлоги </a:t>
            </a:r>
            <a:r>
              <a:rPr lang="ru-RU" sz="2400" i="1" dirty="0" smtClean="0"/>
              <a:t>возле</a:t>
            </a:r>
            <a:r>
              <a:rPr lang="ru-RU" sz="2400" dirty="0" smtClean="0"/>
              <a:t>‚ </a:t>
            </a:r>
            <a:r>
              <a:rPr lang="ru-RU" sz="2400" i="1" dirty="0" smtClean="0"/>
              <a:t>подле</a:t>
            </a:r>
            <a:r>
              <a:rPr lang="ru-RU" sz="2400" dirty="0" smtClean="0"/>
              <a:t>‚ </a:t>
            </a:r>
            <a:r>
              <a:rPr lang="ru-RU" sz="2400" i="1" dirty="0" smtClean="0"/>
              <a:t>мимо</a:t>
            </a:r>
            <a:r>
              <a:rPr lang="ru-RU" sz="2400" dirty="0" smtClean="0"/>
              <a:t> употребляются с </a:t>
            </a:r>
            <a:r>
              <a:rPr lang="ru-RU" sz="2400" dirty="0" smtClean="0"/>
              <a:t>винительным падежом существительного: </a:t>
            </a:r>
            <a:r>
              <a:rPr lang="ru-RU" sz="2400" i="1" dirty="0" smtClean="0"/>
              <a:t>возле реку-то не ходите</a:t>
            </a:r>
            <a:r>
              <a:rPr lang="ru-RU" sz="2400" dirty="0" smtClean="0"/>
              <a:t>‚ </a:t>
            </a:r>
            <a:r>
              <a:rPr lang="ru-RU" sz="2400" i="1" dirty="0" smtClean="0"/>
              <a:t>сядь подле бабушку</a:t>
            </a:r>
            <a:r>
              <a:rPr lang="ru-RU" sz="2400" dirty="0" smtClean="0"/>
              <a:t>‚</a:t>
            </a:r>
            <a:r>
              <a:rPr lang="ru-RU" sz="2400" i="1" dirty="0" smtClean="0"/>
              <a:t> мимо стол </a:t>
            </a:r>
            <a:r>
              <a:rPr lang="ru-RU" sz="2400" i="1" dirty="0" smtClean="0"/>
              <a:t>положил</a:t>
            </a:r>
          </a:p>
          <a:p>
            <a:r>
              <a:rPr lang="ru-RU" sz="2400" dirty="0" smtClean="0"/>
              <a:t>конструкции с двойными предлогами </a:t>
            </a:r>
            <a:r>
              <a:rPr lang="ru-RU" sz="2400" i="1" dirty="0" smtClean="0"/>
              <a:t>по-над</a:t>
            </a:r>
            <a:r>
              <a:rPr lang="ru-RU" sz="2400" dirty="0" smtClean="0"/>
              <a:t>‚ </a:t>
            </a:r>
            <a:r>
              <a:rPr lang="ru-RU" sz="2400" i="1" dirty="0" err="1" smtClean="0"/>
              <a:t>по-под</a:t>
            </a:r>
            <a:r>
              <a:rPr lang="ru-RU" sz="2400" dirty="0" smtClean="0"/>
              <a:t>‚ </a:t>
            </a:r>
            <a:r>
              <a:rPr lang="ru-RU" sz="2400" i="1" dirty="0" smtClean="0"/>
              <a:t>по-за</a:t>
            </a:r>
            <a:r>
              <a:rPr lang="ru-RU" sz="2400" dirty="0" smtClean="0"/>
              <a:t>: </a:t>
            </a:r>
            <a:r>
              <a:rPr lang="ru-RU" sz="2400" i="1" dirty="0" smtClean="0"/>
              <a:t>ходит </a:t>
            </a:r>
            <a:r>
              <a:rPr lang="ru-RU" sz="2400" i="1" dirty="0" err="1" smtClean="0"/>
              <a:t>по-под</a:t>
            </a:r>
            <a:r>
              <a:rPr lang="ru-RU" sz="2400" i="1" dirty="0" smtClean="0"/>
              <a:t> окошком</a:t>
            </a:r>
            <a:r>
              <a:rPr lang="ru-RU" sz="2400" dirty="0" smtClean="0"/>
              <a:t>‚ </a:t>
            </a:r>
            <a:r>
              <a:rPr lang="ru-RU" sz="2400" i="1" dirty="0" smtClean="0"/>
              <a:t>пошёл по-за луг</a:t>
            </a:r>
            <a:r>
              <a:rPr lang="ru-RU" sz="2400" dirty="0" smtClean="0"/>
              <a:t>‚ </a:t>
            </a:r>
            <a:r>
              <a:rPr lang="ru-RU" sz="2400" i="1" dirty="0" smtClean="0"/>
              <a:t>яйца лежат по-за гнезду</a:t>
            </a:r>
            <a:r>
              <a:rPr lang="ru-RU" sz="2400" dirty="0" smtClean="0"/>
              <a:t>‚ </a:t>
            </a:r>
            <a:r>
              <a:rPr lang="ru-RU" sz="2400" i="1" dirty="0" smtClean="0"/>
              <a:t>по-за хлебом ушла</a:t>
            </a:r>
            <a:r>
              <a:rPr lang="ru-RU" sz="2400" dirty="0" smtClean="0"/>
              <a:t>‚ </a:t>
            </a:r>
            <a:r>
              <a:rPr lang="ru-RU" sz="2400" i="1" dirty="0" smtClean="0"/>
              <a:t>по-за старшей сестрой </a:t>
            </a:r>
            <a:r>
              <a:rPr lang="ru-RU" sz="2400" i="1" dirty="0" smtClean="0"/>
              <a:t>родилась</a:t>
            </a:r>
          </a:p>
          <a:p>
            <a:r>
              <a:rPr lang="ru-RU" sz="2400" dirty="0" smtClean="0"/>
              <a:t>конструкции с одним предлогом – </a:t>
            </a:r>
            <a:r>
              <a:rPr lang="ru-RU" sz="2400" i="1" dirty="0" smtClean="0"/>
              <a:t>с</a:t>
            </a:r>
            <a:r>
              <a:rPr lang="ru-RU" sz="2400" dirty="0" smtClean="0"/>
              <a:t> или </a:t>
            </a:r>
            <a:r>
              <a:rPr lang="ru-RU" sz="2400" i="1" dirty="0" err="1" smtClean="0"/>
              <a:t>з</a:t>
            </a:r>
            <a:r>
              <a:rPr lang="ru-RU" sz="2400" dirty="0" smtClean="0"/>
              <a:t> – в соответствии с литературными двумя предлогами – </a:t>
            </a:r>
            <a:r>
              <a:rPr lang="ru-RU" sz="2400" i="1" dirty="0" smtClean="0"/>
              <a:t>с</a:t>
            </a:r>
            <a:r>
              <a:rPr lang="ru-RU" sz="2400" dirty="0" smtClean="0"/>
              <a:t> и </a:t>
            </a:r>
            <a:r>
              <a:rPr lang="ru-RU" sz="2400" i="1" dirty="0" smtClean="0"/>
              <a:t>из</a:t>
            </a:r>
            <a:r>
              <a:rPr lang="ru-RU" sz="2400" dirty="0" smtClean="0"/>
              <a:t>:</a:t>
            </a:r>
            <a:r>
              <a:rPr lang="ru-RU" sz="2400" dirty="0" smtClean="0"/>
              <a:t> </a:t>
            </a:r>
            <a:r>
              <a:rPr lang="ru-RU" sz="2400" i="1" dirty="0" smtClean="0"/>
              <a:t>приехать с города</a:t>
            </a:r>
            <a:r>
              <a:rPr lang="ru-RU" sz="2400" dirty="0" smtClean="0"/>
              <a:t>‚ </a:t>
            </a:r>
            <a:r>
              <a:rPr lang="ru-RU" sz="2400" i="1" dirty="0" smtClean="0"/>
              <a:t>выйти с леса</a:t>
            </a:r>
            <a:r>
              <a:rPr lang="ru-RU" sz="2400" dirty="0" smtClean="0"/>
              <a:t>‚ </a:t>
            </a:r>
            <a:r>
              <a:rPr lang="ru-RU" sz="2400" i="1" dirty="0" smtClean="0"/>
              <a:t>слезть с крыши</a:t>
            </a:r>
            <a:r>
              <a:rPr lang="ru-RU" sz="2400" dirty="0" smtClean="0"/>
              <a:t>‚ </a:t>
            </a:r>
            <a:r>
              <a:rPr lang="ru-RU" sz="2400" i="1" dirty="0" smtClean="0"/>
              <a:t>сплести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верёвок</a:t>
            </a:r>
            <a:r>
              <a:rPr lang="ru-RU" sz="2400" dirty="0" smtClean="0"/>
              <a:t>‚ </a:t>
            </a:r>
            <a:r>
              <a:rPr lang="ru-RU" sz="2400" i="1" dirty="0" smtClean="0"/>
              <a:t>уйти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smtClean="0"/>
              <a:t>утра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модели словосочетаний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беспредложные конструкции с переходным глаголом и прямым объектом‚ выраженным существительным в форме </a:t>
            </a:r>
            <a:r>
              <a:rPr lang="ru-RU" sz="2400" dirty="0" smtClean="0"/>
              <a:t>именительного падежа: </a:t>
            </a:r>
          </a:p>
          <a:p>
            <a:pPr lvl="1"/>
            <a:r>
              <a:rPr lang="ru-RU" sz="2000" dirty="0" smtClean="0"/>
              <a:t>в </a:t>
            </a:r>
            <a:r>
              <a:rPr lang="ru-RU" sz="2000" dirty="0" err="1" smtClean="0"/>
              <a:t>северновеликорусских</a:t>
            </a:r>
            <a:r>
              <a:rPr lang="ru-RU" sz="2000" dirty="0" smtClean="0"/>
              <a:t> </a:t>
            </a:r>
            <a:r>
              <a:rPr lang="ru-RU" sz="2000" dirty="0" smtClean="0"/>
              <a:t>говорах – </a:t>
            </a:r>
            <a:r>
              <a:rPr lang="ru-RU" sz="1900" dirty="0" smtClean="0">
                <a:solidFill>
                  <a:schemeClr val="tx1"/>
                </a:solidFill>
              </a:rPr>
              <a:t>существительные женского рода: </a:t>
            </a:r>
            <a:r>
              <a:rPr lang="ru-RU" sz="2000" i="1" dirty="0" smtClean="0">
                <a:solidFill>
                  <a:schemeClr val="tx1"/>
                </a:solidFill>
              </a:rPr>
              <a:t>невеста встречать</a:t>
            </a:r>
            <a:r>
              <a:rPr lang="ru-RU" sz="2000" dirty="0" smtClean="0">
                <a:solidFill>
                  <a:schemeClr val="tx1"/>
                </a:solidFill>
              </a:rPr>
              <a:t>‚ </a:t>
            </a:r>
            <a:r>
              <a:rPr lang="ru-RU" sz="2000" i="1" dirty="0" smtClean="0">
                <a:solidFill>
                  <a:schemeClr val="tx1"/>
                </a:solidFill>
              </a:rPr>
              <a:t>мука </a:t>
            </a:r>
            <a:r>
              <a:rPr lang="ru-RU" sz="2000" i="1" dirty="0" err="1" smtClean="0">
                <a:solidFill>
                  <a:schemeClr val="tx1"/>
                </a:solidFill>
              </a:rPr>
              <a:t>покупат</a:t>
            </a:r>
            <a:r>
              <a:rPr lang="ru-RU" sz="2000" dirty="0" smtClean="0">
                <a:solidFill>
                  <a:schemeClr val="tx1"/>
                </a:solidFill>
              </a:rPr>
              <a:t>‚ </a:t>
            </a:r>
            <a:r>
              <a:rPr lang="ru-RU" sz="2000" i="1" dirty="0" smtClean="0">
                <a:solidFill>
                  <a:schemeClr val="tx1"/>
                </a:solidFill>
              </a:rPr>
              <a:t>кринка кринкой закрывай</a:t>
            </a:r>
            <a:r>
              <a:rPr lang="ru-RU" sz="2000" dirty="0" smtClean="0">
                <a:solidFill>
                  <a:schemeClr val="tx1"/>
                </a:solidFill>
              </a:rPr>
              <a:t>‚ </a:t>
            </a:r>
            <a:r>
              <a:rPr lang="ru-RU" sz="2000" i="1" dirty="0" smtClean="0">
                <a:solidFill>
                  <a:schemeClr val="tx1"/>
                </a:solidFill>
              </a:rPr>
              <a:t>не знавши </a:t>
            </a:r>
            <a:r>
              <a:rPr lang="ru-RU" sz="2000" i="1" dirty="0" smtClean="0">
                <a:solidFill>
                  <a:schemeClr val="tx1"/>
                </a:solidFill>
              </a:rPr>
              <a:t>дорога</a:t>
            </a:r>
          </a:p>
          <a:p>
            <a:pPr lvl="1"/>
            <a:r>
              <a:rPr lang="ru-RU" sz="2000" dirty="0" smtClean="0"/>
              <a:t>в отдельных </a:t>
            </a:r>
            <a:r>
              <a:rPr lang="ru-RU" sz="2000" dirty="0" err="1" smtClean="0"/>
              <a:t>северно</a:t>
            </a:r>
            <a:r>
              <a:rPr lang="ru-RU" sz="2000" dirty="0" smtClean="0"/>
              <a:t>- и средневеликорусских </a:t>
            </a:r>
            <a:r>
              <a:rPr lang="ru-RU" sz="2000" dirty="0" smtClean="0"/>
              <a:t>говорах </a:t>
            </a:r>
            <a:r>
              <a:rPr lang="ru-RU" sz="2000" dirty="0" smtClean="0"/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существительные мужского рода: </a:t>
            </a:r>
            <a:r>
              <a:rPr lang="ru-RU" sz="2000" i="1" dirty="0" smtClean="0">
                <a:solidFill>
                  <a:schemeClr val="tx1"/>
                </a:solidFill>
              </a:rPr>
              <a:t>купили поросёнок</a:t>
            </a:r>
            <a:r>
              <a:rPr lang="ru-RU" sz="2000" dirty="0" smtClean="0">
                <a:solidFill>
                  <a:schemeClr val="tx1"/>
                </a:solidFill>
              </a:rPr>
              <a:t>‚ </a:t>
            </a:r>
            <a:r>
              <a:rPr lang="ru-RU" sz="2000" i="1" dirty="0" smtClean="0">
                <a:solidFill>
                  <a:schemeClr val="tx1"/>
                </a:solidFill>
              </a:rPr>
              <a:t>взяли </a:t>
            </a:r>
            <a:r>
              <a:rPr lang="ru-RU" sz="2000" i="1" dirty="0" smtClean="0">
                <a:solidFill>
                  <a:schemeClr val="tx1"/>
                </a:solidFill>
              </a:rPr>
              <a:t>сторож</a:t>
            </a:r>
          </a:p>
          <a:p>
            <a:pPr lvl="1"/>
            <a:r>
              <a:rPr lang="ru-RU" sz="2000" dirty="0" smtClean="0"/>
              <a:t>в говорах на </a:t>
            </a:r>
            <a:r>
              <a:rPr lang="ru-RU" sz="2000" dirty="0" smtClean="0"/>
              <a:t>западе Псковской‚ Смоленской и Брянской областей – </a:t>
            </a:r>
            <a:r>
              <a:rPr lang="ru-RU" sz="2000" dirty="0" smtClean="0">
                <a:solidFill>
                  <a:schemeClr val="tx1"/>
                </a:solidFill>
              </a:rPr>
              <a:t>существительные в форме множественного числа: </a:t>
            </a:r>
            <a:r>
              <a:rPr lang="ru-RU" sz="2000" i="1" dirty="0" smtClean="0">
                <a:solidFill>
                  <a:schemeClr val="tx1"/>
                </a:solidFill>
              </a:rPr>
              <a:t>кони поить</a:t>
            </a:r>
            <a:r>
              <a:rPr lang="ru-RU" sz="2000" dirty="0" smtClean="0">
                <a:solidFill>
                  <a:schemeClr val="tx1"/>
                </a:solidFill>
              </a:rPr>
              <a:t>‚ </a:t>
            </a:r>
            <a:r>
              <a:rPr lang="ru-RU" sz="2000" i="1" dirty="0" smtClean="0">
                <a:solidFill>
                  <a:schemeClr val="tx1"/>
                </a:solidFill>
              </a:rPr>
              <a:t>старики жалеть</a:t>
            </a:r>
            <a:endParaRPr lang="ru-RU" sz="19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8640"/>
            <a:ext cx="849694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Словосочетания‚ образованные на основе одной и той же модели‚ могут выражать разные смысловые отношения.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484784"/>
          <a:ext cx="8496942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  <a:gridCol w="3024336"/>
                <a:gridCol w="31683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Модель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Общерусское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Диалектное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Глагол + существительное в винительном падеже с предлогом </a:t>
                      </a:r>
                      <a:r>
                        <a:rPr lang="ru-RU" sz="1600" i="1" dirty="0" smtClean="0"/>
                        <a:t>по</a:t>
                      </a:r>
                      <a:endParaRPr lang="ru-RU" sz="1600" i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пространственные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стоять по правую руку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знать по сей день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объектно-целевые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сходи по корову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зайди по справку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иди по соседку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пойди по картошку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Глагол + существительное в винительном падеже с предлогом </a:t>
                      </a:r>
                      <a:r>
                        <a:rPr lang="ru-RU" sz="1600" i="1" dirty="0" smtClean="0"/>
                        <a:t>в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пространственные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пойти в сад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встретиться в полдень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постучать в дверь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объектно-целевые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пойти в ягоды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пойти в грибы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Глагол + существительное в предложном или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винительном падеже с предлогом </a:t>
                      </a:r>
                      <a:r>
                        <a:rPr lang="ru-RU" sz="1600" i="1" dirty="0" smtClean="0"/>
                        <a:t>о (об</a:t>
                      </a:r>
                      <a:r>
                        <a:rPr lang="ru-RU" sz="1600" i="0" dirty="0" smtClean="0"/>
                        <a:t>,</a:t>
                      </a:r>
                      <a:r>
                        <a:rPr lang="ru-RU" sz="1600" i="0" baseline="0" dirty="0" smtClean="0"/>
                        <a:t> </a:t>
                      </a:r>
                      <a:r>
                        <a:rPr lang="ru-RU" sz="1600" i="0" baseline="0" dirty="0" err="1" smtClean="0"/>
                        <a:t>ювр</a:t>
                      </a:r>
                      <a:r>
                        <a:rPr lang="ru-RU" sz="1600" i="0" baseline="0" dirty="0" smtClean="0"/>
                        <a:t>. </a:t>
                      </a:r>
                      <a:r>
                        <a:rPr lang="ru-RU" sz="1600" i="1" baseline="0" dirty="0" smtClean="0"/>
                        <a:t>обапол)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думать о матери</a:t>
                      </a:r>
                      <a:r>
                        <a:rPr kumimoji="0"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вспоминать об обиде</a:t>
                      </a:r>
                      <a:endParaRPr lang="ru-RU" sz="1600" i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пространственные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отношения: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пекли блины о масленице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приехал о свадьбе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обапол матери сидел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</a:t>
                      </a:r>
                      <a:r>
                        <a:rPr kumimoji="0" lang="ru-RU" sz="16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страдну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пору уехал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реку живём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‚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середине избы стоит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6480174" cy="1673225"/>
          </a:xfrm>
        </p:spPr>
        <p:txBody>
          <a:bodyPr>
            <a:normAutofit lnSpcReduction="10000"/>
          </a:bodyPr>
          <a:lstStyle/>
          <a:p>
            <a:r>
              <a:rPr lang="ru-RU" sz="1700" b="0" spc="0" dirty="0" smtClean="0"/>
              <a:t>Большинство моделей предложений, употребляющихся в диалектах, являются общерусскими</a:t>
            </a:r>
          </a:p>
          <a:p>
            <a:pPr algn="just"/>
            <a:endParaRPr lang="ru-RU" sz="1700" b="0" spc="0" dirty="0" smtClean="0"/>
          </a:p>
          <a:p>
            <a:r>
              <a:rPr lang="ru-RU" sz="1700" b="0" spc="0" dirty="0" smtClean="0"/>
              <a:t>Количество </a:t>
            </a:r>
            <a:r>
              <a:rPr lang="ru-RU" sz="1700" b="0" spc="0" dirty="0" err="1" smtClean="0"/>
              <a:t>необщераспространённых</a:t>
            </a:r>
            <a:r>
              <a:rPr lang="ru-RU" sz="1700" b="0" spc="0" dirty="0" smtClean="0"/>
              <a:t> моделей невелико</a:t>
            </a:r>
            <a:endParaRPr lang="ru-RU" sz="1700" b="0" spc="0" dirty="0" smtClean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524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Диалектные различия в структуре </a:t>
            </a:r>
            <a:r>
              <a:rPr lang="ru-RU" sz="3600" dirty="0" smtClean="0"/>
              <a:t>предложения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модели простых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безличные предложения‚ главный член которых выражен сочетанием инфинитива </a:t>
            </a:r>
            <a:r>
              <a:rPr lang="ru-RU" sz="2000" i="1" dirty="0" smtClean="0"/>
              <a:t>быть</a:t>
            </a:r>
            <a:r>
              <a:rPr lang="ru-RU" sz="2000" dirty="0" smtClean="0"/>
              <a:t> с инфинитивом смыслового </a:t>
            </a:r>
            <a:r>
              <a:rPr lang="ru-RU" sz="2000" dirty="0" smtClean="0"/>
              <a:t>глагола: </a:t>
            </a:r>
            <a:r>
              <a:rPr lang="ru-RU" sz="2000" b="1" i="1" dirty="0" smtClean="0"/>
              <a:t>Быть</a:t>
            </a:r>
            <a:r>
              <a:rPr lang="ru-RU" sz="2000" i="1" dirty="0" smtClean="0"/>
              <a:t> дождю </a:t>
            </a:r>
            <a:r>
              <a:rPr lang="ru-RU" sz="2000" b="1" i="1" dirty="0" smtClean="0"/>
              <a:t>идти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Быть</a:t>
            </a:r>
            <a:r>
              <a:rPr lang="ru-RU" sz="2000" i="1" dirty="0" smtClean="0"/>
              <a:t> тому </a:t>
            </a:r>
            <a:r>
              <a:rPr lang="ru-RU" sz="2000" b="1" i="1" dirty="0" smtClean="0"/>
              <a:t>случиться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Быть</a:t>
            </a:r>
            <a:r>
              <a:rPr lang="ru-RU" sz="2000" i="1" dirty="0" smtClean="0"/>
              <a:t> в праздник </a:t>
            </a:r>
            <a:r>
              <a:rPr lang="ru-RU" sz="2000" b="1" i="1" dirty="0" smtClean="0"/>
              <a:t>работать</a:t>
            </a:r>
            <a:r>
              <a:rPr lang="ru-RU" sz="2000" i="1" dirty="0" smtClean="0"/>
              <a:t>.</a:t>
            </a:r>
          </a:p>
          <a:p>
            <a:pPr algn="just"/>
            <a:r>
              <a:rPr lang="ru-RU" sz="2000" dirty="0" smtClean="0"/>
              <a:t>односоставные безличные предложения‚ в состав которых   входит существительное в форме им. п.‚ выражающее </a:t>
            </a:r>
            <a:r>
              <a:rPr lang="ru-RU" sz="2000" dirty="0" smtClean="0"/>
              <a:t>объект: </a:t>
            </a:r>
            <a:r>
              <a:rPr lang="ru-RU" sz="2000" i="1" dirty="0" smtClean="0"/>
              <a:t>Надо </a:t>
            </a:r>
            <a:r>
              <a:rPr lang="ru-RU" sz="2000" b="1" i="1" dirty="0" smtClean="0"/>
              <a:t>машина</a:t>
            </a:r>
            <a:r>
              <a:rPr lang="ru-RU" sz="2000" dirty="0" smtClean="0"/>
              <a:t>. </a:t>
            </a:r>
            <a:r>
              <a:rPr lang="ru-RU" sz="2000" i="1" dirty="0" smtClean="0"/>
              <a:t>Нужно хороший </a:t>
            </a:r>
            <a:r>
              <a:rPr lang="ru-RU" sz="2000" b="1" i="1" dirty="0" smtClean="0"/>
              <a:t>кот</a:t>
            </a:r>
            <a:r>
              <a:rPr lang="ru-RU" sz="2000" i="1" dirty="0" smtClean="0"/>
              <a:t>. Видно </a:t>
            </a:r>
            <a:r>
              <a:rPr lang="ru-RU" sz="2000" b="1" i="1" dirty="0" smtClean="0"/>
              <a:t>река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безличные </a:t>
            </a:r>
            <a:r>
              <a:rPr lang="ru-RU" sz="2000" dirty="0" smtClean="0"/>
              <a:t>предложения </a:t>
            </a:r>
            <a:r>
              <a:rPr lang="ru-RU" sz="2000" dirty="0" smtClean="0"/>
              <a:t>с главным членом – бытийным глаголом, распространённым именем в род</a:t>
            </a:r>
            <a:r>
              <a:rPr lang="ru-RU" sz="2000" dirty="0" smtClean="0"/>
              <a:t>. п</a:t>
            </a:r>
            <a:r>
              <a:rPr lang="ru-RU" sz="2000" dirty="0" smtClean="0"/>
              <a:t>., обозначающим субъект действия: </a:t>
            </a:r>
            <a:r>
              <a:rPr lang="ru-RU" sz="2000" b="1" i="1" dirty="0" smtClean="0"/>
              <a:t>Было</a:t>
            </a:r>
            <a:r>
              <a:rPr lang="ru-RU" sz="2000" i="1" dirty="0" smtClean="0"/>
              <a:t> </a:t>
            </a:r>
            <a:r>
              <a:rPr lang="ru-RU" sz="2000" i="1" dirty="0" smtClean="0"/>
              <a:t>у меня </a:t>
            </a:r>
            <a:r>
              <a:rPr lang="ru-RU" sz="2000" b="1" i="1" dirty="0" smtClean="0"/>
              <a:t>сыновей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Есть</a:t>
            </a:r>
            <a:r>
              <a:rPr lang="ru-RU" sz="2000" i="1" dirty="0" smtClean="0"/>
              <a:t> у нас </a:t>
            </a:r>
            <a:r>
              <a:rPr lang="ru-RU" sz="2000" b="1" i="1" dirty="0" smtClean="0"/>
              <a:t>пшена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Стало</a:t>
            </a:r>
            <a:r>
              <a:rPr lang="ru-RU" sz="2000" i="1" dirty="0" smtClean="0"/>
              <a:t> у нас </a:t>
            </a:r>
            <a:r>
              <a:rPr lang="ru-RU" sz="2000" b="1" i="1" dirty="0" smtClean="0"/>
              <a:t>зверья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Есть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его</a:t>
            </a:r>
            <a:r>
              <a:rPr lang="ru-RU" sz="2000" i="1" dirty="0" smtClean="0"/>
              <a:t>.</a:t>
            </a:r>
          </a:p>
          <a:p>
            <a:pPr algn="just"/>
            <a:r>
              <a:rPr lang="ru-RU" sz="2000" dirty="0" err="1" smtClean="0"/>
              <a:t>дву</a:t>
            </a:r>
            <a:r>
              <a:rPr lang="ru-RU" sz="2000" dirty="0" smtClean="0"/>
              <a:t>- </a:t>
            </a:r>
            <a:r>
              <a:rPr lang="ru-RU" sz="2000" dirty="0" smtClean="0"/>
              <a:t>и односоставные </a:t>
            </a:r>
            <a:r>
              <a:rPr lang="ru-RU" sz="2000" dirty="0" smtClean="0"/>
              <a:t>предложения с сохранением связки </a:t>
            </a:r>
            <a:r>
              <a:rPr lang="ru-RU" sz="2000" i="1" dirty="0" smtClean="0"/>
              <a:t>есть (</a:t>
            </a:r>
            <a:r>
              <a:rPr lang="ru-RU" sz="2000" i="1" dirty="0" err="1" smtClean="0"/>
              <a:t>есте</a:t>
            </a:r>
            <a:r>
              <a:rPr lang="ru-RU" sz="2000" i="1" dirty="0" smtClean="0"/>
              <a:t>) </a:t>
            </a:r>
            <a:r>
              <a:rPr lang="ru-RU" sz="2000" dirty="0" smtClean="0"/>
              <a:t>в составе предиката: </a:t>
            </a:r>
            <a:r>
              <a:rPr lang="ru-RU" sz="2000" i="1" dirty="0" smtClean="0"/>
              <a:t>Его жена </a:t>
            </a:r>
            <a:r>
              <a:rPr lang="ru-RU" sz="2000" b="1" i="1" dirty="0" smtClean="0"/>
              <a:t>есть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учителем</a:t>
            </a:r>
            <a:r>
              <a:rPr lang="ru-RU" sz="2000" i="1" dirty="0" smtClean="0"/>
              <a:t>. У нас здесь </a:t>
            </a:r>
            <a:r>
              <a:rPr lang="ru-RU" sz="2000" b="1" i="1" dirty="0" smtClean="0"/>
              <a:t>красиво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есть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модели простых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/>
              <a:t>безличные предложения с главным членом – кратким страдательным причастием прошедшего времени, образованным от непереходного глагола: </a:t>
            </a:r>
            <a:r>
              <a:rPr lang="ru-RU" sz="2900" i="1" dirty="0" smtClean="0"/>
              <a:t>По самому берегу </a:t>
            </a:r>
            <a:r>
              <a:rPr lang="ru-RU" sz="2900" b="1" i="1" dirty="0" err="1" smtClean="0"/>
              <a:t>идено</a:t>
            </a:r>
            <a:r>
              <a:rPr lang="ru-RU" sz="2900" i="1" dirty="0" smtClean="0"/>
              <a:t>. У пса </a:t>
            </a:r>
            <a:r>
              <a:rPr lang="ru-RU" sz="2900" b="1" i="1" dirty="0" err="1" smtClean="0"/>
              <a:t>убежено</a:t>
            </a:r>
            <a:r>
              <a:rPr lang="ru-RU" sz="2900" i="1" dirty="0" smtClean="0"/>
              <a:t> куда-то. На реке никогда не </a:t>
            </a:r>
            <a:r>
              <a:rPr lang="ru-RU" sz="2900" b="1" i="1" dirty="0" err="1" smtClean="0"/>
              <a:t>купанось</a:t>
            </a:r>
            <a:r>
              <a:rPr lang="ru-RU" sz="2900" i="1" dirty="0" smtClean="0"/>
              <a:t>.</a:t>
            </a:r>
          </a:p>
          <a:p>
            <a:pPr algn="just"/>
            <a:r>
              <a:rPr lang="ru-RU" sz="2900" dirty="0" smtClean="0"/>
              <a:t>предложения‚ главный член которых – краткое страдательное причастие прошедшего времени (на </a:t>
            </a:r>
            <a:r>
              <a:rPr lang="ru-RU" sz="2900" i="1" dirty="0" smtClean="0"/>
              <a:t>-но</a:t>
            </a:r>
            <a:r>
              <a:rPr lang="ru-RU" sz="2900" dirty="0" smtClean="0"/>
              <a:t>‚ </a:t>
            </a:r>
            <a:r>
              <a:rPr lang="ru-RU" sz="2900" i="1" dirty="0" smtClean="0"/>
              <a:t>-то</a:t>
            </a:r>
            <a:r>
              <a:rPr lang="ru-RU" sz="2900" dirty="0" smtClean="0"/>
              <a:t>) – управляет существительными в форме им. и вин. падежей: </a:t>
            </a:r>
            <a:r>
              <a:rPr lang="ru-RU" sz="2900" b="1" i="1" dirty="0" smtClean="0"/>
              <a:t>Куплено</a:t>
            </a:r>
            <a:r>
              <a:rPr lang="ru-RU" sz="2900" i="1" dirty="0" smtClean="0"/>
              <a:t> </a:t>
            </a:r>
            <a:r>
              <a:rPr lang="ru-RU" sz="2900" b="1" i="1" dirty="0" smtClean="0"/>
              <a:t>мука</a:t>
            </a:r>
            <a:r>
              <a:rPr lang="ru-RU" sz="2900" i="1" dirty="0" smtClean="0"/>
              <a:t>. </a:t>
            </a:r>
            <a:r>
              <a:rPr lang="ru-RU" sz="2900" b="1" i="1" dirty="0" smtClean="0"/>
              <a:t>Разбито</a:t>
            </a:r>
            <a:r>
              <a:rPr lang="ru-RU" sz="2900" i="1" dirty="0" smtClean="0"/>
              <a:t> </a:t>
            </a:r>
            <a:r>
              <a:rPr lang="ru-RU" sz="2900" b="1" i="1" dirty="0" smtClean="0"/>
              <a:t>чашку</a:t>
            </a:r>
            <a:r>
              <a:rPr lang="ru-RU" sz="2900" i="1" dirty="0" smtClean="0"/>
              <a:t>.</a:t>
            </a:r>
          </a:p>
          <a:p>
            <a:pPr algn="just"/>
            <a:r>
              <a:rPr lang="ru-RU" sz="2900" dirty="0" smtClean="0"/>
              <a:t>двусоставные предложения со сказуемым – несогласованным кратким страдательным причастием: </a:t>
            </a:r>
            <a:r>
              <a:rPr lang="ru-RU" sz="2900" i="1" dirty="0" smtClean="0"/>
              <a:t>Один </a:t>
            </a:r>
            <a:r>
              <a:rPr lang="ru-RU" sz="2900" b="1" i="1" dirty="0" smtClean="0"/>
              <a:t>солдат</a:t>
            </a:r>
            <a:r>
              <a:rPr lang="ru-RU" sz="2900" i="1" dirty="0" smtClean="0"/>
              <a:t> </a:t>
            </a:r>
            <a:r>
              <a:rPr lang="ru-RU" sz="2900" b="1" i="1" dirty="0" smtClean="0"/>
              <a:t>похоронено</a:t>
            </a:r>
            <a:r>
              <a:rPr lang="ru-RU" sz="2900" i="1" dirty="0" smtClean="0"/>
              <a:t> здесь. </a:t>
            </a:r>
            <a:r>
              <a:rPr lang="ru-RU" sz="2900" b="1" i="1" dirty="0" smtClean="0"/>
              <a:t>Люди</a:t>
            </a:r>
            <a:r>
              <a:rPr lang="ru-RU" sz="2900" i="1" dirty="0" smtClean="0"/>
              <a:t> уж </a:t>
            </a:r>
            <a:r>
              <a:rPr lang="ru-RU" sz="2900" b="1" i="1" dirty="0" smtClean="0"/>
              <a:t>собран</a:t>
            </a:r>
            <a:r>
              <a:rPr lang="ru-RU" sz="2900" i="1" dirty="0" smtClean="0"/>
              <a:t>.</a:t>
            </a:r>
            <a:endParaRPr lang="ru-RU" sz="2900" dirty="0" smtClean="0"/>
          </a:p>
          <a:p>
            <a:pPr algn="just"/>
            <a:r>
              <a:rPr lang="ru-RU" sz="2900" dirty="0" smtClean="0"/>
              <a:t>двусоставные и односоставные предложения с деепричастием совершенного вида в функции предиката: </a:t>
            </a:r>
            <a:r>
              <a:rPr lang="ru-RU" sz="2900" i="1" dirty="0" smtClean="0"/>
              <a:t>Что посеяно – всё </a:t>
            </a:r>
            <a:r>
              <a:rPr lang="ru-RU" sz="2900" b="1" i="1" dirty="0" smtClean="0"/>
              <a:t>засохши</a:t>
            </a:r>
            <a:r>
              <a:rPr lang="ru-RU" sz="2900" i="1" dirty="0" smtClean="0"/>
              <a:t>. Он три класса </a:t>
            </a:r>
            <a:r>
              <a:rPr lang="ru-RU" sz="2900" b="1" i="1" dirty="0" smtClean="0"/>
              <a:t>кончивши</a:t>
            </a:r>
            <a:r>
              <a:rPr lang="ru-RU" sz="2900" i="1" dirty="0" smtClean="0"/>
              <a:t>. Я уж чаю </a:t>
            </a:r>
            <a:r>
              <a:rPr lang="ru-RU" sz="2900" b="1" i="1" dirty="0" smtClean="0"/>
              <a:t>попивши</a:t>
            </a:r>
            <a:r>
              <a:rPr lang="ru-RU" sz="2900" i="1" dirty="0" smtClean="0"/>
              <a:t>. Кот </a:t>
            </a:r>
            <a:r>
              <a:rPr lang="ru-RU" sz="2900" b="1" i="1" dirty="0" smtClean="0"/>
              <a:t>наевши</a:t>
            </a:r>
            <a:r>
              <a:rPr lang="ru-RU" sz="2900" i="1" dirty="0" smtClean="0"/>
              <a:t> – вот и спит. Мне </a:t>
            </a:r>
            <a:r>
              <a:rPr lang="ru-RU" sz="2900" b="1" i="1" dirty="0" smtClean="0"/>
              <a:t>было </a:t>
            </a:r>
            <a:r>
              <a:rPr lang="ru-RU" sz="2900" b="1" i="1" dirty="0" err="1" smtClean="0"/>
              <a:t>приснивши</a:t>
            </a:r>
            <a:r>
              <a:rPr lang="ru-RU" sz="2900" i="1" dirty="0" smtClean="0"/>
              <a:t>. </a:t>
            </a:r>
            <a:r>
              <a:rPr lang="ru-RU" sz="2900" b="1" i="1" dirty="0" smtClean="0"/>
              <a:t>Лежать</a:t>
            </a:r>
            <a:r>
              <a:rPr lang="ru-RU" sz="2900" i="1" dirty="0" smtClean="0"/>
              <a:t> уж </a:t>
            </a:r>
            <a:r>
              <a:rPr lang="ru-RU" sz="2900" b="1" i="1" dirty="0" smtClean="0"/>
              <a:t>надоевши</a:t>
            </a:r>
            <a:r>
              <a:rPr lang="ru-RU" sz="2900" i="1" dirty="0" smtClean="0"/>
              <a:t>.</a:t>
            </a:r>
            <a:endParaRPr lang="ru-RU" sz="2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Диалектные </a:t>
            </a:r>
            <a:r>
              <a:rPr lang="ru-RU" sz="2800" dirty="0" smtClean="0"/>
              <a:t>особенности в построении сложных предложений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dirty="0" smtClean="0"/>
              <a:t>В говорах </a:t>
            </a:r>
            <a:r>
              <a:rPr lang="ru-RU" sz="3100" dirty="0" err="1" smtClean="0"/>
              <a:t>северновеликорусского</a:t>
            </a:r>
            <a:r>
              <a:rPr lang="ru-RU" sz="3100" dirty="0" smtClean="0"/>
              <a:t> наречия распространены предложения с условным союзом </a:t>
            </a:r>
            <a:r>
              <a:rPr lang="ru-RU" sz="3100" i="1" dirty="0" smtClean="0"/>
              <a:t>буде</a:t>
            </a:r>
            <a:r>
              <a:rPr lang="ru-RU" sz="3100" dirty="0" smtClean="0"/>
              <a:t>‚ тогда как  в говорах </a:t>
            </a:r>
            <a:r>
              <a:rPr lang="ru-RU" sz="3100" dirty="0" err="1" smtClean="0"/>
              <a:t>южновеликорусских</a:t>
            </a:r>
            <a:r>
              <a:rPr lang="ru-RU" sz="3100" dirty="0" smtClean="0"/>
              <a:t> распространены предложения с условным союзом </a:t>
            </a:r>
            <a:r>
              <a:rPr lang="ru-RU" sz="3100" i="1" dirty="0" err="1" smtClean="0"/>
              <a:t>лели</a:t>
            </a:r>
            <a:r>
              <a:rPr lang="ru-RU" sz="3100" dirty="0" smtClean="0"/>
              <a:t>: </a:t>
            </a:r>
            <a:r>
              <a:rPr lang="ru-RU" sz="3100" i="1" dirty="0" smtClean="0"/>
              <a:t>Буде </a:t>
            </a:r>
            <a:r>
              <a:rPr lang="ru-RU" sz="3100" i="1" dirty="0" smtClean="0"/>
              <a:t>отцу да матери жениховым люба девка‚ </a:t>
            </a:r>
            <a:r>
              <a:rPr lang="ru-RU" sz="3100" i="1" dirty="0" err="1" smtClean="0"/>
              <a:t>дак</a:t>
            </a:r>
            <a:r>
              <a:rPr lang="ru-RU" sz="3100" i="1" dirty="0" smtClean="0"/>
              <a:t> не спрашивают жениха. Лели ты корову не купишь‚ я с тобой жить не буду</a:t>
            </a:r>
            <a:r>
              <a:rPr lang="ru-RU" sz="3100" i="1" dirty="0" smtClean="0"/>
              <a:t>.</a:t>
            </a:r>
          </a:p>
          <a:p>
            <a:pPr algn="just"/>
            <a:r>
              <a:rPr lang="ru-RU" sz="3100" dirty="0" smtClean="0"/>
              <a:t>В </a:t>
            </a:r>
            <a:r>
              <a:rPr lang="ru-RU" sz="3100" dirty="0" err="1" smtClean="0"/>
              <a:t>северновеликорусских</a:t>
            </a:r>
            <a:r>
              <a:rPr lang="ru-RU" sz="3100" dirty="0" smtClean="0"/>
              <a:t> говорах широко употребляется служебное слово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дак</a:t>
            </a:r>
            <a:r>
              <a:rPr lang="ru-RU" sz="3100" dirty="0" smtClean="0"/>
              <a:t> в функции усилительно-выделительной частицы‚ союза‚ а также особого служебного форманта‚ заключающего собой сложное </a:t>
            </a:r>
            <a:r>
              <a:rPr lang="ru-RU" sz="3100" dirty="0" smtClean="0"/>
              <a:t>предложение: </a:t>
            </a:r>
            <a:r>
              <a:rPr lang="ru-RU" sz="3100" i="1" dirty="0" smtClean="0"/>
              <a:t>Стала </a:t>
            </a:r>
            <a:r>
              <a:rPr lang="ru-RU" sz="3100" i="1" dirty="0" smtClean="0"/>
              <a:t>бы косить‚ могла бы </a:t>
            </a:r>
            <a:r>
              <a:rPr lang="ru-RU" sz="3100" i="1" dirty="0" err="1" smtClean="0"/>
              <a:t>дак</a:t>
            </a:r>
            <a:r>
              <a:rPr lang="ru-RU" sz="3100" dirty="0" smtClean="0"/>
              <a:t>.</a:t>
            </a:r>
          </a:p>
          <a:p>
            <a:pPr algn="just"/>
            <a:r>
              <a:rPr lang="ru-RU" sz="3100" dirty="0" smtClean="0"/>
              <a:t>Во всех русских говорах распространены сложные предложения с союзом </a:t>
            </a:r>
            <a:r>
              <a:rPr lang="ru-RU" sz="3100" i="1" dirty="0" smtClean="0"/>
              <a:t>потому</a:t>
            </a:r>
            <a:r>
              <a:rPr lang="ru-RU" sz="3100" dirty="0" smtClean="0"/>
              <a:t>: </a:t>
            </a:r>
            <a:r>
              <a:rPr lang="ru-RU" sz="3100" i="1" dirty="0" smtClean="0"/>
              <a:t>Сидим </a:t>
            </a:r>
            <a:r>
              <a:rPr lang="ru-RU" sz="3100" i="1" dirty="0" smtClean="0"/>
              <a:t>дома‚ потому дождь идёт</a:t>
            </a:r>
            <a:r>
              <a:rPr lang="ru-RU" sz="3100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06ACF1-4D76-44DA-AA82-C8FE87537851}"/>
</file>

<file path=customXml/itemProps2.xml><?xml version="1.0" encoding="utf-8"?>
<ds:datastoreItem xmlns:ds="http://schemas.openxmlformats.org/officeDocument/2006/customXml" ds:itemID="{B1EF2386-E2B9-49B1-B62A-A781665E9B46}"/>
</file>

<file path=customXml/itemProps3.xml><?xml version="1.0" encoding="utf-8"?>
<ds:datastoreItem xmlns:ds="http://schemas.openxmlformats.org/officeDocument/2006/customXml" ds:itemID="{D5A503C0-159B-4D16-87EB-B3773DE7A58D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915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Диалектные различия русского языка в области синтаксиса </vt:lpstr>
      <vt:lpstr>                 Диалектные различия в структуре словосочетания  </vt:lpstr>
      <vt:lpstr>Диалектные модели словосочетаний</vt:lpstr>
      <vt:lpstr>Диалектные модели словосочетаний</vt:lpstr>
      <vt:lpstr>Слайд 5</vt:lpstr>
      <vt:lpstr>Диалектные различия в структуре предложения</vt:lpstr>
      <vt:lpstr>Диалектные модели простых предложений</vt:lpstr>
      <vt:lpstr>Диалектные модели простых предложений</vt:lpstr>
      <vt:lpstr>Диалектные особенности в построении сложных предложений</vt:lpstr>
      <vt:lpstr>Диалектные особенности в построении сложных предложений</vt:lpstr>
      <vt:lpstr>Синтаксические диалектные различия могут быть противопоставленными и непротивопоставленными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Диалектные различия русского языка в области синтаксиса </dc:title>
  <dc:creator>Манеки-неко</dc:creator>
  <cp:lastModifiedBy>Катаева</cp:lastModifiedBy>
  <cp:revision>30</cp:revision>
  <dcterms:created xsi:type="dcterms:W3CDTF">2013-07-20T09:38:52Z</dcterms:created>
  <dcterms:modified xsi:type="dcterms:W3CDTF">2013-07-20T13:52:28Z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