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389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200" dirty="0" smtClean="0"/>
              <a:t>Местоимения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200" dirty="0" smtClean="0"/>
              <a:t>Имена прилагательные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200" dirty="0" smtClean="0"/>
              <a:t>Имена числительные</a:t>
            </a:r>
          </a:p>
          <a:p>
            <a:endParaRPr lang="be-BY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Диалектные различия русского языка в области морфологии</a:t>
            </a:r>
            <a:endParaRPr lang="be-B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708920"/>
            <a:ext cx="6480174" cy="3600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Разряды местоимений: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e-BY" spc="0" dirty="0" smtClean="0"/>
              <a:t>Личные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e-BY" spc="0" dirty="0" smtClean="0"/>
              <a:t>Относительно-вопросительные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e-BY" spc="0" dirty="0" smtClean="0"/>
              <a:t>Отрицательные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e-BY" spc="0" dirty="0" smtClean="0"/>
              <a:t>Притяжательные</a:t>
            </a:r>
            <a:r>
              <a:rPr lang="be-BY" b="0" spc="0" dirty="0" smtClean="0"/>
              <a:t>: </a:t>
            </a:r>
            <a:r>
              <a:rPr lang="ru-RU" sz="1400" b="0" i="1" spc="0" dirty="0" err="1" smtClean="0"/>
              <a:t>егов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ейный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евонный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ихний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ихин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моевонный</a:t>
            </a:r>
            <a:r>
              <a:rPr lang="ru-RU" sz="1400" b="0" spc="0" dirty="0" smtClean="0"/>
              <a:t>‚ </a:t>
            </a:r>
            <a:r>
              <a:rPr lang="ru-RU" sz="1400" b="0" i="1" spc="0" dirty="0" smtClean="0"/>
              <a:t>нашенский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вашенский</a:t>
            </a:r>
            <a:endParaRPr lang="be-BY" sz="1400" b="0" spc="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e-BY" spc="0" dirty="0" smtClean="0"/>
              <a:t>Указательные</a:t>
            </a:r>
            <a:r>
              <a:rPr lang="be-BY" b="0" spc="0" dirty="0" smtClean="0"/>
              <a:t>: </a:t>
            </a:r>
            <a:r>
              <a:rPr lang="be-BY" sz="1300" b="0" i="1" spc="0" dirty="0" smtClean="0"/>
              <a:t>ин</a:t>
            </a:r>
            <a:r>
              <a:rPr lang="be-BY" sz="1300" b="0" spc="0" dirty="0" smtClean="0"/>
              <a:t>, </a:t>
            </a:r>
            <a:r>
              <a:rPr lang="be-BY" sz="1300" b="0" i="1" spc="0" dirty="0" smtClean="0"/>
              <a:t>кой</a:t>
            </a:r>
            <a:r>
              <a:rPr lang="be-BY" sz="1300" b="0" spc="0" dirty="0" smtClean="0"/>
              <a:t>, </a:t>
            </a:r>
            <a:r>
              <a:rPr lang="be-BY" sz="1300" b="0" i="1" spc="0" dirty="0" smtClean="0"/>
              <a:t>сей</a:t>
            </a:r>
            <a:r>
              <a:rPr lang="be-BY" sz="1300" b="0" spc="0" dirty="0" smtClean="0"/>
              <a:t>, </a:t>
            </a:r>
            <a:r>
              <a:rPr lang="ru-RU" sz="1400" b="0" i="1" spc="0" dirty="0" smtClean="0"/>
              <a:t>инокой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нутот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нукой</a:t>
            </a:r>
            <a:r>
              <a:rPr lang="ru-RU" sz="1400" b="0" spc="0" dirty="0" smtClean="0"/>
              <a:t>‚ </a:t>
            </a:r>
            <a:r>
              <a:rPr lang="ru-RU" sz="1400" b="0" i="1" spc="0" dirty="0" smtClean="0"/>
              <a:t> экой</a:t>
            </a:r>
            <a:r>
              <a:rPr lang="ru-RU" sz="1400" b="0" spc="0" dirty="0" smtClean="0"/>
              <a:t>‚ </a:t>
            </a:r>
            <a:r>
              <a:rPr lang="ru-RU" sz="1400" b="0" i="1" spc="0" dirty="0" smtClean="0"/>
              <a:t> </a:t>
            </a:r>
            <a:r>
              <a:rPr lang="ru-RU" sz="1400" b="0" i="1" spc="0" dirty="0" err="1" smtClean="0"/>
              <a:t>эвонтот</a:t>
            </a:r>
            <a:r>
              <a:rPr lang="ru-RU" sz="1400" b="0" spc="0" dirty="0" smtClean="0"/>
              <a:t>‚ </a:t>
            </a:r>
            <a:r>
              <a:rPr lang="ru-RU" sz="1400" b="0" i="1" spc="0" dirty="0" smtClean="0"/>
              <a:t>тот там</a:t>
            </a:r>
            <a:r>
              <a:rPr lang="ru-RU" sz="1400" b="0" spc="0" dirty="0" smtClean="0"/>
              <a:t>‚ </a:t>
            </a:r>
            <a:r>
              <a:rPr lang="ru-RU" sz="1400" b="0" i="1" spc="0" dirty="0" smtClean="0"/>
              <a:t>тот</a:t>
            </a:r>
            <a:r>
              <a:rPr lang="ru-RU" sz="1400" b="0" spc="0" dirty="0" smtClean="0"/>
              <a:t> </a:t>
            </a:r>
            <a:r>
              <a:rPr lang="ru-RU" sz="1400" b="0" i="1" spc="0" dirty="0" smtClean="0"/>
              <a:t>вот</a:t>
            </a:r>
            <a:endParaRPr lang="be-BY" sz="1400" b="0" spc="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e-BY" spc="0" dirty="0" smtClean="0"/>
              <a:t>Неопределённые</a:t>
            </a:r>
            <a:r>
              <a:rPr lang="be-BY" b="0" spc="0" dirty="0" smtClean="0"/>
              <a:t>: </a:t>
            </a:r>
            <a:r>
              <a:rPr lang="ru-RU" sz="1300" b="0" i="1" spc="0" dirty="0" err="1" smtClean="0"/>
              <a:t>кто-йто</a:t>
            </a:r>
            <a:r>
              <a:rPr lang="ru-RU" sz="1300" b="0" spc="0" dirty="0" smtClean="0"/>
              <a:t>‚ </a:t>
            </a:r>
            <a:r>
              <a:rPr lang="ru-RU" sz="1300" b="0" i="1" spc="0" dirty="0" err="1" smtClean="0"/>
              <a:t>кто-ли</a:t>
            </a:r>
            <a:r>
              <a:rPr lang="ru-RU" sz="1300" b="0" spc="0" dirty="0" smtClean="0"/>
              <a:t>‚ </a:t>
            </a:r>
            <a:r>
              <a:rPr lang="ru-RU" sz="1300" b="0" i="1" spc="0" dirty="0" err="1" smtClean="0"/>
              <a:t>кто-ле</a:t>
            </a:r>
            <a:r>
              <a:rPr lang="ru-RU" sz="1300" b="0" spc="0" dirty="0" smtClean="0"/>
              <a:t>‚ </a:t>
            </a:r>
            <a:r>
              <a:rPr lang="ru-RU" sz="1300" b="0" i="1" spc="0" dirty="0" err="1" smtClean="0"/>
              <a:t>кто-нись</a:t>
            </a:r>
            <a:r>
              <a:rPr lang="ru-RU" sz="1300" b="0" spc="0" dirty="0" smtClean="0"/>
              <a:t>‚ </a:t>
            </a:r>
            <a:r>
              <a:rPr lang="ru-RU" sz="1300" b="0" i="1" spc="0" dirty="0" err="1" smtClean="0"/>
              <a:t>кто-нинабудь</a:t>
            </a:r>
            <a:r>
              <a:rPr lang="ru-RU" sz="1300" b="0" spc="0" dirty="0" smtClean="0"/>
              <a:t>‚ </a:t>
            </a:r>
            <a:r>
              <a:rPr lang="ru-RU" sz="1300" b="0" i="1" spc="0" dirty="0" err="1" smtClean="0"/>
              <a:t>что-нито</a:t>
            </a:r>
            <a:r>
              <a:rPr lang="ru-RU" sz="1300" b="0" spc="0" dirty="0" smtClean="0"/>
              <a:t>‚ </a:t>
            </a:r>
            <a:r>
              <a:rPr lang="ru-RU" sz="1300" b="0" i="1" spc="0" dirty="0" err="1" smtClean="0"/>
              <a:t>что-нись</a:t>
            </a:r>
            <a:r>
              <a:rPr lang="ru-RU" sz="1300" b="0" spc="0" dirty="0" smtClean="0"/>
              <a:t>‚ </a:t>
            </a:r>
            <a:r>
              <a:rPr lang="ru-RU" sz="1300" b="0" i="1" spc="0" dirty="0" err="1" smtClean="0"/>
              <a:t>что-нинабудь</a:t>
            </a:r>
            <a:endParaRPr lang="be-BY" sz="1300" b="0" spc="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e-BY" spc="0" dirty="0" smtClean="0"/>
              <a:t>Определительные: </a:t>
            </a:r>
            <a:r>
              <a:rPr lang="ru-RU" sz="1300" b="0" i="1" spc="0" dirty="0" err="1" smtClean="0"/>
              <a:t>всяковатый</a:t>
            </a:r>
            <a:r>
              <a:rPr lang="ru-RU" sz="1300" b="0" spc="0" dirty="0" smtClean="0"/>
              <a:t>‚ </a:t>
            </a:r>
            <a:r>
              <a:rPr lang="ru-RU" sz="1300" b="0" i="1" spc="0" dirty="0" err="1" smtClean="0"/>
              <a:t>сиковатый</a:t>
            </a:r>
            <a:r>
              <a:rPr lang="ru-RU" sz="1300" b="0" spc="0" dirty="0" smtClean="0"/>
              <a:t> </a:t>
            </a:r>
            <a:endParaRPr lang="be-BY" sz="1300" b="0" spc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Местоимения</a:t>
            </a:r>
            <a:endParaRPr lang="be-B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в северновеликорусских говорах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в </a:t>
            </a:r>
            <a:r>
              <a:rPr lang="ru-RU" dirty="0" err="1" smtClean="0"/>
              <a:t>южновеликорусских</a:t>
            </a:r>
            <a:r>
              <a:rPr lang="ru-RU" dirty="0" smtClean="0"/>
              <a:t> говорах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Склонение местоимений 1-го и 2-го лица единственного числа и возвратного местоимения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2276872"/>
          <a:ext cx="8784976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3600400"/>
                <a:gridCol w="439248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Им. п.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Род. п.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меня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тебя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себя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тебе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себе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Дат. п.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мне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тебе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себе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мни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теби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себи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табе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сабе</a:t>
                      </a:r>
                      <a:endParaRPr lang="ru-RU" sz="2400" b="0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Вин. п.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меня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тебя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себя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тебе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себе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latin typeface="Times New Roman"/>
                          <a:ea typeface="Times New Roman"/>
                          <a:cs typeface="Times New Roman"/>
                        </a:rPr>
                        <a:t>Твор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. п.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мной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тобой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собой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табой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сабой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latin typeface="Times New Roman"/>
                          <a:ea typeface="Times New Roman"/>
                          <a:cs typeface="Times New Roman"/>
                        </a:rPr>
                        <a:t>Предл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. п.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мне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тебе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себе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мни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теби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себи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табе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‚ </a:t>
                      </a:r>
                      <a:r>
                        <a:rPr lang="ru-RU" sz="2400" b="0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сабе</a:t>
                      </a:r>
                      <a:endParaRPr lang="ru-RU" sz="2400" b="0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Диалектные различия в формообразовании местоимений 3-го лица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в ряде говоров </a:t>
            </a:r>
            <a:r>
              <a:rPr lang="ru-RU" sz="2000" dirty="0" err="1" smtClean="0"/>
              <a:t>свр</a:t>
            </a:r>
            <a:r>
              <a:rPr lang="ru-RU" sz="2000" dirty="0" smtClean="0"/>
              <a:t>. и </a:t>
            </a:r>
            <a:r>
              <a:rPr lang="ru-RU" sz="2000" dirty="0" err="1" smtClean="0"/>
              <a:t>ювр</a:t>
            </a:r>
            <a:r>
              <a:rPr lang="ru-RU" sz="2000" dirty="0" smtClean="0"/>
              <a:t>. формы им.п. ед. и мн.ч. местоимений 3-го лица содержат начальный </a:t>
            </a:r>
            <a:r>
              <a:rPr lang="ru-RU" sz="2000" i="1" dirty="0" smtClean="0"/>
              <a:t>[</a:t>
            </a:r>
            <a:r>
              <a:rPr lang="en-US" sz="2000" i="1" dirty="0" smtClean="0"/>
              <a:t>j</a:t>
            </a:r>
            <a:r>
              <a:rPr lang="ru-RU" sz="2000" i="1" dirty="0" smtClean="0"/>
              <a:t>]</a:t>
            </a:r>
            <a:r>
              <a:rPr lang="ru-RU" sz="2000" dirty="0" smtClean="0"/>
              <a:t>: </a:t>
            </a:r>
            <a:r>
              <a:rPr lang="en-US" sz="2000" i="1" dirty="0" smtClean="0"/>
              <a:t>j</a:t>
            </a:r>
            <a:r>
              <a:rPr lang="ru-RU" sz="2000" i="1" dirty="0" smtClean="0"/>
              <a:t>он</a:t>
            </a:r>
            <a:r>
              <a:rPr lang="ru-RU" sz="2000" dirty="0" smtClean="0"/>
              <a:t>‚</a:t>
            </a:r>
            <a:r>
              <a:rPr lang="ru-RU" sz="2000" i="1" dirty="0" smtClean="0"/>
              <a:t> </a:t>
            </a:r>
            <a:r>
              <a:rPr lang="en-US" sz="2000" i="1" dirty="0" smtClean="0"/>
              <a:t>j</a:t>
            </a:r>
            <a:r>
              <a:rPr lang="ru-RU" sz="2000" i="1" dirty="0" smtClean="0"/>
              <a:t>она</a:t>
            </a:r>
            <a:r>
              <a:rPr lang="ru-RU" sz="2000" dirty="0" smtClean="0"/>
              <a:t>‚</a:t>
            </a:r>
            <a:r>
              <a:rPr lang="ru-RU" sz="2000" i="1" dirty="0" smtClean="0"/>
              <a:t> </a:t>
            </a:r>
            <a:r>
              <a:rPr lang="en-US" sz="2000" i="1" dirty="0" smtClean="0"/>
              <a:t>j</a:t>
            </a:r>
            <a:r>
              <a:rPr lang="ru-RU" sz="2000" i="1" dirty="0" smtClean="0"/>
              <a:t>оно</a:t>
            </a:r>
            <a:r>
              <a:rPr lang="ru-RU" sz="2000" dirty="0" smtClean="0"/>
              <a:t>‚</a:t>
            </a:r>
            <a:r>
              <a:rPr lang="ru-RU" sz="2000" i="1" dirty="0" smtClean="0"/>
              <a:t> </a:t>
            </a:r>
            <a:r>
              <a:rPr lang="en-US" sz="2000" i="1" dirty="0" smtClean="0"/>
              <a:t>j</a:t>
            </a:r>
            <a:r>
              <a:rPr lang="ru-RU" sz="2000" i="1" dirty="0" smtClean="0"/>
              <a:t>оны</a:t>
            </a:r>
            <a:r>
              <a:rPr lang="ru-RU" sz="2000" dirty="0" smtClean="0"/>
              <a:t>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форма им. п. местоимения 3-го лица мн. ч. отличается по говорам: </a:t>
            </a:r>
            <a:r>
              <a:rPr lang="ru-RU" sz="2000" i="1" dirty="0" smtClean="0"/>
              <a:t>они</a:t>
            </a:r>
            <a:r>
              <a:rPr lang="ru-RU" sz="2000" dirty="0" smtClean="0"/>
              <a:t>, </a:t>
            </a:r>
            <a:r>
              <a:rPr lang="ru-RU" sz="2000" i="1" dirty="0" smtClean="0"/>
              <a:t>оны</a:t>
            </a:r>
            <a:r>
              <a:rPr lang="ru-RU" sz="2000" dirty="0" smtClean="0"/>
              <a:t> </a:t>
            </a:r>
            <a:r>
              <a:rPr lang="ru-RU" sz="2000" i="1" dirty="0" smtClean="0"/>
              <a:t>(</a:t>
            </a:r>
            <a:r>
              <a:rPr lang="en-US" sz="2000" i="1" dirty="0" smtClean="0"/>
              <a:t>j</a:t>
            </a:r>
            <a:r>
              <a:rPr lang="ru-RU" sz="2000" i="1" dirty="0" smtClean="0"/>
              <a:t>оны)</a:t>
            </a:r>
            <a:r>
              <a:rPr lang="ru-RU" sz="2000" dirty="0" smtClean="0"/>
              <a:t>‚ </a:t>
            </a:r>
            <a:r>
              <a:rPr lang="ru-RU" sz="2000" i="1" dirty="0" err="1" smtClean="0"/>
              <a:t>оне</a:t>
            </a:r>
            <a:r>
              <a:rPr lang="ru-RU" sz="2000" dirty="0" smtClean="0"/>
              <a:t>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особым разнообразием  по говорам отличается форма вин. п.  местоимения 3-го лица ед.ч. ж.р.: </a:t>
            </a:r>
            <a:r>
              <a:rPr lang="ru-RU" sz="2000" i="1" dirty="0" smtClean="0"/>
              <a:t>её</a:t>
            </a:r>
            <a:r>
              <a:rPr lang="ru-RU" sz="2000" dirty="0" smtClean="0"/>
              <a:t>‚ </a:t>
            </a:r>
            <a:r>
              <a:rPr lang="ru-RU" sz="2000" i="1" dirty="0" smtClean="0"/>
              <a:t>ее</a:t>
            </a:r>
            <a:r>
              <a:rPr lang="ru-RU" sz="2000" dirty="0" smtClean="0"/>
              <a:t>‚ </a:t>
            </a:r>
            <a:r>
              <a:rPr lang="ru-RU" sz="2000" i="1" dirty="0" err="1" smtClean="0"/>
              <a:t>ея</a:t>
            </a:r>
            <a:r>
              <a:rPr lang="ru-RU" sz="2000" dirty="0" smtClean="0"/>
              <a:t>‚ </a:t>
            </a:r>
            <a:r>
              <a:rPr lang="ru-RU" sz="2000" i="1" dirty="0" smtClean="0"/>
              <a:t>ё</a:t>
            </a:r>
            <a:r>
              <a:rPr lang="ru-RU" sz="2000" dirty="0" smtClean="0"/>
              <a:t>‚ </a:t>
            </a:r>
            <a:r>
              <a:rPr lang="ru-RU" sz="2000" i="1" dirty="0" smtClean="0"/>
              <a:t>ею</a:t>
            </a:r>
            <a:r>
              <a:rPr lang="ru-RU" sz="2000" dirty="0" smtClean="0"/>
              <a:t>‚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ю</a:t>
            </a:r>
            <a:r>
              <a:rPr lang="ru-RU" sz="2000" dirty="0" smtClean="0"/>
              <a:t>‚ </a:t>
            </a:r>
            <a:r>
              <a:rPr lang="ru-RU" sz="2000" i="1" dirty="0" smtClean="0"/>
              <a:t>ей</a:t>
            </a:r>
            <a:r>
              <a:rPr lang="ru-RU" sz="2000" dirty="0" smtClean="0"/>
              <a:t>‚ </a:t>
            </a:r>
            <a:r>
              <a:rPr lang="ru-RU" sz="2000" i="1" dirty="0" smtClean="0"/>
              <a:t>ёй</a:t>
            </a:r>
            <a:r>
              <a:rPr lang="ru-RU" sz="2000" dirty="0" smtClean="0"/>
              <a:t>‚ </a:t>
            </a:r>
            <a:r>
              <a:rPr lang="ru-RU" sz="2000" i="1" dirty="0" err="1" smtClean="0"/>
              <a:t>юй</a:t>
            </a:r>
            <a:r>
              <a:rPr lang="ru-RU" sz="2000" dirty="0" smtClean="0"/>
              <a:t>‚ </a:t>
            </a:r>
            <a:r>
              <a:rPr lang="ru-RU" sz="2000" i="1" dirty="0" err="1" smtClean="0"/>
              <a:t>ёну</a:t>
            </a:r>
            <a:r>
              <a:rPr lang="ru-RU" sz="2000" dirty="0" smtClean="0"/>
              <a:t>‚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ону</a:t>
            </a:r>
            <a:r>
              <a:rPr lang="ru-RU" sz="2000" dirty="0" smtClean="0"/>
              <a:t> и др.;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в большинстве говоров </a:t>
            </a:r>
            <a:r>
              <a:rPr lang="ru-RU" sz="2000" dirty="0" err="1" smtClean="0"/>
              <a:t>свр</a:t>
            </a:r>
            <a:r>
              <a:rPr lang="ru-RU" sz="2000" dirty="0" smtClean="0"/>
              <a:t>. употребляется форма </a:t>
            </a:r>
            <a:r>
              <a:rPr lang="ru-RU" sz="2000" dirty="0" err="1" smtClean="0"/>
              <a:t>Тв.п</a:t>
            </a:r>
            <a:r>
              <a:rPr lang="ru-RU" sz="2000" dirty="0" smtClean="0"/>
              <a:t>. местоимения 3-го лица мн.ч. – </a:t>
            </a:r>
            <a:r>
              <a:rPr lang="ru-RU" sz="2000" i="1" dirty="0" err="1" smtClean="0"/>
              <a:t>има</a:t>
            </a:r>
            <a:r>
              <a:rPr lang="ru-RU" sz="2000" dirty="0" smtClean="0"/>
              <a:t>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в говорах почти не употребляются предложные формы местоимений 3-го лица‚ т. е. формы с начальным приставным </a:t>
            </a:r>
            <a:r>
              <a:rPr lang="ru-RU" sz="2000" i="1" dirty="0" err="1" smtClean="0"/>
              <a:t>н</a:t>
            </a:r>
            <a:r>
              <a:rPr lang="ru-RU" sz="2000" dirty="0" smtClean="0"/>
              <a:t> типа </a:t>
            </a:r>
            <a:r>
              <a:rPr lang="ru-RU" sz="2000" i="1" dirty="0" smtClean="0"/>
              <a:t>с ним</a:t>
            </a:r>
            <a:r>
              <a:rPr lang="ru-RU" sz="2000" dirty="0" smtClean="0"/>
              <a:t>‚ </a:t>
            </a:r>
            <a:r>
              <a:rPr lang="ru-RU" sz="2000" i="1" dirty="0" smtClean="0"/>
              <a:t>к нему</a:t>
            </a:r>
            <a:r>
              <a:rPr lang="ru-RU" sz="2000" dirty="0" smtClean="0"/>
              <a:t>‚ обычными  для говоров являются формы типа </a:t>
            </a:r>
            <a:r>
              <a:rPr lang="ru-RU" sz="2000" i="1" dirty="0" smtClean="0"/>
              <a:t>с им</a:t>
            </a:r>
            <a:r>
              <a:rPr lang="ru-RU" sz="2000" dirty="0" smtClean="0"/>
              <a:t>‚ </a:t>
            </a:r>
            <a:r>
              <a:rPr lang="ru-RU" sz="2000" i="1" dirty="0" smtClean="0"/>
              <a:t>к ему</a:t>
            </a:r>
            <a:r>
              <a:rPr lang="ru-RU" sz="2000" dirty="0" smtClean="0"/>
              <a:t>‚ </a:t>
            </a:r>
            <a:r>
              <a:rPr lang="ru-RU" sz="2000" i="1" dirty="0" smtClean="0"/>
              <a:t>за ей</a:t>
            </a:r>
            <a:r>
              <a:rPr lang="ru-RU" sz="2000" dirty="0" smtClean="0"/>
              <a:t> и т.п.</a:t>
            </a:r>
          </a:p>
          <a:p>
            <a:pPr>
              <a:spcBef>
                <a:spcPts val="0"/>
              </a:spcBef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Наиболее характерные диалектные явления в формообразовании и функционировании неличных местоимений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5600" dirty="0" smtClean="0"/>
              <a:t>вопросительно-относительное местоимение </a:t>
            </a:r>
            <a:r>
              <a:rPr lang="ru-RU" sz="5600" i="1" dirty="0" smtClean="0"/>
              <a:t>что</a:t>
            </a:r>
            <a:r>
              <a:rPr lang="ru-RU" sz="5600" dirty="0" smtClean="0"/>
              <a:t> выступает в ряде фонетических вариантов: </a:t>
            </a:r>
            <a:r>
              <a:rPr lang="ru-RU" sz="5600" i="1" dirty="0" err="1" smtClean="0"/>
              <a:t>што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ште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чо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ц’о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це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що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шо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шчо</a:t>
            </a:r>
            <a:r>
              <a:rPr lang="ru-RU" sz="5600" dirty="0" smtClean="0"/>
              <a:t> и др.;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5600" dirty="0" smtClean="0"/>
              <a:t>форма </a:t>
            </a:r>
            <a:r>
              <a:rPr lang="ru-RU" sz="5600" dirty="0" err="1" smtClean="0"/>
              <a:t>Тв.п</a:t>
            </a:r>
            <a:r>
              <a:rPr lang="ru-RU" sz="5600" dirty="0" smtClean="0"/>
              <a:t>. мн.ч. притяжательных местоимений может совпадать с формой дат. п. мн.ч.  либо может быть особой. Ср. на западе </a:t>
            </a:r>
            <a:r>
              <a:rPr lang="ru-RU" sz="5600" dirty="0" err="1" smtClean="0"/>
              <a:t>свр</a:t>
            </a:r>
            <a:r>
              <a:rPr lang="ru-RU" sz="5600" dirty="0" smtClean="0"/>
              <a:t>.– </a:t>
            </a:r>
            <a:r>
              <a:rPr lang="ru-RU" sz="5600" i="1" dirty="0" smtClean="0"/>
              <a:t>с твоим детям</a:t>
            </a:r>
            <a:r>
              <a:rPr lang="ru-RU" sz="5600" dirty="0" smtClean="0"/>
              <a:t>‚ в других говорах </a:t>
            </a:r>
            <a:r>
              <a:rPr lang="ru-RU" sz="5600" dirty="0" err="1" smtClean="0"/>
              <a:t>свр</a:t>
            </a:r>
            <a:r>
              <a:rPr lang="ru-RU" sz="5600" dirty="0" smtClean="0"/>
              <a:t>. – </a:t>
            </a:r>
            <a:r>
              <a:rPr lang="ru-RU" sz="5600" i="1" dirty="0" smtClean="0"/>
              <a:t>с </a:t>
            </a:r>
            <a:r>
              <a:rPr lang="ru-RU" sz="5600" i="1" dirty="0" err="1" smtClean="0"/>
              <a:t>твоима</a:t>
            </a:r>
            <a:r>
              <a:rPr lang="ru-RU" sz="5600" i="1" smtClean="0"/>
              <a:t> детьми</a:t>
            </a:r>
            <a:r>
              <a:rPr lang="ru-RU" sz="5600" smtClean="0"/>
              <a:t>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5600" smtClean="0"/>
              <a:t>сохраняются </a:t>
            </a:r>
            <a:r>
              <a:rPr lang="ru-RU" sz="5600" dirty="0" smtClean="0"/>
              <a:t>членные формы указательных местоимений‚ давно утраченные литературным языком –  </a:t>
            </a:r>
            <a:r>
              <a:rPr lang="ru-RU" sz="5600" i="1" dirty="0" smtClean="0"/>
              <a:t>той</a:t>
            </a:r>
            <a:r>
              <a:rPr lang="ru-RU" sz="5600" dirty="0" smtClean="0"/>
              <a:t>‚ </a:t>
            </a:r>
            <a:r>
              <a:rPr lang="ru-RU" sz="5600" i="1" dirty="0" smtClean="0"/>
              <a:t>тая</a:t>
            </a:r>
            <a:r>
              <a:rPr lang="ru-RU" sz="5600" dirty="0" smtClean="0"/>
              <a:t>‚ </a:t>
            </a:r>
            <a:r>
              <a:rPr lang="ru-RU" sz="5600" i="1" dirty="0" smtClean="0"/>
              <a:t>тое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теи</a:t>
            </a:r>
            <a:r>
              <a:rPr lang="ru-RU" sz="5600" dirty="0" smtClean="0"/>
              <a:t>; функционируют и новые формы‚ появившиеся под влиянием древних членных форм – </a:t>
            </a:r>
            <a:r>
              <a:rPr lang="ru-RU" sz="5600" i="1" dirty="0" err="1" smtClean="0"/>
              <a:t>тый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тыя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тые</a:t>
            </a:r>
            <a:r>
              <a:rPr lang="ru-RU" sz="5600" dirty="0" smtClean="0"/>
              <a:t> и др.;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5600" dirty="0" smtClean="0"/>
              <a:t>неличные местоимения различных разрядов сближаются с прилагательными, что выражается в усложнении морфологической структуры местоимений. Ср. лит. </a:t>
            </a:r>
            <a:r>
              <a:rPr lang="ru-RU" sz="5600" i="1" dirty="0" smtClean="0"/>
              <a:t>его</a:t>
            </a:r>
            <a:r>
              <a:rPr lang="ru-RU" sz="5600" dirty="0" smtClean="0"/>
              <a:t> – диал. </a:t>
            </a:r>
            <a:r>
              <a:rPr lang="ru-RU" sz="5600" i="1" dirty="0" err="1" smtClean="0"/>
              <a:t>еговый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еговный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евонный</a:t>
            </a:r>
            <a:r>
              <a:rPr lang="ru-RU" sz="5600" dirty="0" smtClean="0"/>
              <a:t>; лит. </a:t>
            </a:r>
            <a:r>
              <a:rPr lang="ru-RU" sz="5600" i="1" dirty="0" smtClean="0"/>
              <a:t>её</a:t>
            </a:r>
            <a:r>
              <a:rPr lang="ru-RU" sz="5600" dirty="0" smtClean="0"/>
              <a:t> – диал. </a:t>
            </a:r>
            <a:r>
              <a:rPr lang="ru-RU" sz="5600" i="1" dirty="0" err="1" smtClean="0"/>
              <a:t>ейный</a:t>
            </a:r>
            <a:r>
              <a:rPr lang="ru-RU" sz="5600" dirty="0" smtClean="0"/>
              <a:t>; лит. </a:t>
            </a:r>
            <a:r>
              <a:rPr lang="ru-RU" sz="5600" i="1" dirty="0" smtClean="0"/>
              <a:t>их</a:t>
            </a:r>
            <a:r>
              <a:rPr lang="ru-RU" sz="5600" dirty="0" smtClean="0"/>
              <a:t> – диал. </a:t>
            </a:r>
            <a:r>
              <a:rPr lang="ru-RU" sz="5600" i="1" dirty="0" err="1" smtClean="0"/>
              <a:t>ихний</a:t>
            </a:r>
            <a:r>
              <a:rPr lang="ru-RU" sz="5600" dirty="0" smtClean="0"/>
              <a:t>‚ </a:t>
            </a:r>
            <a:r>
              <a:rPr lang="ru-RU" sz="5600" i="1" dirty="0" err="1" smtClean="0"/>
              <a:t>ихин</a:t>
            </a:r>
            <a:r>
              <a:rPr lang="ru-RU" sz="5600" dirty="0" smtClean="0"/>
              <a:t>; лит. </a:t>
            </a:r>
            <a:r>
              <a:rPr lang="ru-RU" sz="5600" i="1" dirty="0" smtClean="0"/>
              <a:t>мой</a:t>
            </a:r>
            <a:r>
              <a:rPr lang="ru-RU" sz="5600" dirty="0" smtClean="0"/>
              <a:t> – диал. </a:t>
            </a:r>
            <a:r>
              <a:rPr lang="ru-RU" sz="5600" i="1" dirty="0" err="1" smtClean="0"/>
              <a:t>моевонный</a:t>
            </a:r>
            <a:r>
              <a:rPr lang="ru-RU" sz="5600" dirty="0" smtClean="0"/>
              <a:t>‚ лит. </a:t>
            </a:r>
            <a:r>
              <a:rPr lang="ru-RU" sz="5600" i="1" dirty="0" smtClean="0"/>
              <a:t>наш</a:t>
            </a:r>
            <a:r>
              <a:rPr lang="ru-RU" sz="5600" dirty="0" smtClean="0"/>
              <a:t> – диал. </a:t>
            </a:r>
            <a:r>
              <a:rPr lang="ru-RU" sz="5600" i="1" dirty="0" smtClean="0"/>
              <a:t>нашенский</a:t>
            </a:r>
            <a:r>
              <a:rPr lang="ru-RU" sz="5600" dirty="0" smtClean="0"/>
              <a:t>; лит. </a:t>
            </a:r>
            <a:r>
              <a:rPr lang="ru-RU" sz="5600" i="1" dirty="0" smtClean="0"/>
              <a:t>ваш</a:t>
            </a:r>
            <a:r>
              <a:rPr lang="ru-RU" sz="5600" dirty="0" smtClean="0"/>
              <a:t> – диал. </a:t>
            </a:r>
            <a:r>
              <a:rPr lang="ru-RU" sz="5600" i="1" dirty="0" err="1" smtClean="0"/>
              <a:t>вашенский</a:t>
            </a:r>
            <a:r>
              <a:rPr lang="ru-RU" sz="5600" dirty="0" smtClean="0"/>
              <a:t>; лит. </a:t>
            </a:r>
            <a:r>
              <a:rPr lang="ru-RU" sz="5600" i="1" dirty="0" smtClean="0"/>
              <a:t>всякий</a:t>
            </a:r>
            <a:r>
              <a:rPr lang="ru-RU" sz="5600" dirty="0" smtClean="0"/>
              <a:t> – диал. </a:t>
            </a:r>
            <a:r>
              <a:rPr lang="ru-RU" sz="5600" i="1" dirty="0" err="1" smtClean="0"/>
              <a:t>всяковатый</a:t>
            </a:r>
            <a:r>
              <a:rPr lang="ru-RU" sz="5600" dirty="0" smtClean="0"/>
              <a:t>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mtClean="0"/>
              <a:t>Имя прилагательное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619672" y="2708920"/>
            <a:ext cx="5904656" cy="3494112"/>
          </a:xfrm>
        </p:spPr>
        <p:txBody>
          <a:bodyPr/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ru-RU" dirty="0" smtClean="0"/>
              <a:t> 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ru-RU" b="0" i="1" spc="0" dirty="0" smtClean="0"/>
          </a:p>
          <a:p>
            <a:pPr>
              <a:buFont typeface="Wingdings" pitchFamily="2" charset="2"/>
              <a:buChar char="ü"/>
            </a:pPr>
            <a:endParaRPr lang="ru-RU" i="1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Формы степеней сравнения в говорах: сравнительная степень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000" dirty="0" smtClean="0"/>
              <a:t>Основные модели форм сравнительной степени в говорах и в литературном языке совпадают. Однако в говорах встречаются и формы‚ образованные по специфическим моделям.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dirty="0" smtClean="0"/>
              <a:t>Повсеместно распространены формы сравнительной степени с суффиксами </a:t>
            </a:r>
            <a:r>
              <a:rPr lang="ru-RU" sz="6000" b="1" i="1" dirty="0" smtClean="0"/>
              <a:t>-ей</a:t>
            </a:r>
            <a:r>
              <a:rPr lang="ru-RU" sz="6000" dirty="0" smtClean="0"/>
              <a:t> (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ейе</a:t>
            </a:r>
            <a:r>
              <a:rPr lang="ru-RU" sz="6000" dirty="0" smtClean="0"/>
              <a:t>)‚ </a:t>
            </a:r>
            <a:r>
              <a:rPr lang="ru-RU" sz="6000" b="1" i="1" dirty="0" smtClean="0"/>
              <a:t>-е</a:t>
            </a:r>
            <a:r>
              <a:rPr lang="ru-RU" sz="6000" b="1" dirty="0" smtClean="0"/>
              <a:t> </a:t>
            </a:r>
            <a:r>
              <a:rPr lang="ru-RU" sz="6000" dirty="0" smtClean="0"/>
              <a:t>и 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ше</a:t>
            </a:r>
            <a:r>
              <a:rPr lang="ru-RU" sz="6000" dirty="0" smtClean="0"/>
              <a:t>. При этом суффикс </a:t>
            </a:r>
            <a:r>
              <a:rPr lang="ru-RU" sz="6000" b="1" i="1" dirty="0" smtClean="0"/>
              <a:t>-ей</a:t>
            </a:r>
            <a:r>
              <a:rPr lang="ru-RU" sz="6000" b="1" dirty="0" smtClean="0"/>
              <a:t> </a:t>
            </a:r>
            <a:r>
              <a:rPr lang="ru-RU" sz="6000" dirty="0" smtClean="0"/>
              <a:t>активно </a:t>
            </a:r>
            <a:r>
              <a:rPr lang="ru-RU" sz="6000" b="1" dirty="0" smtClean="0"/>
              <a:t>вытесняет</a:t>
            </a:r>
            <a:r>
              <a:rPr lang="ru-RU" sz="6000" dirty="0" smtClean="0"/>
              <a:t> суффикс </a:t>
            </a:r>
            <a:r>
              <a:rPr lang="ru-RU" sz="6000" b="1" i="1" dirty="0" smtClean="0"/>
              <a:t>-е</a:t>
            </a:r>
            <a:r>
              <a:rPr lang="ru-RU" sz="6000" dirty="0" smtClean="0"/>
              <a:t>: </a:t>
            </a:r>
            <a:r>
              <a:rPr lang="ru-RU" sz="6000" i="1" dirty="0" smtClean="0"/>
              <a:t>толстей</a:t>
            </a:r>
            <a:r>
              <a:rPr lang="ru-RU" sz="6000" dirty="0" smtClean="0"/>
              <a:t> или </a:t>
            </a:r>
            <a:r>
              <a:rPr lang="ru-RU" sz="6000" i="1" dirty="0" smtClean="0"/>
              <a:t>толщей</a:t>
            </a:r>
            <a:r>
              <a:rPr lang="ru-RU" sz="6000" dirty="0" smtClean="0"/>
              <a:t>‚ </a:t>
            </a:r>
            <a:r>
              <a:rPr lang="ru-RU" sz="6000" i="1" dirty="0" smtClean="0"/>
              <a:t>молодей</a:t>
            </a:r>
            <a:r>
              <a:rPr lang="ru-RU" sz="6000" dirty="0" smtClean="0"/>
              <a:t> или </a:t>
            </a:r>
            <a:r>
              <a:rPr lang="ru-RU" sz="6000" i="1" dirty="0" err="1" smtClean="0"/>
              <a:t>моложей</a:t>
            </a:r>
            <a:r>
              <a:rPr lang="ru-RU" sz="6000" dirty="0" smtClean="0"/>
              <a:t>,</a:t>
            </a:r>
            <a:r>
              <a:rPr lang="ru-RU" sz="6000" i="1" dirty="0" smtClean="0"/>
              <a:t> </a:t>
            </a:r>
            <a:r>
              <a:rPr lang="ru-RU" sz="6000" i="1" dirty="0" err="1" smtClean="0"/>
              <a:t>крутей</a:t>
            </a:r>
            <a:r>
              <a:rPr lang="ru-RU" sz="6000" dirty="0" smtClean="0"/>
              <a:t>,</a:t>
            </a:r>
            <a:r>
              <a:rPr lang="ru-RU" sz="6000" i="1" dirty="0" smtClean="0"/>
              <a:t> </a:t>
            </a:r>
            <a:r>
              <a:rPr lang="ru-RU" sz="6000" i="1" dirty="0" err="1" smtClean="0"/>
              <a:t>жидей</a:t>
            </a:r>
            <a:r>
              <a:rPr lang="ru-RU" sz="6000" dirty="0" smtClean="0"/>
              <a:t>,</a:t>
            </a:r>
            <a:r>
              <a:rPr lang="ru-RU" sz="6000" i="1" dirty="0" smtClean="0"/>
              <a:t> </a:t>
            </a:r>
            <a:r>
              <a:rPr lang="ru-RU" sz="6000" i="1" dirty="0" err="1" smtClean="0"/>
              <a:t>узей</a:t>
            </a:r>
            <a:r>
              <a:rPr lang="ru-RU" sz="6000" i="1" dirty="0" smtClean="0"/>
              <a:t> </a:t>
            </a:r>
            <a:r>
              <a:rPr lang="ru-RU" sz="6000" dirty="0" smtClean="0"/>
              <a:t>(в говорах часто выравниваются основы форм положительной и сравнительной степеней).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dirty="0" smtClean="0"/>
              <a:t>Есть говоры‚ где </a:t>
            </a:r>
            <a:r>
              <a:rPr lang="ru-RU" sz="6000" b="1" dirty="0" smtClean="0"/>
              <a:t>сужается</a:t>
            </a:r>
            <a:r>
              <a:rPr lang="ru-RU" sz="6000" dirty="0" smtClean="0"/>
              <a:t> сфера распространения суффикса </a:t>
            </a:r>
            <a:r>
              <a:rPr lang="ru-RU" sz="6000" b="1" i="1" dirty="0" smtClean="0"/>
              <a:t>-ей</a:t>
            </a:r>
            <a:r>
              <a:rPr lang="ru-RU" sz="6000" b="1" dirty="0" smtClean="0"/>
              <a:t> </a:t>
            </a:r>
            <a:r>
              <a:rPr lang="ru-RU" sz="6000" dirty="0" smtClean="0"/>
              <a:t>за счёт </a:t>
            </a:r>
            <a:r>
              <a:rPr lang="ru-RU" sz="6000" b="1" dirty="0" smtClean="0"/>
              <a:t>вторжения</a:t>
            </a:r>
            <a:r>
              <a:rPr lang="ru-RU" sz="6000" dirty="0" smtClean="0"/>
              <a:t> суффикса   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ше</a:t>
            </a:r>
            <a:r>
              <a:rPr lang="ru-RU" sz="6000" dirty="0" smtClean="0"/>
              <a:t>: </a:t>
            </a:r>
            <a:r>
              <a:rPr lang="ru-RU" sz="6000" i="1" dirty="0" err="1" smtClean="0"/>
              <a:t>тяжельше</a:t>
            </a:r>
            <a:r>
              <a:rPr lang="ru-RU" sz="6000" dirty="0" smtClean="0"/>
              <a:t>‚ </a:t>
            </a:r>
            <a:r>
              <a:rPr lang="ru-RU" sz="6000" i="1" dirty="0" err="1" smtClean="0"/>
              <a:t>длиньше</a:t>
            </a:r>
            <a:r>
              <a:rPr lang="ru-RU" sz="6000" dirty="0" smtClean="0"/>
              <a:t>‚ </a:t>
            </a:r>
            <a:r>
              <a:rPr lang="ru-RU" sz="6000" i="1" dirty="0" err="1" smtClean="0"/>
              <a:t>здоровше</a:t>
            </a:r>
            <a:r>
              <a:rPr lang="ru-RU" sz="6000" dirty="0" smtClean="0"/>
              <a:t>, </a:t>
            </a:r>
            <a:r>
              <a:rPr lang="ru-RU" sz="6000" i="1" dirty="0" err="1" smtClean="0"/>
              <a:t>ширьше</a:t>
            </a:r>
            <a:r>
              <a:rPr lang="ru-RU" sz="6000" dirty="0" smtClean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dirty="0" smtClean="0"/>
              <a:t>Взаимодействие двух этих суффиксов привело к появлению суффикса </a:t>
            </a:r>
            <a:r>
              <a:rPr lang="ru-RU" sz="6000" b="1" i="1" dirty="0" smtClean="0"/>
              <a:t>-шей</a:t>
            </a:r>
            <a:r>
              <a:rPr lang="ru-RU" sz="6000" dirty="0" smtClean="0"/>
              <a:t>: </a:t>
            </a:r>
            <a:r>
              <a:rPr lang="ru-RU" sz="6000" i="1" dirty="0" smtClean="0"/>
              <a:t>меньшей</a:t>
            </a:r>
            <a:r>
              <a:rPr lang="ru-RU" sz="6000" dirty="0" smtClean="0"/>
              <a:t>‚ </a:t>
            </a:r>
            <a:r>
              <a:rPr lang="ru-RU" sz="6000" i="1" dirty="0" err="1" smtClean="0"/>
              <a:t>раньшей</a:t>
            </a:r>
            <a:r>
              <a:rPr lang="ru-RU" sz="6000" dirty="0" smtClean="0"/>
              <a:t>‚ </a:t>
            </a:r>
            <a:r>
              <a:rPr lang="ru-RU" sz="6000" i="1" dirty="0" err="1" smtClean="0"/>
              <a:t>тоньшей</a:t>
            </a:r>
            <a:r>
              <a:rPr lang="ru-RU" sz="6000" dirty="0" smtClean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dirty="0" smtClean="0"/>
              <a:t>В части </a:t>
            </a:r>
            <a:r>
              <a:rPr lang="ru-RU" sz="6000" dirty="0" err="1" smtClean="0"/>
              <a:t>свр</a:t>
            </a:r>
            <a:r>
              <a:rPr lang="ru-RU" sz="6000" dirty="0" smtClean="0"/>
              <a:t>. говоров и спорадически в </a:t>
            </a:r>
            <a:r>
              <a:rPr lang="ru-RU" sz="6000" dirty="0" err="1" smtClean="0"/>
              <a:t>ювр</a:t>
            </a:r>
            <a:r>
              <a:rPr lang="ru-RU" sz="6000" dirty="0" smtClean="0"/>
              <a:t>. говорах встречаются формы сравнительной степени с суффиксом </a:t>
            </a:r>
            <a:r>
              <a:rPr lang="ru-RU" sz="6000" b="1" i="1" dirty="0" smtClean="0"/>
              <a:t>-ай</a:t>
            </a:r>
            <a:r>
              <a:rPr lang="ru-RU" sz="6000" dirty="0" smtClean="0"/>
              <a:t> (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айе</a:t>
            </a:r>
            <a:r>
              <a:rPr lang="ru-RU" sz="6000" dirty="0" smtClean="0"/>
              <a:t>) типа </a:t>
            </a:r>
            <a:r>
              <a:rPr lang="ru-RU" sz="6000" i="1" dirty="0" err="1" smtClean="0"/>
              <a:t>скоряй</a:t>
            </a:r>
            <a:r>
              <a:rPr lang="ru-RU" sz="6000" dirty="0" smtClean="0"/>
              <a:t>‚ </a:t>
            </a:r>
            <a:r>
              <a:rPr lang="ru-RU" sz="6000" i="1" dirty="0" err="1" smtClean="0"/>
              <a:t>скоряе</a:t>
            </a:r>
            <a:r>
              <a:rPr lang="ru-RU" sz="6000" dirty="0" smtClean="0"/>
              <a:t>; </a:t>
            </a:r>
            <a:r>
              <a:rPr lang="ru-RU" sz="6000" i="1" dirty="0" smtClean="0"/>
              <a:t>крепчай</a:t>
            </a:r>
            <a:r>
              <a:rPr lang="ru-RU" sz="6000" dirty="0" smtClean="0"/>
              <a:t>‚ </a:t>
            </a:r>
            <a:r>
              <a:rPr lang="ru-RU" sz="6000" i="1" dirty="0" err="1" smtClean="0"/>
              <a:t>крепчае</a:t>
            </a:r>
            <a:r>
              <a:rPr lang="ru-RU" sz="6000" dirty="0" smtClean="0"/>
              <a:t>; </a:t>
            </a:r>
            <a:r>
              <a:rPr lang="ru-RU" sz="6000" i="1" dirty="0" err="1" smtClean="0"/>
              <a:t>хужай</a:t>
            </a:r>
            <a:r>
              <a:rPr lang="ru-RU" sz="6000" dirty="0" smtClean="0"/>
              <a:t>‚ </a:t>
            </a:r>
            <a:r>
              <a:rPr lang="ru-RU" sz="6000" i="1" dirty="0" err="1" smtClean="0"/>
              <a:t>хужае</a:t>
            </a:r>
            <a:r>
              <a:rPr lang="ru-RU" sz="6000" dirty="0" smtClean="0"/>
              <a:t>;</a:t>
            </a:r>
            <a:r>
              <a:rPr lang="ru-RU" sz="6000" i="1" dirty="0" smtClean="0"/>
              <a:t> </a:t>
            </a:r>
            <a:r>
              <a:rPr lang="ru-RU" sz="6000" i="1" dirty="0" err="1" smtClean="0"/>
              <a:t>добряй</a:t>
            </a:r>
            <a:r>
              <a:rPr lang="ru-RU" sz="6000" i="1" dirty="0" smtClean="0"/>
              <a:t>, </a:t>
            </a:r>
            <a:r>
              <a:rPr lang="ru-RU" sz="6000" i="1" dirty="0" err="1" smtClean="0"/>
              <a:t>добряе</a:t>
            </a:r>
            <a:r>
              <a:rPr lang="ru-RU" sz="6000" dirty="0" smtClean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dirty="0" smtClean="0"/>
              <a:t>В говорах к западу и юго-западу от Москвы распространены образования с суффиксами   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ейше</a:t>
            </a:r>
            <a:r>
              <a:rPr lang="ru-RU" sz="6000" b="1" dirty="0" smtClean="0"/>
              <a:t> </a:t>
            </a:r>
            <a:r>
              <a:rPr lang="ru-RU" sz="6000" dirty="0" smtClean="0"/>
              <a:t>и 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айше</a:t>
            </a:r>
            <a:r>
              <a:rPr lang="ru-RU" sz="6000" dirty="0" smtClean="0"/>
              <a:t>: </a:t>
            </a:r>
            <a:r>
              <a:rPr lang="ru-RU" sz="6000" i="1" dirty="0" err="1" smtClean="0"/>
              <a:t>моложейше</a:t>
            </a:r>
            <a:r>
              <a:rPr lang="ru-RU" sz="6000" dirty="0" smtClean="0"/>
              <a:t>, </a:t>
            </a:r>
            <a:r>
              <a:rPr lang="ru-RU" sz="6000" i="1" dirty="0" err="1" smtClean="0"/>
              <a:t>хужейше</a:t>
            </a:r>
            <a:r>
              <a:rPr lang="ru-RU" sz="6000" dirty="0" smtClean="0"/>
              <a:t> или </a:t>
            </a:r>
            <a:r>
              <a:rPr lang="ru-RU" sz="6000" i="1" dirty="0" err="1" smtClean="0"/>
              <a:t>хужайше</a:t>
            </a:r>
            <a:r>
              <a:rPr lang="ru-RU" sz="6000" dirty="0" smtClean="0"/>
              <a:t>, </a:t>
            </a:r>
            <a:r>
              <a:rPr lang="ru-RU" sz="6000" i="1" dirty="0" err="1" smtClean="0"/>
              <a:t>богатейше</a:t>
            </a:r>
            <a:r>
              <a:rPr lang="ru-RU" sz="6000" dirty="0" smtClean="0"/>
              <a:t>, </a:t>
            </a:r>
            <a:r>
              <a:rPr lang="ru-RU" sz="6000" i="1" dirty="0" err="1" smtClean="0"/>
              <a:t>веселейше</a:t>
            </a:r>
            <a:r>
              <a:rPr lang="ru-RU" sz="6000" dirty="0" smtClean="0"/>
              <a:t>, </a:t>
            </a:r>
            <a:r>
              <a:rPr lang="ru-RU" sz="6000" i="1" dirty="0" err="1" smtClean="0"/>
              <a:t>глубейше</a:t>
            </a:r>
            <a:r>
              <a:rPr lang="ru-RU" sz="6000" dirty="0" smtClean="0"/>
              <a:t>, </a:t>
            </a:r>
            <a:r>
              <a:rPr lang="ru-RU" sz="6000" i="1" dirty="0" err="1" smtClean="0"/>
              <a:t>жарчейше</a:t>
            </a:r>
            <a:r>
              <a:rPr lang="ru-RU" sz="6000" dirty="0" smtClean="0"/>
              <a:t>, </a:t>
            </a:r>
            <a:r>
              <a:rPr lang="ru-RU" sz="6000" i="1" dirty="0" err="1" smtClean="0"/>
              <a:t>крепчейше</a:t>
            </a:r>
            <a:r>
              <a:rPr lang="ru-RU" sz="6000" dirty="0" smtClean="0"/>
              <a:t>, </a:t>
            </a:r>
            <a:r>
              <a:rPr lang="ru-RU" sz="6000" i="1" dirty="0" err="1" smtClean="0"/>
              <a:t>ближайше</a:t>
            </a:r>
            <a:r>
              <a:rPr lang="ru-RU" sz="6000" dirty="0" smtClean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dirty="0" smtClean="0"/>
              <a:t>Фонетической разновидностью </a:t>
            </a:r>
            <a:r>
              <a:rPr lang="ru-RU" sz="6000" i="1" dirty="0" smtClean="0"/>
              <a:t>-</a:t>
            </a:r>
            <a:r>
              <a:rPr lang="ru-RU" sz="6000" i="1" dirty="0" err="1" smtClean="0"/>
              <a:t>ейше</a:t>
            </a:r>
            <a:r>
              <a:rPr lang="ru-RU" sz="6000" dirty="0" smtClean="0"/>
              <a:t>, возникшей в связи с утратой </a:t>
            </a:r>
            <a:r>
              <a:rPr lang="ru-RU" sz="6000" i="1" dirty="0" err="1" smtClean="0"/>
              <a:t>j</a:t>
            </a:r>
            <a:r>
              <a:rPr lang="ru-RU" sz="6000" dirty="0" smtClean="0"/>
              <a:t>, является суффикс    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еше</a:t>
            </a:r>
            <a:r>
              <a:rPr lang="ru-RU" sz="6000" dirty="0" smtClean="0"/>
              <a:t>, который употребляется наряду с </a:t>
            </a:r>
            <a:r>
              <a:rPr lang="ru-RU" sz="6000" i="1" dirty="0" smtClean="0"/>
              <a:t>-</a:t>
            </a:r>
            <a:r>
              <a:rPr lang="ru-RU" sz="6000" i="1" dirty="0" err="1" smtClean="0"/>
              <a:t>ейше</a:t>
            </a:r>
            <a:r>
              <a:rPr lang="ru-RU" sz="6000" dirty="0" smtClean="0"/>
              <a:t>: </a:t>
            </a:r>
            <a:r>
              <a:rPr lang="ru-RU" sz="6000" i="1" dirty="0" err="1" smtClean="0"/>
              <a:t>холоднеше</a:t>
            </a:r>
            <a:r>
              <a:rPr lang="ru-RU" sz="6000" dirty="0" smtClean="0"/>
              <a:t>, </a:t>
            </a:r>
            <a:r>
              <a:rPr lang="ru-RU" sz="6000" i="1" dirty="0" err="1" smtClean="0"/>
              <a:t>беднеше</a:t>
            </a:r>
            <a:r>
              <a:rPr lang="ru-RU" sz="6000" dirty="0" smtClean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dirty="0" smtClean="0"/>
              <a:t>Следует также отметить встречающиеся в псковских и великолукских говорах формы сравнительной степени с суффиксом 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оше</a:t>
            </a:r>
            <a:r>
              <a:rPr lang="ru-RU" sz="6000" dirty="0" smtClean="0"/>
              <a:t> типа </a:t>
            </a:r>
            <a:r>
              <a:rPr lang="ru-RU" sz="6000" i="1" dirty="0" err="1" smtClean="0"/>
              <a:t>крепоше</a:t>
            </a:r>
            <a:r>
              <a:rPr lang="ru-RU" sz="6000" dirty="0" smtClean="0"/>
              <a:t>‚ </a:t>
            </a:r>
            <a:r>
              <a:rPr lang="ru-RU" sz="6000" i="1" dirty="0" err="1" smtClean="0"/>
              <a:t>гладоше</a:t>
            </a:r>
            <a:r>
              <a:rPr lang="ru-RU" sz="6000" dirty="0" smtClean="0"/>
              <a:t>, формы с суффиксом   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че</a:t>
            </a:r>
            <a:r>
              <a:rPr lang="ru-RU" sz="6000" b="1" dirty="0" smtClean="0"/>
              <a:t> </a:t>
            </a:r>
            <a:r>
              <a:rPr lang="ru-RU" sz="6000" dirty="0" smtClean="0"/>
              <a:t>типа </a:t>
            </a:r>
            <a:r>
              <a:rPr lang="ru-RU" sz="6000" i="1" dirty="0" err="1" smtClean="0"/>
              <a:t>тоньче</a:t>
            </a:r>
            <a:r>
              <a:rPr lang="ru-RU" sz="6000" dirty="0" smtClean="0"/>
              <a:t>, </a:t>
            </a:r>
            <a:r>
              <a:rPr lang="ru-RU" sz="6000" i="1" dirty="0" smtClean="0"/>
              <a:t>мельче</a:t>
            </a:r>
            <a:r>
              <a:rPr lang="ru-RU" sz="6000" dirty="0" smtClean="0"/>
              <a:t>, </a:t>
            </a:r>
            <a:r>
              <a:rPr lang="ru-RU" sz="6000" i="1" dirty="0" smtClean="0"/>
              <a:t>жарче</a:t>
            </a:r>
            <a:r>
              <a:rPr lang="ru-RU" sz="6000" dirty="0" smtClean="0"/>
              <a:t>, встречающиеся в Костромской, Ивановской, Горьковской и Кировской областях, формы с суффиксом 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еиче</a:t>
            </a:r>
            <a:r>
              <a:rPr lang="ru-RU" sz="6000" dirty="0" smtClean="0"/>
              <a:t>  (</a:t>
            </a:r>
            <a:r>
              <a:rPr lang="ru-RU" sz="6000" b="1" i="1" dirty="0" smtClean="0"/>
              <a:t>-</a:t>
            </a:r>
            <a:r>
              <a:rPr lang="ru-RU" sz="6000" b="1" i="1" dirty="0" err="1" smtClean="0"/>
              <a:t>ейче</a:t>
            </a:r>
            <a:r>
              <a:rPr lang="ru-RU" sz="6000" dirty="0" smtClean="0"/>
              <a:t>) типа </a:t>
            </a:r>
            <a:r>
              <a:rPr lang="ru-RU" sz="6000" i="1" dirty="0" err="1" smtClean="0"/>
              <a:t>добреиче</a:t>
            </a:r>
            <a:r>
              <a:rPr lang="ru-RU" sz="6000" dirty="0" smtClean="0"/>
              <a:t>, </a:t>
            </a:r>
            <a:r>
              <a:rPr lang="ru-RU" sz="6000" i="1" dirty="0" err="1" smtClean="0"/>
              <a:t>сильнеиче</a:t>
            </a:r>
            <a:r>
              <a:rPr lang="ru-RU" sz="6000" dirty="0" smtClean="0"/>
              <a:t>, встречающееся на западе, юго-западе от Москвы.</a:t>
            </a:r>
            <a:endParaRPr lang="ru-RU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Формы степеней сравнения в говорах: превосходная степень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18176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4400" dirty="0" smtClean="0"/>
              <a:t>Простые формы превосходной степени для говоров не характерны.</a:t>
            </a:r>
          </a:p>
          <a:p>
            <a:pPr algn="just">
              <a:buNone/>
            </a:pPr>
            <a:r>
              <a:rPr lang="ru-RU" sz="4400" dirty="0" smtClean="0"/>
              <a:t> Значение превосходной степени в говорах русского языка обычно выражается </a:t>
            </a:r>
            <a:r>
              <a:rPr lang="ru-RU" sz="4400" b="1" dirty="0" smtClean="0"/>
              <a:t>прилагательными с суффиксами эмоциональной оценки</a:t>
            </a:r>
            <a:r>
              <a:rPr lang="ru-RU" sz="4400" dirty="0" smtClean="0"/>
              <a:t> типа </a:t>
            </a:r>
            <a:r>
              <a:rPr lang="ru-RU" sz="4400" i="1" dirty="0" smtClean="0"/>
              <a:t>большущий</a:t>
            </a:r>
            <a:r>
              <a:rPr lang="ru-RU" sz="4400" dirty="0" smtClean="0"/>
              <a:t>‚ </a:t>
            </a:r>
            <a:r>
              <a:rPr lang="ru-RU" sz="4400" i="1" dirty="0" err="1" smtClean="0"/>
              <a:t>громаднящий</a:t>
            </a:r>
            <a:r>
              <a:rPr lang="ru-RU" sz="4400" dirty="0" smtClean="0"/>
              <a:t>‚ </a:t>
            </a:r>
            <a:r>
              <a:rPr lang="ru-RU" sz="4400" i="1" dirty="0" err="1" smtClean="0"/>
              <a:t>новящий</a:t>
            </a:r>
            <a:r>
              <a:rPr lang="ru-RU" sz="4400" dirty="0" smtClean="0"/>
              <a:t> или </a:t>
            </a:r>
            <a:r>
              <a:rPr lang="ru-RU" sz="4400" b="1" dirty="0" smtClean="0"/>
              <a:t>сочетаниями прилагательного</a:t>
            </a:r>
            <a:r>
              <a:rPr lang="ru-RU" sz="4400" dirty="0" smtClean="0"/>
              <a:t> в форме положительной или сравнительной степени и </a:t>
            </a:r>
            <a:r>
              <a:rPr lang="ru-RU" sz="4400" b="1" dirty="0" smtClean="0"/>
              <a:t>наречия с количественно-усилительным значением</a:t>
            </a:r>
            <a:r>
              <a:rPr lang="ru-RU" sz="4400" dirty="0" smtClean="0"/>
              <a:t> типа </a:t>
            </a:r>
            <a:r>
              <a:rPr lang="ru-RU" sz="4400" i="1" dirty="0" smtClean="0"/>
              <a:t>больно скупой</a:t>
            </a:r>
            <a:r>
              <a:rPr lang="ru-RU" sz="4400" dirty="0" smtClean="0"/>
              <a:t>‚ </a:t>
            </a:r>
            <a:r>
              <a:rPr lang="ru-RU" sz="4400" i="1" dirty="0" err="1" smtClean="0"/>
              <a:t>оченно</a:t>
            </a:r>
            <a:r>
              <a:rPr lang="ru-RU" sz="4400" i="1" dirty="0" smtClean="0"/>
              <a:t> толста</a:t>
            </a:r>
            <a:r>
              <a:rPr lang="ru-RU" sz="4400" dirty="0" smtClean="0"/>
              <a:t>‚ </a:t>
            </a:r>
            <a:r>
              <a:rPr lang="ru-RU" sz="4400" i="1" dirty="0" smtClean="0"/>
              <a:t>гораздо </a:t>
            </a:r>
            <a:r>
              <a:rPr lang="ru-RU" sz="4400" i="1" dirty="0" err="1" smtClean="0"/>
              <a:t>упряме</a:t>
            </a:r>
            <a:r>
              <a:rPr lang="ru-RU" sz="4400" dirty="0" smtClean="0"/>
              <a:t>.</a:t>
            </a:r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Имя числительное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619672" y="2708920"/>
            <a:ext cx="5904656" cy="3494112"/>
          </a:xfrm>
        </p:spPr>
        <p:txBody>
          <a:bodyPr/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ru-RU" dirty="0" smtClean="0"/>
              <a:t> 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b="0" spc="0" dirty="0" smtClean="0"/>
              <a:t> стираются родовые различия у числительных  </a:t>
            </a:r>
            <a:r>
              <a:rPr lang="ru-RU" b="0" i="1" spc="0" dirty="0" smtClean="0"/>
              <a:t>два</a:t>
            </a:r>
            <a:r>
              <a:rPr lang="ru-RU" b="0" spc="0" dirty="0" smtClean="0"/>
              <a:t>‚ </a:t>
            </a:r>
            <a:r>
              <a:rPr lang="ru-RU" b="0" i="1" spc="0" dirty="0" smtClean="0"/>
              <a:t>полтора</a:t>
            </a:r>
            <a:r>
              <a:rPr lang="ru-RU" b="0" spc="0" dirty="0" smtClean="0"/>
              <a:t>‚ </a:t>
            </a:r>
            <a:r>
              <a:rPr lang="ru-RU" b="0" i="1" spc="0" dirty="0" smtClean="0"/>
              <a:t>оба: </a:t>
            </a:r>
            <a:r>
              <a:rPr lang="ru-RU" sz="1400" b="0" i="1" spc="0" dirty="0" smtClean="0"/>
              <a:t>обе бабы</a:t>
            </a:r>
            <a:r>
              <a:rPr lang="ru-RU" sz="1400" b="0" spc="0" dirty="0" smtClean="0"/>
              <a:t>‚ </a:t>
            </a:r>
            <a:r>
              <a:rPr lang="ru-RU" sz="1400" b="0" i="1" spc="0" dirty="0" smtClean="0"/>
              <a:t>обе мужики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b="0" spc="0" dirty="0" smtClean="0"/>
              <a:t> Сближаются числительные‚ происходящие из разных частей речи, </a:t>
            </a:r>
            <a:r>
              <a:rPr lang="ru-RU" b="0" i="1" spc="0" dirty="0" smtClean="0"/>
              <a:t>Падежные формы унифицируются: </a:t>
            </a:r>
            <a:r>
              <a:rPr lang="ru-RU" sz="1400" b="0" i="1" spc="0" dirty="0" err="1" smtClean="0"/>
              <a:t>двох</a:t>
            </a:r>
            <a:r>
              <a:rPr lang="ru-RU" sz="1400" b="0" spc="0" dirty="0" smtClean="0"/>
              <a:t>‚ </a:t>
            </a:r>
            <a:r>
              <a:rPr lang="ru-RU" sz="1400" b="0" i="1" spc="0" dirty="0" smtClean="0"/>
              <a:t>трёх</a:t>
            </a:r>
            <a:r>
              <a:rPr lang="ru-RU" sz="1400" b="0" spc="0" dirty="0" smtClean="0"/>
              <a:t>‚ </a:t>
            </a:r>
            <a:r>
              <a:rPr lang="ru-RU" sz="1400" b="0" i="1" spc="0" dirty="0" smtClean="0"/>
              <a:t>четырёх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пятёх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шестёх</a:t>
            </a:r>
            <a:r>
              <a:rPr lang="ru-RU" sz="1400" b="0" spc="0" dirty="0" smtClean="0"/>
              <a:t>‚ </a:t>
            </a:r>
            <a:r>
              <a:rPr lang="ru-RU" sz="1400" b="0" i="1" spc="0" dirty="0" err="1" smtClean="0"/>
              <a:t>семёх</a:t>
            </a:r>
            <a:r>
              <a:rPr lang="ru-RU" b="0" spc="0" dirty="0" smtClean="0"/>
              <a:t> </a:t>
            </a:r>
            <a:endParaRPr lang="ru-RU" b="0" i="1" spc="0" dirty="0" smtClean="0"/>
          </a:p>
          <a:p>
            <a:pPr>
              <a:buFont typeface="Wingdings" pitchFamily="2" charset="2"/>
              <a:buChar char="ü"/>
            </a:pPr>
            <a:endParaRPr lang="ru-RU" i="1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C8406D-49EE-45D1-A5DF-C8EA9F202A7C}"/>
</file>

<file path=customXml/itemProps2.xml><?xml version="1.0" encoding="utf-8"?>
<ds:datastoreItem xmlns:ds="http://schemas.openxmlformats.org/officeDocument/2006/customXml" ds:itemID="{629731EA-262C-4A0C-98EB-23D0DCF41616}"/>
</file>

<file path=customXml/itemProps3.xml><?xml version="1.0" encoding="utf-8"?>
<ds:datastoreItem xmlns:ds="http://schemas.openxmlformats.org/officeDocument/2006/customXml" ds:itemID="{69D8D1B1-5F1E-4609-96BD-473E1FA20DAE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1014</TotalTime>
  <Words>977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Диалектные различия русского языка в области морфологии</vt:lpstr>
      <vt:lpstr> Местоимения</vt:lpstr>
      <vt:lpstr>Склонение местоимений 1-го и 2-го лица единственного числа и возвратного местоимения</vt:lpstr>
      <vt:lpstr>Диалектные различия в формообразовании местоимений 3-го лица</vt:lpstr>
      <vt:lpstr>Наиболее характерные диалектные явления в формообразовании и функционировании неличных местоимений</vt:lpstr>
      <vt:lpstr> Имя прилагательное</vt:lpstr>
      <vt:lpstr>Формы степеней сравнения в говорах: сравнительная степень</vt:lpstr>
      <vt:lpstr>Формы степеней сравнения в говорах: превосходная степень</vt:lpstr>
      <vt:lpstr> Имя числительное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Диалектные различия русского языка в области морфологии</dc:title>
  <dc:creator>Татьяна Богоедова</dc:creator>
  <cp:lastModifiedBy>VAIO</cp:lastModifiedBy>
  <cp:revision>80</cp:revision>
  <dcterms:created xsi:type="dcterms:W3CDTF">2011-09-02T11:18:37Z</dcterms:created>
  <dcterms:modified xsi:type="dcterms:W3CDTF">2017-05-18T16:37:46Z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