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4" r:id="rId13"/>
    <p:sldId id="270" r:id="rId14"/>
    <p:sldId id="275" r:id="rId15"/>
    <p:sldId id="271" r:id="rId16"/>
    <p:sldId id="272" r:id="rId17"/>
    <p:sldId id="273" r:id="rId18"/>
    <p:sldId id="276" r:id="rId19"/>
    <p:sldId id="279" r:id="rId20"/>
    <p:sldId id="280" r:id="rId21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EB3946"/>
    <a:srgbClr val="CD1522"/>
    <a:srgbClr val="DEA900"/>
    <a:srgbClr val="9148C8"/>
    <a:srgbClr val="86A240"/>
    <a:srgbClr val="456A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e-BY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e-B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e-B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A56CC2-2940-40F2-A256-9E014DF70835}" type="datetimeFigureOut">
              <a:rPr lang="be-BY" smtClean="0"/>
              <a:pPr/>
              <a:t>18.05.2017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e-BY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11B155-EB71-473B-986D-32784C6634DD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/>
              <a:t>Диалектные различия русского языка в  системе вокализма</a:t>
            </a:r>
            <a:endParaRPr lang="be-BY" sz="3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2928934"/>
            <a:ext cx="457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/>
                </a:solidFill>
              </a:rPr>
              <a:t>Гласные в русском языке демонстрируют  диалектные различия в положении под ударением и в безударных положениях</a:t>
            </a:r>
          </a:p>
          <a:p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endParaRPr lang="be-BY" dirty="0" smtClean="0"/>
          </a:p>
          <a:p>
            <a:endParaRPr lang="be-B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типы безударного вокализма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algn="ctr"/>
            <a:r>
              <a:rPr lang="ru-RU" sz="8600" b="1" dirty="0" smtClean="0"/>
              <a:t>Оканье</a:t>
            </a:r>
          </a:p>
          <a:p>
            <a:pPr>
              <a:buNone/>
            </a:pPr>
            <a:r>
              <a:rPr lang="ru-RU" sz="6800" b="1" dirty="0" smtClean="0"/>
              <a:t>Оканье</a:t>
            </a:r>
            <a:r>
              <a:rPr lang="ru-RU" sz="6800" dirty="0" smtClean="0"/>
              <a:t> в широком смысле  – это </a:t>
            </a:r>
            <a:r>
              <a:rPr lang="ru-RU" sz="6800" b="1" dirty="0" smtClean="0"/>
              <a:t>различение</a:t>
            </a:r>
            <a:r>
              <a:rPr lang="ru-RU" sz="6800" dirty="0" smtClean="0"/>
              <a:t> гласных фонем неверхнего подъёма в безударном положении. </a:t>
            </a:r>
          </a:p>
          <a:p>
            <a:pPr>
              <a:buNone/>
            </a:pPr>
            <a:r>
              <a:rPr lang="ru-RU" sz="6800" b="1" dirty="0" smtClean="0"/>
              <a:t>Оканье</a:t>
            </a:r>
            <a:r>
              <a:rPr lang="ru-RU" sz="6800" dirty="0" smtClean="0"/>
              <a:t> в узком смысле  – </a:t>
            </a:r>
            <a:r>
              <a:rPr lang="ru-RU" sz="6800" b="1" dirty="0" smtClean="0"/>
              <a:t>различение</a:t>
            </a:r>
            <a:r>
              <a:rPr lang="ru-RU" sz="6800" dirty="0" smtClean="0"/>
              <a:t> в безударных слогах после твёрдых согласных фонем </a:t>
            </a:r>
            <a:r>
              <a:rPr lang="ru-RU" sz="6800" b="1" i="1" dirty="0" smtClean="0"/>
              <a:t>‹о›</a:t>
            </a:r>
            <a:r>
              <a:rPr lang="ru-RU" sz="6800" dirty="0" smtClean="0"/>
              <a:t> и </a:t>
            </a:r>
            <a:r>
              <a:rPr lang="ru-RU" sz="6800" b="1" i="1" dirty="0" smtClean="0"/>
              <a:t>‹а›</a:t>
            </a:r>
            <a:r>
              <a:rPr lang="ru-RU" sz="6800" dirty="0" smtClean="0"/>
              <a:t>.</a:t>
            </a:r>
          </a:p>
          <a:p>
            <a:pPr>
              <a:buNone/>
            </a:pPr>
            <a:r>
              <a:rPr lang="ru-RU" sz="7200" i="1" dirty="0" smtClean="0"/>
              <a:t>[</a:t>
            </a:r>
            <a:r>
              <a:rPr lang="ru-RU" sz="7200" i="1" dirty="0" err="1" smtClean="0"/>
              <a:t>со</a:t>
            </a:r>
            <a:r>
              <a:rPr lang="ru-RU" sz="7200" i="1" dirty="0" err="1" smtClean="0">
                <a:latin typeface="Times New Roman"/>
                <a:cs typeface="Times New Roman"/>
              </a:rPr>
              <a:t>́</a:t>
            </a:r>
            <a:r>
              <a:rPr lang="ru-RU" sz="7200" i="1" dirty="0" err="1" smtClean="0"/>
              <a:t>вы</a:t>
            </a:r>
            <a:r>
              <a:rPr lang="ru-RU" sz="7200" i="1" dirty="0" smtClean="0"/>
              <a:t>, </a:t>
            </a:r>
            <a:r>
              <a:rPr lang="ru-RU" sz="7200" i="1" dirty="0" err="1" smtClean="0"/>
              <a:t>тра</a:t>
            </a:r>
            <a:r>
              <a:rPr lang="ru-RU" sz="7200" i="1" dirty="0" err="1" smtClean="0">
                <a:latin typeface="Times New Roman"/>
                <a:cs typeface="Times New Roman"/>
              </a:rPr>
              <a:t>́</a:t>
            </a:r>
            <a:r>
              <a:rPr lang="ru-RU" sz="7200" i="1" dirty="0" err="1" smtClean="0"/>
              <a:t>вы</a:t>
            </a:r>
            <a:r>
              <a:rPr lang="ru-RU" sz="7200" i="1" dirty="0" smtClean="0"/>
              <a:t>, совы</a:t>
            </a:r>
            <a:r>
              <a:rPr lang="ru-RU" sz="7200" i="1" dirty="0" smtClean="0">
                <a:latin typeface="Times New Roman"/>
                <a:cs typeface="Times New Roman"/>
              </a:rPr>
              <a:t>́</a:t>
            </a:r>
            <a:r>
              <a:rPr lang="ru-RU" sz="7200" i="1" dirty="0" smtClean="0"/>
              <a:t>, травы</a:t>
            </a:r>
            <a:r>
              <a:rPr lang="ru-RU" sz="7200" i="1" dirty="0" smtClean="0">
                <a:latin typeface="Times New Roman"/>
                <a:cs typeface="Times New Roman"/>
              </a:rPr>
              <a:t>́</a:t>
            </a:r>
            <a:r>
              <a:rPr lang="ru-RU" sz="7200" i="1" dirty="0" smtClean="0"/>
              <a:t>, сову</a:t>
            </a:r>
            <a:r>
              <a:rPr lang="ru-RU" sz="7200" i="1" dirty="0" smtClean="0">
                <a:latin typeface="Times New Roman"/>
                <a:cs typeface="Times New Roman"/>
              </a:rPr>
              <a:t>́</a:t>
            </a:r>
            <a:r>
              <a:rPr lang="ru-RU" sz="7200" i="1" dirty="0" smtClean="0"/>
              <a:t>, траву</a:t>
            </a:r>
            <a:r>
              <a:rPr lang="ru-RU" sz="7200" i="1" dirty="0" smtClean="0">
                <a:latin typeface="Times New Roman"/>
                <a:cs typeface="Times New Roman"/>
              </a:rPr>
              <a:t>́</a:t>
            </a:r>
            <a:r>
              <a:rPr lang="ru-RU" sz="7200" i="1" dirty="0" smtClean="0"/>
              <a:t>, сова</a:t>
            </a:r>
            <a:r>
              <a:rPr lang="ru-RU" sz="7200" i="1" dirty="0" smtClean="0">
                <a:latin typeface="Times New Roman"/>
                <a:cs typeface="Times New Roman"/>
              </a:rPr>
              <a:t>́</a:t>
            </a:r>
            <a:r>
              <a:rPr lang="ru-RU" sz="7200" i="1" dirty="0" smtClean="0"/>
              <a:t>, трава</a:t>
            </a:r>
            <a:r>
              <a:rPr lang="ru-RU" sz="7200" i="1" dirty="0" smtClean="0">
                <a:latin typeface="Times New Roman"/>
                <a:cs typeface="Times New Roman"/>
              </a:rPr>
              <a:t>́</a:t>
            </a:r>
            <a:r>
              <a:rPr lang="ru-RU" sz="7200" i="1" dirty="0" smtClean="0"/>
              <a:t>]</a:t>
            </a:r>
            <a:endParaRPr lang="be-BY" sz="6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algn="ctr"/>
            <a:r>
              <a:rPr lang="ru-RU" sz="8600" b="1" dirty="0" smtClean="0"/>
              <a:t>Аканье</a:t>
            </a:r>
          </a:p>
          <a:p>
            <a:pPr>
              <a:buNone/>
            </a:pPr>
            <a:r>
              <a:rPr lang="ru-RU" sz="6800" b="1" dirty="0" smtClean="0"/>
              <a:t>Аканье</a:t>
            </a:r>
            <a:r>
              <a:rPr lang="ru-RU" sz="6800" dirty="0" smtClean="0"/>
              <a:t> в широком смысле – </a:t>
            </a:r>
            <a:r>
              <a:rPr lang="ru-RU" sz="6800" b="1" dirty="0" err="1" smtClean="0"/>
              <a:t>неразличение</a:t>
            </a:r>
            <a:r>
              <a:rPr lang="ru-RU" sz="6800" dirty="0" smtClean="0"/>
              <a:t> гласных фонем неверхнего подъёма в безударном  положении. </a:t>
            </a:r>
          </a:p>
          <a:p>
            <a:pPr>
              <a:buNone/>
            </a:pPr>
            <a:r>
              <a:rPr lang="ru-RU" sz="6800" b="1" dirty="0" smtClean="0"/>
              <a:t>Аканье</a:t>
            </a:r>
            <a:r>
              <a:rPr lang="ru-RU" sz="6800" dirty="0" smtClean="0"/>
              <a:t> в узком смысле – </a:t>
            </a:r>
            <a:r>
              <a:rPr lang="ru-RU" sz="6800" b="1" dirty="0" err="1" smtClean="0"/>
              <a:t>неразличение</a:t>
            </a:r>
            <a:r>
              <a:rPr lang="ru-RU" sz="6800" dirty="0" smtClean="0"/>
              <a:t>  в безударных слогах после твёрдых согласных фонем ‹о› и ‹а›, совпадение их всегда или в части позиций в звуке [а].</a:t>
            </a:r>
            <a:endParaRPr lang="be-BY" sz="6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Сильное аканье</a:t>
            </a:r>
            <a:endParaRPr lang="be-BY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Диссимилятивное аканье</a:t>
            </a:r>
            <a:endParaRPr lang="be-BY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Фонемы</a:t>
            </a:r>
            <a:r>
              <a:rPr lang="ru-RU" sz="2600" b="1" i="1" dirty="0" smtClean="0"/>
              <a:t> ‹о›</a:t>
            </a:r>
            <a:r>
              <a:rPr lang="ru-RU" sz="2600" dirty="0" smtClean="0"/>
              <a:t> и </a:t>
            </a:r>
            <a:r>
              <a:rPr lang="ru-RU" sz="2600" b="1" i="1" dirty="0" smtClean="0"/>
              <a:t>‹а›</a:t>
            </a:r>
            <a:r>
              <a:rPr lang="ru-RU" sz="2600" dirty="0" smtClean="0"/>
              <a:t> совпадают в первом предударном слоге </a:t>
            </a:r>
            <a:r>
              <a:rPr lang="ru-RU" sz="2600" b="1" i="1" dirty="0" smtClean="0"/>
              <a:t>всегда </a:t>
            </a:r>
            <a:r>
              <a:rPr lang="ru-RU" sz="2600" dirty="0" smtClean="0"/>
              <a:t>в звуке </a:t>
            </a:r>
            <a:r>
              <a:rPr lang="ru-RU" sz="2600" b="1" i="1" dirty="0" smtClean="0"/>
              <a:t>[а]</a:t>
            </a:r>
            <a:r>
              <a:rPr lang="ru-RU" sz="2600" dirty="0" smtClean="0"/>
              <a:t>:</a:t>
            </a:r>
            <a:br>
              <a:rPr lang="ru-RU" sz="2600" dirty="0" smtClean="0"/>
            </a:br>
            <a:r>
              <a:rPr lang="ru-RU" sz="2600" dirty="0" smtClean="0"/>
              <a:t> </a:t>
            </a:r>
            <a:r>
              <a:rPr lang="ru-RU" sz="2600" i="1" dirty="0" smtClean="0"/>
              <a:t>[</a:t>
            </a:r>
            <a:r>
              <a:rPr lang="ru-RU" sz="2600" i="1" dirty="0" err="1" smtClean="0"/>
              <a:t>со</a:t>
            </a:r>
            <a:r>
              <a:rPr lang="ru-RU" sz="2600" i="1" dirty="0" err="1" smtClean="0">
                <a:latin typeface="Times New Roman"/>
                <a:cs typeface="Times New Roman"/>
              </a:rPr>
              <a:t>́</a:t>
            </a:r>
            <a:r>
              <a:rPr lang="ru-RU" sz="2600" i="1" dirty="0" err="1" smtClean="0"/>
              <a:t>вы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тра</a:t>
            </a:r>
            <a:r>
              <a:rPr lang="ru-RU" sz="2600" i="1" dirty="0" err="1" smtClean="0">
                <a:latin typeface="Times New Roman"/>
                <a:cs typeface="Times New Roman"/>
              </a:rPr>
              <a:t>́</a:t>
            </a:r>
            <a:r>
              <a:rPr lang="ru-RU" sz="2600" i="1" dirty="0" err="1" smtClean="0"/>
              <a:t>вы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савы</a:t>
            </a:r>
            <a:r>
              <a:rPr lang="ru-RU" sz="2600" i="1" dirty="0" smtClean="0">
                <a:latin typeface="Times New Roman"/>
                <a:cs typeface="Times New Roman"/>
              </a:rPr>
              <a:t>́</a:t>
            </a:r>
            <a:r>
              <a:rPr lang="ru-RU" sz="2600" i="1" dirty="0" smtClean="0"/>
              <a:t>, травы</a:t>
            </a:r>
            <a:r>
              <a:rPr lang="ru-RU" sz="2600" i="1" dirty="0" smtClean="0">
                <a:latin typeface="Times New Roman"/>
                <a:cs typeface="Times New Roman"/>
              </a:rPr>
              <a:t>́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саву</a:t>
            </a:r>
            <a:r>
              <a:rPr lang="ru-RU" sz="2600" i="1" dirty="0" smtClean="0">
                <a:latin typeface="Times New Roman"/>
                <a:cs typeface="Times New Roman"/>
              </a:rPr>
              <a:t>́</a:t>
            </a:r>
            <a:r>
              <a:rPr lang="ru-RU" sz="2600" i="1" dirty="0" smtClean="0"/>
              <a:t>, траву</a:t>
            </a:r>
            <a:r>
              <a:rPr lang="ru-RU" sz="2600" i="1" dirty="0" smtClean="0">
                <a:latin typeface="Times New Roman"/>
                <a:cs typeface="Times New Roman"/>
              </a:rPr>
              <a:t>́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сава</a:t>
            </a:r>
            <a:r>
              <a:rPr lang="ru-RU" sz="2600" i="1" dirty="0" smtClean="0">
                <a:latin typeface="Times New Roman"/>
                <a:cs typeface="Times New Roman"/>
              </a:rPr>
              <a:t>́</a:t>
            </a:r>
            <a:r>
              <a:rPr lang="ru-RU" sz="2600" i="1" dirty="0" smtClean="0"/>
              <a:t>, трава</a:t>
            </a:r>
            <a:r>
              <a:rPr lang="ru-RU" sz="2600" i="1" dirty="0" smtClean="0">
                <a:latin typeface="Times New Roman"/>
                <a:cs typeface="Times New Roman"/>
              </a:rPr>
              <a:t>́</a:t>
            </a:r>
            <a:r>
              <a:rPr lang="ru-RU" sz="2600" i="1" dirty="0" smtClean="0"/>
              <a:t>]</a:t>
            </a:r>
            <a:endParaRPr lang="be-BY" sz="2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Фонемы </a:t>
            </a:r>
            <a:r>
              <a:rPr lang="ru-RU" sz="2800" b="1" i="1" dirty="0" smtClean="0"/>
              <a:t>‹о›</a:t>
            </a:r>
            <a:r>
              <a:rPr lang="ru-RU" sz="2800" dirty="0" smtClean="0"/>
              <a:t> и </a:t>
            </a:r>
            <a:r>
              <a:rPr lang="ru-RU" sz="2800" b="1" i="1" dirty="0" smtClean="0"/>
              <a:t>‹а›</a:t>
            </a:r>
            <a:r>
              <a:rPr lang="ru-RU" sz="2800" dirty="0" smtClean="0"/>
              <a:t>   в первом предударном слоге совпадают или в звуке </a:t>
            </a:r>
            <a:r>
              <a:rPr lang="ru-RU" sz="2800" b="1" i="1" dirty="0" smtClean="0"/>
              <a:t>[а]</a:t>
            </a:r>
            <a:r>
              <a:rPr lang="ru-RU" sz="2800" dirty="0" smtClean="0"/>
              <a:t>‚</a:t>
            </a:r>
            <a:r>
              <a:rPr lang="ru-RU" sz="2800" b="1" dirty="0" smtClean="0"/>
              <a:t> </a:t>
            </a:r>
            <a:r>
              <a:rPr lang="ru-RU" sz="2800" b="1" i="1" dirty="0" smtClean="0"/>
              <a:t> </a:t>
            </a:r>
            <a:r>
              <a:rPr lang="ru-RU" sz="2800" dirty="0" smtClean="0"/>
              <a:t>или в звуке </a:t>
            </a:r>
            <a:r>
              <a:rPr lang="ru-RU" sz="2800" b="1" i="1" dirty="0" smtClean="0"/>
              <a:t>[</a:t>
            </a:r>
            <a:r>
              <a:rPr lang="ru-RU" sz="2800" b="1" i="1" dirty="0" err="1" smtClean="0"/>
              <a:t>ъ</a:t>
            </a:r>
            <a:r>
              <a:rPr lang="ru-RU" sz="2800" b="1" i="1" dirty="0" smtClean="0"/>
              <a:t>]</a:t>
            </a:r>
            <a:r>
              <a:rPr lang="ru-RU" sz="2800" dirty="0" smtClean="0"/>
              <a:t>: </a:t>
            </a:r>
            <a:r>
              <a:rPr lang="ru-RU" sz="2800" i="1" dirty="0" smtClean="0"/>
              <a:t>[</a:t>
            </a:r>
            <a:r>
              <a:rPr lang="ru-RU" sz="2800" i="1" dirty="0" err="1" smtClean="0"/>
              <a:t>со</a:t>
            </a:r>
            <a:r>
              <a:rPr lang="ru-RU" sz="2800" i="1" dirty="0" err="1" smtClean="0">
                <a:latin typeface="Times New Roman"/>
                <a:cs typeface="Times New Roman"/>
              </a:rPr>
              <a:t>́</a:t>
            </a:r>
            <a:r>
              <a:rPr lang="ru-RU" sz="2800" i="1" dirty="0" err="1" smtClean="0"/>
              <a:t>вы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тра</a:t>
            </a:r>
            <a:r>
              <a:rPr lang="ru-RU" sz="2800" i="1" dirty="0" err="1" smtClean="0">
                <a:latin typeface="Times New Roman"/>
                <a:cs typeface="Times New Roman"/>
              </a:rPr>
              <a:t>́</a:t>
            </a:r>
            <a:r>
              <a:rPr lang="ru-RU" sz="2800" i="1" dirty="0" err="1" smtClean="0"/>
              <a:t>вы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савы</a:t>
            </a:r>
            <a:r>
              <a:rPr lang="ru-RU" sz="2800" i="1" dirty="0" smtClean="0">
                <a:latin typeface="Times New Roman"/>
                <a:cs typeface="Times New Roman"/>
              </a:rPr>
              <a:t>́</a:t>
            </a:r>
            <a:r>
              <a:rPr lang="ru-RU" sz="2800" i="1" dirty="0" smtClean="0"/>
              <a:t>, травы</a:t>
            </a:r>
            <a:r>
              <a:rPr lang="ru-RU" sz="2800" i="1" dirty="0" smtClean="0">
                <a:latin typeface="Times New Roman"/>
                <a:cs typeface="Times New Roman"/>
              </a:rPr>
              <a:t>́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саву</a:t>
            </a:r>
            <a:r>
              <a:rPr lang="ru-RU" sz="2800" i="1" dirty="0" smtClean="0">
                <a:latin typeface="Times New Roman"/>
                <a:cs typeface="Times New Roman"/>
              </a:rPr>
              <a:t>́</a:t>
            </a:r>
            <a:r>
              <a:rPr lang="ru-RU" sz="2800" i="1" dirty="0" smtClean="0"/>
              <a:t>, траву</a:t>
            </a:r>
            <a:r>
              <a:rPr lang="ru-RU" sz="2800" i="1" dirty="0" smtClean="0">
                <a:latin typeface="Times New Roman"/>
                <a:cs typeface="Times New Roman"/>
              </a:rPr>
              <a:t>́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съва</a:t>
            </a:r>
            <a:r>
              <a:rPr lang="ru-RU" sz="2800" i="1" dirty="0" smtClean="0">
                <a:latin typeface="Times New Roman"/>
                <a:cs typeface="Times New Roman"/>
              </a:rPr>
              <a:t>́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тръва</a:t>
            </a:r>
            <a:r>
              <a:rPr lang="ru-RU" sz="2800" i="1" dirty="0" smtClean="0">
                <a:latin typeface="Times New Roman"/>
                <a:cs typeface="Times New Roman"/>
              </a:rPr>
              <a:t>́</a:t>
            </a:r>
            <a:r>
              <a:rPr lang="ru-RU" sz="2800" i="1" dirty="0" smtClean="0"/>
              <a:t>]</a:t>
            </a:r>
            <a:endParaRPr lang="be-BY" sz="28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be-BY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аканья</a:t>
            </a:r>
            <a:endParaRPr lang="be-B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928670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Принцип диссимиляции:</a:t>
            </a:r>
          </a:p>
          <a:p>
            <a:pPr algn="ctr"/>
            <a:endParaRPr lang="ru-RU" sz="4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перед </a:t>
            </a:r>
            <a:r>
              <a:rPr lang="en-US" sz="4000" b="1" i="1" dirty="0" smtClean="0">
                <a:solidFill>
                  <a:schemeClr val="bg2">
                    <a:lumMod val="50000"/>
                  </a:schemeClr>
                </a:solidFill>
              </a:rPr>
              <a:t>á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</a:p>
          <a:p>
            <a:pPr algn="ctr"/>
            <a:endParaRPr lang="ru-RU" sz="40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be-BY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105835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i="1" dirty="0" smtClean="0"/>
          </a:p>
          <a:p>
            <a:pPr algn="ctr"/>
            <a:r>
              <a:rPr lang="ru-RU" sz="3200" i="1" dirty="0" smtClean="0"/>
              <a:t>[</a:t>
            </a:r>
            <a:r>
              <a:rPr lang="ru-RU" sz="3200" i="1" dirty="0" err="1" smtClean="0"/>
              <a:t>со</a:t>
            </a:r>
            <a:r>
              <a:rPr lang="ru-RU" sz="3200" i="1" dirty="0" err="1" smtClean="0">
                <a:latin typeface="Times New Roman"/>
                <a:cs typeface="Times New Roman"/>
              </a:rPr>
              <a:t>́</a:t>
            </a:r>
            <a:r>
              <a:rPr lang="ru-RU" sz="3200" i="1" dirty="0" err="1" smtClean="0"/>
              <a:t>вы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тра</a:t>
            </a:r>
            <a:r>
              <a:rPr lang="ru-RU" sz="3200" i="1" dirty="0" err="1" smtClean="0">
                <a:latin typeface="Times New Roman"/>
                <a:cs typeface="Times New Roman"/>
              </a:rPr>
              <a:t>́</a:t>
            </a:r>
            <a:r>
              <a:rPr lang="ru-RU" sz="3200" i="1" dirty="0" err="1" smtClean="0"/>
              <a:t>вы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с</a:t>
            </a:r>
            <a:r>
              <a:rPr lang="ru-RU" sz="3200" b="1" i="1" dirty="0" err="1" smtClean="0"/>
              <a:t>а</a:t>
            </a:r>
            <a:r>
              <a:rPr lang="ru-RU" sz="3200" i="1" dirty="0" err="1" smtClean="0"/>
              <a:t>в</a:t>
            </a:r>
            <a:r>
              <a:rPr lang="ru-RU" sz="3200" b="1" i="1" dirty="0" err="1" smtClean="0"/>
              <a:t>ы</a:t>
            </a:r>
            <a:r>
              <a:rPr lang="ru-RU" sz="3200" i="1" dirty="0" smtClean="0">
                <a:latin typeface="Times New Roman"/>
                <a:cs typeface="Times New Roman"/>
              </a:rPr>
              <a:t>́</a:t>
            </a:r>
            <a:r>
              <a:rPr lang="ru-RU" sz="3200" i="1" dirty="0" smtClean="0"/>
              <a:t>, тр</a:t>
            </a:r>
            <a:r>
              <a:rPr lang="ru-RU" sz="3200" b="1" i="1" dirty="0" smtClean="0"/>
              <a:t>а</a:t>
            </a:r>
            <a:r>
              <a:rPr lang="ru-RU" sz="3200" i="1" dirty="0" smtClean="0"/>
              <a:t>в</a:t>
            </a:r>
            <a:r>
              <a:rPr lang="ru-RU" sz="3200" b="1" i="1" dirty="0" smtClean="0"/>
              <a:t>ы</a:t>
            </a:r>
            <a:r>
              <a:rPr lang="ru-RU" sz="3200" i="1" dirty="0" smtClean="0">
                <a:latin typeface="Times New Roman"/>
                <a:cs typeface="Times New Roman"/>
              </a:rPr>
              <a:t>́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с</a:t>
            </a:r>
            <a:r>
              <a:rPr lang="ru-RU" sz="3200" b="1" i="1" dirty="0" err="1" smtClean="0"/>
              <a:t>а</a:t>
            </a:r>
            <a:r>
              <a:rPr lang="ru-RU" sz="3200" i="1" dirty="0" err="1" smtClean="0"/>
              <a:t>в</a:t>
            </a:r>
            <a:r>
              <a:rPr lang="ru-RU" sz="3200" b="1" i="1" dirty="0" err="1" smtClean="0"/>
              <a:t>у</a:t>
            </a:r>
            <a:r>
              <a:rPr lang="ru-RU" sz="3200" i="1" dirty="0" smtClean="0">
                <a:latin typeface="Times New Roman"/>
                <a:cs typeface="Times New Roman"/>
              </a:rPr>
              <a:t>́</a:t>
            </a:r>
            <a:r>
              <a:rPr lang="ru-RU" sz="3200" i="1" dirty="0" smtClean="0"/>
              <a:t>, тр</a:t>
            </a:r>
            <a:r>
              <a:rPr lang="ru-RU" sz="3200" b="1" i="1" dirty="0" smtClean="0"/>
              <a:t>а</a:t>
            </a:r>
            <a:r>
              <a:rPr lang="ru-RU" sz="3200" i="1" dirty="0" smtClean="0"/>
              <a:t>в</a:t>
            </a:r>
            <a:r>
              <a:rPr lang="ru-RU" sz="3200" b="1" i="1" dirty="0" smtClean="0"/>
              <a:t>у</a:t>
            </a:r>
            <a:r>
              <a:rPr lang="ru-RU" sz="3200" i="1" dirty="0" smtClean="0">
                <a:latin typeface="Times New Roman"/>
                <a:cs typeface="Times New Roman"/>
              </a:rPr>
              <a:t>́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с</a:t>
            </a:r>
            <a:r>
              <a:rPr lang="ru-RU" sz="3200" b="1" i="1" dirty="0" err="1" smtClean="0"/>
              <a:t>ъ</a:t>
            </a:r>
            <a:r>
              <a:rPr lang="ru-RU" sz="3200" i="1" dirty="0" err="1" smtClean="0"/>
              <a:t>в</a:t>
            </a:r>
            <a:r>
              <a:rPr lang="ru-RU" sz="3200" b="1" i="1" dirty="0" err="1" smtClean="0"/>
              <a:t>а</a:t>
            </a:r>
            <a:r>
              <a:rPr lang="ru-RU" sz="3200" i="1" dirty="0" smtClean="0">
                <a:latin typeface="Times New Roman"/>
                <a:cs typeface="Times New Roman"/>
              </a:rPr>
              <a:t>́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тр</a:t>
            </a:r>
            <a:r>
              <a:rPr lang="ru-RU" sz="3200" b="1" i="1" dirty="0" err="1" smtClean="0"/>
              <a:t>ъ</a:t>
            </a:r>
            <a:r>
              <a:rPr lang="ru-RU" sz="3200" i="1" dirty="0" err="1" smtClean="0"/>
              <a:t>в</a:t>
            </a:r>
            <a:r>
              <a:rPr lang="ru-RU" sz="3200" b="1" i="1" dirty="0" err="1" smtClean="0"/>
              <a:t>а</a:t>
            </a:r>
            <a:r>
              <a:rPr lang="ru-RU" sz="3200" i="1" dirty="0" smtClean="0">
                <a:latin typeface="Times New Roman"/>
                <a:cs typeface="Times New Roman"/>
              </a:rPr>
              <a:t>́</a:t>
            </a:r>
            <a:r>
              <a:rPr lang="ru-RU" sz="3200" i="1" dirty="0" smtClean="0"/>
              <a:t>]</a:t>
            </a:r>
            <a:endParaRPr lang="be-BY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Типы диссимилятивного аканья</a:t>
            </a:r>
            <a:endParaRPr lang="be-BY" sz="36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00166" y="1214422"/>
          <a:ext cx="6096000" cy="484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13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Жиздринский</a:t>
                      </a:r>
                      <a:endParaRPr lang="be-BY" dirty="0" smtClean="0"/>
                    </a:p>
                    <a:p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noProof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Обоянский</a:t>
                      </a:r>
                      <a:endParaRPr kumimoji="0" lang="be-BY" b="1" kern="1200" noProof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Донской</a:t>
                      </a:r>
                      <a:endParaRPr lang="be-BY" dirty="0" smtClean="0"/>
                    </a:p>
                    <a:p>
                      <a:endParaRPr lang="be-BY" dirty="0"/>
                    </a:p>
                  </a:txBody>
                  <a:tcPr/>
                </a:tc>
              </a:tr>
              <a:tr h="4204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[</a:t>
                      </a:r>
                      <a:r>
                        <a:rPr lang="ru-RU" sz="2400" i="1" dirty="0" err="1" smtClean="0"/>
                        <a:t>со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вы</a:t>
                      </a:r>
                      <a:r>
                        <a:rPr lang="ru-RU" sz="2400" i="1" dirty="0" smtClean="0"/>
                        <a:t>, </a:t>
                      </a:r>
                      <a:r>
                        <a:rPr lang="ru-RU" sz="2400" i="1" dirty="0" err="1" smtClean="0"/>
                        <a:t>тра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вы</a:t>
                      </a:r>
                      <a:r>
                        <a:rPr lang="ru-RU" sz="2400" i="1" dirty="0" smtClean="0"/>
                        <a:t>‚ </a:t>
                      </a:r>
                      <a:r>
                        <a:rPr lang="ru-RU" sz="2400" i="1" dirty="0" err="1" smtClean="0"/>
                        <a:t>савы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, травы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‚ </a:t>
                      </a:r>
                      <a:r>
                        <a:rPr lang="ru-RU" sz="2400" i="1" dirty="0" err="1" smtClean="0"/>
                        <a:t>съва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тръва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к  </a:t>
                      </a:r>
                      <a:r>
                        <a:rPr lang="ru-RU" sz="2400" i="1" dirty="0" err="1" smtClean="0"/>
                        <a:t>савê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к </a:t>
                      </a:r>
                      <a:r>
                        <a:rPr lang="ru-RU" sz="2400" i="1" dirty="0" err="1" smtClean="0"/>
                        <a:t>травê</a:t>
                      </a:r>
                      <a:r>
                        <a:rPr lang="ru-RU" sz="2400" i="1" dirty="0" smtClean="0"/>
                        <a:t>‚</a:t>
                      </a:r>
                      <a:r>
                        <a:rPr lang="ru-RU" sz="2400" i="1" baseline="0" dirty="0" smtClean="0"/>
                        <a:t> </a:t>
                      </a:r>
                      <a:r>
                        <a:rPr lang="ru-RU" sz="2400" i="1" dirty="0" err="1" smtClean="0"/>
                        <a:t>саво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й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траво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й</a:t>
                      </a:r>
                      <a:r>
                        <a:rPr lang="ru-RU" sz="2400" i="1" dirty="0" smtClean="0"/>
                        <a:t>]</a:t>
                      </a:r>
                      <a:endParaRPr lang="be-BY" sz="2400" dirty="0" smtClean="0"/>
                    </a:p>
                    <a:p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[</a:t>
                      </a:r>
                      <a:r>
                        <a:rPr lang="ru-RU" sz="2400" i="1" dirty="0" err="1" smtClean="0"/>
                        <a:t>со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вы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тра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вы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савы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травы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съва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тръва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к  </a:t>
                      </a:r>
                      <a:r>
                        <a:rPr lang="ru-RU" sz="2400" i="1" dirty="0" err="1" smtClean="0"/>
                        <a:t>савê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к </a:t>
                      </a:r>
                      <a:r>
                        <a:rPr lang="ru-RU" sz="2400" i="1" dirty="0" err="1" smtClean="0"/>
                        <a:t>травê</a:t>
                      </a:r>
                      <a:r>
                        <a:rPr lang="ru-RU" sz="2400" i="1" dirty="0" smtClean="0"/>
                        <a:t>‚ </a:t>
                      </a:r>
                      <a:r>
                        <a:rPr lang="ru-RU" sz="2400" i="1" dirty="0" err="1" smtClean="0"/>
                        <a:t>съво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й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тръво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й</a:t>
                      </a:r>
                      <a:r>
                        <a:rPr lang="ru-RU" sz="2400" i="1" dirty="0" smtClean="0"/>
                        <a:t>]</a:t>
                      </a:r>
                      <a:endParaRPr lang="be-BY" sz="2400" dirty="0" smtClean="0"/>
                    </a:p>
                    <a:p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[</a:t>
                      </a:r>
                      <a:r>
                        <a:rPr lang="ru-RU" sz="2400" i="1" dirty="0" err="1" smtClean="0"/>
                        <a:t>со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вы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тра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вы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савы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травы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съва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тръва</a:t>
                      </a:r>
                      <a:r>
                        <a:rPr lang="ru-RU" sz="2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к  </a:t>
                      </a:r>
                      <a:r>
                        <a:rPr lang="ru-RU" sz="2400" i="1" dirty="0" err="1" smtClean="0"/>
                        <a:t>съвê</a:t>
                      </a:r>
                      <a:r>
                        <a:rPr lang="ru-RU" sz="2400" i="1" dirty="0" smtClean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к </a:t>
                      </a:r>
                      <a:r>
                        <a:rPr lang="ru-RU" sz="2400" i="1" dirty="0" err="1" smtClean="0"/>
                        <a:t>тръвê</a:t>
                      </a:r>
                      <a:r>
                        <a:rPr lang="ru-RU" sz="2400" i="1" dirty="0" smtClean="0"/>
                        <a:t>‚ </a:t>
                      </a:r>
                      <a:r>
                        <a:rPr lang="ru-RU" sz="2400" i="1" dirty="0" err="1" smtClean="0"/>
                        <a:t>съво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й</a:t>
                      </a:r>
                      <a:r>
                        <a:rPr lang="ru-RU" sz="2400" i="1" dirty="0" smtClean="0"/>
                        <a:t>‚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err="1" smtClean="0"/>
                        <a:t>тръво</a:t>
                      </a:r>
                      <a:r>
                        <a:rPr lang="ru-RU" sz="2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2400" i="1" dirty="0" err="1" smtClean="0"/>
                        <a:t>й</a:t>
                      </a:r>
                      <a:r>
                        <a:rPr lang="ru-RU" sz="2400" i="1" dirty="0" smtClean="0"/>
                        <a:t>]</a:t>
                      </a:r>
                      <a:endParaRPr lang="be-BY" sz="2400" dirty="0" smtClean="0"/>
                    </a:p>
                    <a:p>
                      <a:endParaRPr lang="be-BY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Распространение различных типов безударного вокализма после твёрдых согласных</a:t>
            </a:r>
            <a:endParaRPr lang="be-BY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1619232" cy="438136"/>
          </a:xfrm>
          <a:solidFill>
            <a:srgbClr val="86A240"/>
          </a:solidFill>
        </p:spPr>
        <p:txBody>
          <a:bodyPr>
            <a:normAutofit/>
          </a:bodyPr>
          <a:lstStyle/>
          <a:p>
            <a:r>
              <a:rPr lang="ru-RU" dirty="0" smtClean="0"/>
              <a:t>Оканье</a:t>
            </a:r>
            <a:endParaRPr lang="be-BY" dirty="0"/>
          </a:p>
        </p:txBody>
      </p:sp>
      <p:pic>
        <p:nvPicPr>
          <p:cNvPr id="6" name="Picture 6" descr="КАРТА 12. РАЗЛИЧИЕ ИЛИ СОВПАДЕНИЕ О И А В ПРЕДУДАРНЫХ СЛОГАХ ПОСЛЕ ТВЕРДЫХ СОГЛАСНЫХ (ОКАНЬЕ И АКАНЬЕ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642918"/>
            <a:ext cx="4191000" cy="4253865"/>
          </a:xfrm>
          <a:prstGeom prst="rect">
            <a:avLst/>
          </a:prstGeom>
          <a:noFill/>
        </p:spPr>
      </p:pic>
      <p:sp>
        <p:nvSpPr>
          <p:cNvPr id="8" name="Текст 3"/>
          <p:cNvSpPr txBox="1">
            <a:spLocks/>
          </p:cNvSpPr>
          <p:nvPr/>
        </p:nvSpPr>
        <p:spPr>
          <a:xfrm>
            <a:off x="357158" y="1714488"/>
            <a:ext cx="1643074" cy="438136"/>
          </a:xfrm>
          <a:prstGeom prst="rect">
            <a:avLst/>
          </a:prstGeom>
          <a:solidFill>
            <a:srgbClr val="DEA900"/>
          </a:solidFill>
        </p:spPr>
        <p:txBody>
          <a:bodyPr vert="horz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Аканье сильное</a:t>
            </a:r>
            <a:endParaRPr kumimoji="0" lang="be-BY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357158" y="2428868"/>
            <a:ext cx="1643074" cy="438136"/>
          </a:xfrm>
          <a:prstGeom prst="rect">
            <a:avLst/>
          </a:prstGeom>
          <a:solidFill>
            <a:srgbClr val="9148C8"/>
          </a:solidFill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Аканье диссимилятивное</a:t>
            </a:r>
            <a:endParaRPr kumimoji="0" lang="be-BY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0953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Характер безударного вокализма после мягких согласных в </a:t>
            </a:r>
            <a:r>
              <a:rPr lang="ru-RU" sz="2800" b="1" dirty="0" smtClean="0"/>
              <a:t>окающих говорах</a:t>
            </a:r>
            <a:endParaRPr lang="be-BY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145879"/>
          <a:ext cx="6096000" cy="4996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7658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Полное различение фонем</a:t>
                      </a:r>
                      <a:endParaRPr lang="be-B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Частичное различение фонем</a:t>
                      </a:r>
                      <a:endParaRPr lang="be-B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Полное </a:t>
                      </a:r>
                      <a:r>
                        <a:rPr lang="ru-RU" sz="1800" b="1" dirty="0" err="1" smtClean="0"/>
                        <a:t>неразличение</a:t>
                      </a:r>
                      <a:r>
                        <a:rPr lang="ru-RU" sz="1800" b="1" dirty="0" smtClean="0"/>
                        <a:t> фонем</a:t>
                      </a:r>
                      <a:endParaRPr lang="be-BY" sz="1800" dirty="0"/>
                    </a:p>
                  </a:txBody>
                  <a:tcPr/>
                </a:tc>
              </a:tr>
              <a:tr h="2717401">
                <a:tc>
                  <a:txBody>
                    <a:bodyPr/>
                    <a:lstStyle/>
                    <a:p>
                      <a:r>
                        <a:rPr lang="ru-RU" dirty="0" smtClean="0"/>
                        <a:t>в первом предударном слоге после мягких согласных различаются три гласные фонемы </a:t>
                      </a:r>
                      <a:r>
                        <a:rPr lang="ru-RU" b="1" i="1" dirty="0" smtClean="0"/>
                        <a:t> ‹е – о – а›</a:t>
                      </a:r>
                      <a:r>
                        <a:rPr lang="ru-RU" dirty="0" smtClean="0"/>
                        <a:t> 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 первом предударном слоге после мягких согласных различается  фонема </a:t>
                      </a:r>
                      <a:r>
                        <a:rPr lang="ru-RU" b="1" i="1" dirty="0" smtClean="0"/>
                        <a:t> ‹а›</a:t>
                      </a:r>
                      <a:r>
                        <a:rPr lang="ru-RU" b="0" i="0" dirty="0" smtClean="0"/>
                        <a:t>,</a:t>
                      </a:r>
                      <a:r>
                        <a:rPr lang="ru-RU" b="1" i="1" dirty="0" smtClean="0"/>
                        <a:t> </a:t>
                      </a:r>
                      <a:r>
                        <a:rPr lang="ru-RU" dirty="0" smtClean="0"/>
                        <a:t>фонемы </a:t>
                      </a:r>
                      <a:r>
                        <a:rPr lang="ru-RU" b="1" i="1" dirty="0" smtClean="0"/>
                        <a:t> ‹е – о›</a:t>
                      </a:r>
                      <a:r>
                        <a:rPr lang="ru-RU" dirty="0" smtClean="0"/>
                        <a:t> совпадают</a:t>
                      </a:r>
                      <a:r>
                        <a:rPr lang="ru-RU" baseline="0" dirty="0" smtClean="0"/>
                        <a:t> в звуке </a:t>
                      </a:r>
                      <a:r>
                        <a:rPr lang="en-US" i="1" baseline="0" dirty="0" smtClean="0"/>
                        <a:t>[</a:t>
                      </a:r>
                      <a:r>
                        <a:rPr lang="ru-RU" i="1" baseline="0" dirty="0" smtClean="0"/>
                        <a:t>е</a:t>
                      </a:r>
                      <a:r>
                        <a:rPr lang="en-US" i="1" baseline="0" dirty="0" smtClean="0"/>
                        <a:t>]</a:t>
                      </a:r>
                      <a:endParaRPr lang="be-BY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 первом предударном слоге после мягких согласных три гласные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фонемы </a:t>
                      </a:r>
                      <a:r>
                        <a:rPr lang="ru-RU" b="1" i="1" dirty="0" smtClean="0"/>
                        <a:t> ‹е – о – а›</a:t>
                      </a:r>
                      <a:r>
                        <a:rPr lang="ru-RU" dirty="0" smtClean="0"/>
                        <a:t> совпадают в  </a:t>
                      </a:r>
                      <a:r>
                        <a:rPr lang="ru-RU" baseline="0" dirty="0" smtClean="0"/>
                        <a:t>звуке </a:t>
                      </a:r>
                      <a:r>
                        <a:rPr lang="en-US" i="1" baseline="0" dirty="0" smtClean="0"/>
                        <a:t>[</a:t>
                      </a:r>
                      <a:r>
                        <a:rPr lang="ru-RU" i="1" baseline="0" dirty="0" smtClean="0"/>
                        <a:t>е</a:t>
                      </a:r>
                      <a:r>
                        <a:rPr lang="en-US" i="1" baseline="0" dirty="0" smtClean="0"/>
                        <a:t>]</a:t>
                      </a:r>
                      <a:endParaRPr lang="be-BY" dirty="0"/>
                    </a:p>
                  </a:txBody>
                  <a:tcPr/>
                </a:tc>
              </a:tr>
              <a:tr h="1247471">
                <a:tc>
                  <a:txBody>
                    <a:bodyPr/>
                    <a:lstStyle/>
                    <a:p>
                      <a:r>
                        <a:rPr lang="ru-RU" i="1" dirty="0" smtClean="0"/>
                        <a:t>[</a:t>
                      </a:r>
                      <a:r>
                        <a:rPr lang="ru-RU" i="1" dirty="0" err="1" smtClean="0"/>
                        <a:t>н’о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с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н’осу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р’е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р’ека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тый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п’ата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]</a:t>
                      </a:r>
                      <a:endParaRPr lang="be-BY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[</a:t>
                      </a:r>
                      <a:r>
                        <a:rPr lang="ru-RU" i="1" dirty="0" err="1" smtClean="0"/>
                        <a:t>н’о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с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н’есу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р’е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р’ека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тый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п’ата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]</a:t>
                      </a:r>
                      <a:endParaRPr lang="be-BY" dirty="0" smtClean="0"/>
                    </a:p>
                    <a:p>
                      <a:endParaRPr lang="be-BY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[</a:t>
                      </a:r>
                      <a:r>
                        <a:rPr lang="ru-RU" sz="1800" i="1" dirty="0" err="1" smtClean="0"/>
                        <a:t>н’о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err="1" smtClean="0"/>
                        <a:t>с</a:t>
                      </a:r>
                      <a:r>
                        <a:rPr lang="ru-RU" sz="1800" i="1" dirty="0" smtClean="0"/>
                        <a:t> – </a:t>
                      </a:r>
                      <a:r>
                        <a:rPr lang="ru-RU" sz="1800" i="1" dirty="0" err="1" smtClean="0"/>
                        <a:t>н’есу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р’е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err="1" smtClean="0"/>
                        <a:t>к</a:t>
                      </a:r>
                      <a:r>
                        <a:rPr lang="ru-RU" sz="1800" i="1" dirty="0" smtClean="0"/>
                        <a:t> – </a:t>
                      </a:r>
                      <a:r>
                        <a:rPr lang="ru-RU" sz="1800" i="1" dirty="0" err="1" smtClean="0"/>
                        <a:t>р’ека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п’а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err="1" smtClean="0"/>
                        <a:t>тый</a:t>
                      </a:r>
                      <a:r>
                        <a:rPr lang="ru-RU" sz="1800" i="1" dirty="0" smtClean="0"/>
                        <a:t> – </a:t>
                      </a:r>
                      <a:r>
                        <a:rPr lang="ru-RU" sz="1800" i="1" dirty="0" err="1" smtClean="0"/>
                        <a:t>п’ета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err="1" smtClean="0"/>
                        <a:t>к</a:t>
                      </a:r>
                      <a:r>
                        <a:rPr lang="ru-RU" sz="1800" i="1" dirty="0" smtClean="0"/>
                        <a:t>]</a:t>
                      </a:r>
                      <a:endParaRPr lang="be-BY" sz="1800" dirty="0" smtClean="0"/>
                    </a:p>
                    <a:p>
                      <a:endParaRPr lang="be-BY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42852"/>
            <a:ext cx="7772400" cy="9858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Характер безударного вокализма после мягких согласных в </a:t>
            </a:r>
            <a:r>
              <a:rPr lang="ru-RU" sz="2800" b="1" dirty="0" smtClean="0"/>
              <a:t>акающих говорах</a:t>
            </a:r>
            <a:endParaRPr lang="be-BY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214423"/>
          <a:ext cx="6096000" cy="495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8581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Еканье</a:t>
                      </a:r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Иканье</a:t>
                      </a:r>
                      <a:endParaRPr lang="be-BY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Яканье</a:t>
                      </a:r>
                      <a:endParaRPr lang="be-BY" sz="2400" dirty="0"/>
                    </a:p>
                  </a:txBody>
                  <a:tcPr/>
                </a:tc>
              </a:tr>
              <a:tr h="1415152">
                <a:tc>
                  <a:txBody>
                    <a:bodyPr/>
                    <a:lstStyle/>
                    <a:p>
                      <a:r>
                        <a:rPr lang="ru-RU" dirty="0" smtClean="0"/>
                        <a:t>Фонемы </a:t>
                      </a:r>
                      <a:r>
                        <a:rPr lang="ru-RU" b="1" i="1" dirty="0" smtClean="0"/>
                        <a:t>‹е – о – а›</a:t>
                      </a:r>
                      <a:r>
                        <a:rPr lang="ru-RU" dirty="0" smtClean="0"/>
                        <a:t> в первом предударном слоге после мягких согласных совпадают в звуке </a:t>
                      </a:r>
                      <a:r>
                        <a:rPr lang="en-US" b="1" i="1" dirty="0" smtClean="0"/>
                        <a:t>[</a:t>
                      </a:r>
                      <a:r>
                        <a:rPr lang="ru-RU" b="1" i="1" dirty="0" smtClean="0"/>
                        <a:t>е</a:t>
                      </a:r>
                      <a:r>
                        <a:rPr lang="en-US" b="1" i="1" dirty="0" smtClean="0"/>
                        <a:t>]</a:t>
                      </a:r>
                      <a:endParaRPr lang="be-BY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Фонемы </a:t>
                      </a:r>
                      <a:r>
                        <a:rPr lang="ru-RU" b="1" i="1" dirty="0" smtClean="0"/>
                        <a:t> ‹е – о – а ›</a:t>
                      </a:r>
                      <a:r>
                        <a:rPr lang="ru-RU" dirty="0" smtClean="0"/>
                        <a:t> в первом предударном слоге после мягких согласных </a:t>
                      </a:r>
                      <a:r>
                        <a:rPr lang="ru-RU" b="1" i="1" dirty="0" smtClean="0"/>
                        <a:t>‹е – о – а›</a:t>
                      </a:r>
                      <a:r>
                        <a:rPr lang="ru-RU" dirty="0" smtClean="0"/>
                        <a:t> совпадают в звуке </a:t>
                      </a:r>
                      <a:r>
                        <a:rPr lang="en-US" b="1" i="1" dirty="0" smtClean="0"/>
                        <a:t>[</a:t>
                      </a:r>
                      <a:r>
                        <a:rPr lang="ru-RU" b="1" i="1" dirty="0" smtClean="0"/>
                        <a:t>и</a:t>
                      </a:r>
                      <a:r>
                        <a:rPr lang="en-US" b="1" i="1" dirty="0" smtClean="0"/>
                        <a:t>]</a:t>
                      </a:r>
                      <a:endParaRPr lang="be-BY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Фонемы </a:t>
                      </a:r>
                      <a:r>
                        <a:rPr lang="ru-RU" b="1" i="1" dirty="0" smtClean="0"/>
                        <a:t>‹е – о – а ›</a:t>
                      </a:r>
                      <a:r>
                        <a:rPr lang="ru-RU" dirty="0" smtClean="0"/>
                        <a:t> в первом предударном слоге после мягких согласных </a:t>
                      </a:r>
                      <a:r>
                        <a:rPr lang="ru-RU" b="1" i="1" dirty="0" smtClean="0"/>
                        <a:t>‹е – о – а›</a:t>
                      </a:r>
                      <a:r>
                        <a:rPr lang="ru-RU" dirty="0" smtClean="0"/>
                        <a:t> совпадают  </a:t>
                      </a:r>
                      <a:r>
                        <a:rPr lang="ru-RU" sz="1800" dirty="0" smtClean="0"/>
                        <a:t>всегда или в части позиций </a:t>
                      </a:r>
                      <a:r>
                        <a:rPr lang="ru-RU" dirty="0" smtClean="0"/>
                        <a:t>в звуке </a:t>
                      </a:r>
                      <a:r>
                        <a:rPr lang="en-US" b="1" i="1" dirty="0" smtClean="0"/>
                        <a:t>[</a:t>
                      </a:r>
                      <a:r>
                        <a:rPr lang="ru-RU" b="1" i="1" dirty="0" smtClean="0"/>
                        <a:t>а</a:t>
                      </a:r>
                      <a:r>
                        <a:rPr lang="en-US" b="1" i="1" dirty="0" smtClean="0"/>
                        <a:t>]</a:t>
                      </a:r>
                      <a:endParaRPr lang="be-BY" b="1" i="1" dirty="0"/>
                    </a:p>
                  </a:txBody>
                  <a:tcPr/>
                </a:tc>
              </a:tr>
              <a:tr h="1337335">
                <a:tc>
                  <a:txBody>
                    <a:bodyPr/>
                    <a:lstStyle/>
                    <a:p>
                      <a:r>
                        <a:rPr lang="ru-RU" i="1" dirty="0" err="1" smtClean="0"/>
                        <a:t>н’о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с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н’есу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 </a:t>
                      </a:r>
                      <a:r>
                        <a:rPr lang="ru-RU" i="1" dirty="0" err="1" smtClean="0"/>
                        <a:t>р’е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р’ека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в </a:t>
                      </a:r>
                      <a:r>
                        <a:rPr lang="ru-RU" i="1" dirty="0" err="1" smtClean="0"/>
                        <a:t>р’ек’е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т</a:t>
                      </a:r>
                      <a:r>
                        <a:rPr lang="ru-RU" i="1" dirty="0" smtClean="0"/>
                        <a:t>’ – </a:t>
                      </a:r>
                      <a:r>
                        <a:rPr lang="ru-RU" i="1" dirty="0" err="1" smtClean="0"/>
                        <a:t>п’ета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]</a:t>
                      </a:r>
                      <a:endParaRPr lang="be-BY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err="1" smtClean="0"/>
                        <a:t>н’о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с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н’ису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р’е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р’ика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т</a:t>
                      </a:r>
                      <a:r>
                        <a:rPr lang="ru-RU" i="1" dirty="0" smtClean="0"/>
                        <a:t>’ – </a:t>
                      </a:r>
                      <a:r>
                        <a:rPr lang="ru-RU" i="1" dirty="0" err="1" smtClean="0"/>
                        <a:t>п’ита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]</a:t>
                      </a:r>
                      <a:endParaRPr lang="be-BY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err="1" smtClean="0"/>
                        <a:t>н’о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err="1" smtClean="0"/>
                        <a:t>с</a:t>
                      </a:r>
                      <a:r>
                        <a:rPr lang="ru-RU" sz="1800" i="1" dirty="0" smtClean="0"/>
                        <a:t> – </a:t>
                      </a:r>
                      <a:r>
                        <a:rPr lang="ru-RU" sz="1800" i="1" dirty="0" err="1" smtClean="0"/>
                        <a:t>н’асу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р’е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err="1" smtClean="0"/>
                        <a:t>к</a:t>
                      </a:r>
                      <a:r>
                        <a:rPr lang="ru-RU" sz="1800" i="1" dirty="0" smtClean="0"/>
                        <a:t> – </a:t>
                      </a:r>
                      <a:r>
                        <a:rPr lang="ru-RU" sz="1800" i="1" dirty="0" err="1" smtClean="0"/>
                        <a:t>р’ака</a:t>
                      </a:r>
                      <a:r>
                        <a:rPr lang="ru-RU" sz="18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smtClean="0"/>
                        <a:t>, </a:t>
                      </a:r>
                      <a:r>
                        <a:rPr lang="ru-RU" sz="1800" i="1" dirty="0" err="1" smtClean="0"/>
                        <a:t>п’а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err="1" smtClean="0"/>
                        <a:t>т</a:t>
                      </a:r>
                      <a:r>
                        <a:rPr lang="ru-RU" sz="1800" i="1" dirty="0" smtClean="0"/>
                        <a:t>’ – </a:t>
                      </a:r>
                      <a:r>
                        <a:rPr lang="ru-RU" sz="1800" i="1" dirty="0" err="1" smtClean="0"/>
                        <a:t>п’ата</a:t>
                      </a:r>
                      <a:r>
                        <a:rPr lang="ru-RU" sz="18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800" i="1" dirty="0" err="1" smtClean="0"/>
                        <a:t>к</a:t>
                      </a:r>
                      <a:r>
                        <a:rPr lang="ru-RU" sz="1800" i="1" dirty="0" smtClean="0"/>
                        <a:t>]</a:t>
                      </a:r>
                      <a:endParaRPr lang="be-BY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типы яканья: </a:t>
            </a:r>
            <a:br>
              <a:rPr lang="ru-RU" dirty="0" smtClean="0"/>
            </a:br>
            <a:r>
              <a:rPr lang="ru-RU" b="1" dirty="0" smtClean="0"/>
              <a:t>сильное</a:t>
            </a:r>
            <a:r>
              <a:rPr lang="ru-RU" dirty="0" smtClean="0"/>
              <a:t>, </a:t>
            </a:r>
            <a:r>
              <a:rPr lang="ru-RU" b="1" dirty="0" smtClean="0"/>
              <a:t>умеренное</a:t>
            </a:r>
            <a:r>
              <a:rPr lang="ru-RU" dirty="0" smtClean="0"/>
              <a:t> и </a:t>
            </a:r>
            <a:r>
              <a:rPr lang="ru-RU" b="1" dirty="0" smtClean="0"/>
              <a:t>диссимилятивное</a:t>
            </a:r>
            <a:endParaRPr lang="be-BY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571613"/>
          <a:ext cx="8715438" cy="433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80483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Сильное яканье</a:t>
                      </a:r>
                      <a:endParaRPr lang="be-BY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Умеренное яканье</a:t>
                      </a:r>
                      <a:endParaRPr lang="be-BY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Диссимилятивное яканье</a:t>
                      </a:r>
                      <a:endParaRPr lang="be-BY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38434">
                <a:tc>
                  <a:txBody>
                    <a:bodyPr/>
                    <a:lstStyle/>
                    <a:p>
                      <a:r>
                        <a:rPr lang="ru-RU" dirty="0" smtClean="0"/>
                        <a:t>в 1-м предударном слоге на месте гласных фонем </a:t>
                      </a:r>
                      <a:r>
                        <a:rPr lang="ru-RU" b="1" i="1" dirty="0" smtClean="0"/>
                        <a:t>‹е – о – а›</a:t>
                      </a:r>
                      <a:r>
                        <a:rPr lang="ru-RU" dirty="0" smtClean="0"/>
                        <a:t>  всегда произносится </a:t>
                      </a:r>
                      <a:r>
                        <a:rPr lang="ru-RU" b="1" i="1" dirty="0" smtClean="0"/>
                        <a:t>[а]</a:t>
                      </a:r>
                      <a:r>
                        <a:rPr lang="ru-RU" dirty="0" smtClean="0"/>
                        <a:t> 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1-м предударном слоге на месте гласных фонем </a:t>
                      </a:r>
                      <a:r>
                        <a:rPr lang="ru-RU" b="1" i="1" dirty="0" smtClean="0"/>
                        <a:t>‹е – о – а›</a:t>
                      </a:r>
                      <a:r>
                        <a:rPr lang="ru-RU" dirty="0" smtClean="0"/>
                        <a:t> перед </a:t>
                      </a:r>
                      <a:r>
                        <a:rPr lang="ru-RU" b="1" dirty="0" smtClean="0"/>
                        <a:t>твёрдым согласным</a:t>
                      </a:r>
                      <a:r>
                        <a:rPr lang="ru-RU" dirty="0" smtClean="0"/>
                        <a:t> произносится </a:t>
                      </a:r>
                      <a:r>
                        <a:rPr lang="ru-RU" b="1" i="1" dirty="0" smtClean="0"/>
                        <a:t>[а]</a:t>
                      </a:r>
                      <a:r>
                        <a:rPr lang="ru-RU" dirty="0" smtClean="0"/>
                        <a:t>, перед </a:t>
                      </a:r>
                      <a:r>
                        <a:rPr lang="ru-RU" b="1" dirty="0" smtClean="0"/>
                        <a:t>мягким согласным </a:t>
                      </a:r>
                      <a:r>
                        <a:rPr lang="ru-RU" dirty="0" smtClean="0"/>
                        <a:t>– </a:t>
                      </a:r>
                      <a:r>
                        <a:rPr lang="ru-RU" b="1" i="1" dirty="0" smtClean="0"/>
                        <a:t>[и]</a:t>
                      </a:r>
                      <a:r>
                        <a:rPr lang="ru-RU" dirty="0" smtClean="0"/>
                        <a:t> (или </a:t>
                      </a:r>
                      <a:r>
                        <a:rPr lang="ru-RU" b="1" i="1" dirty="0" smtClean="0"/>
                        <a:t>[е]</a:t>
                      </a:r>
                      <a:r>
                        <a:rPr lang="ru-RU" dirty="0" smtClean="0"/>
                        <a:t> )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1-м предударном слоге на месте гласных фонем </a:t>
                      </a:r>
                      <a:r>
                        <a:rPr lang="ru-RU" b="1" i="1" dirty="0" smtClean="0"/>
                        <a:t>‹е – о – а›</a:t>
                      </a:r>
                      <a:r>
                        <a:rPr lang="ru-RU" dirty="0" smtClean="0"/>
                        <a:t> перед ударным гласным </a:t>
                      </a:r>
                      <a:r>
                        <a:rPr lang="en-US" b="1" i="1" dirty="0" smtClean="0"/>
                        <a:t>[</a:t>
                      </a:r>
                      <a:r>
                        <a:rPr lang="ru-RU" b="1" i="1" dirty="0" smtClean="0"/>
                        <a:t>и</a:t>
                      </a:r>
                      <a:r>
                        <a:rPr lang="en-US" b="1" i="1" dirty="0" smtClean="0"/>
                        <a:t>]</a:t>
                      </a:r>
                      <a:r>
                        <a:rPr lang="ru-RU" b="0" i="0" dirty="0" smtClean="0"/>
                        <a:t>, </a:t>
                      </a:r>
                      <a:r>
                        <a:rPr lang="en-US" b="1" i="1" dirty="0" smtClean="0"/>
                        <a:t>[</a:t>
                      </a:r>
                      <a:r>
                        <a:rPr lang="ru-RU" b="1" i="1" dirty="0" err="1" smtClean="0"/>
                        <a:t>ы</a:t>
                      </a:r>
                      <a:r>
                        <a:rPr lang="en-US" b="1" i="1" dirty="0" smtClean="0"/>
                        <a:t>]</a:t>
                      </a:r>
                      <a:r>
                        <a:rPr lang="ru-RU" b="1" i="1" dirty="0" smtClean="0"/>
                        <a:t>  </a:t>
                      </a:r>
                      <a:r>
                        <a:rPr lang="ru-RU" b="0" i="0" dirty="0" smtClean="0"/>
                        <a:t>или</a:t>
                      </a:r>
                      <a:r>
                        <a:rPr lang="ru-RU" b="1" i="1" dirty="0" smtClean="0"/>
                        <a:t> </a:t>
                      </a:r>
                      <a:r>
                        <a:rPr lang="en-US" b="1" i="1" dirty="0" smtClean="0"/>
                        <a:t>[</a:t>
                      </a:r>
                      <a:r>
                        <a:rPr lang="ru-RU" b="1" i="1" dirty="0" smtClean="0"/>
                        <a:t>у</a:t>
                      </a:r>
                      <a:r>
                        <a:rPr lang="en-US" b="1" i="1" dirty="0" smtClean="0"/>
                        <a:t>]</a:t>
                      </a:r>
                      <a:r>
                        <a:rPr lang="ru-RU" b="1" i="1" dirty="0" smtClean="0"/>
                        <a:t> </a:t>
                      </a:r>
                      <a:r>
                        <a:rPr lang="ru-RU" dirty="0" smtClean="0"/>
                        <a:t>произносится </a:t>
                      </a:r>
                      <a:r>
                        <a:rPr lang="ru-RU" b="1" i="1" dirty="0" smtClean="0"/>
                        <a:t>[а]</a:t>
                      </a:r>
                      <a:r>
                        <a:rPr lang="ru-RU" dirty="0" smtClean="0"/>
                        <a:t>, перед ударным гласным </a:t>
                      </a:r>
                      <a:r>
                        <a:rPr lang="en-US" b="1" i="1" dirty="0" smtClean="0"/>
                        <a:t>[</a:t>
                      </a:r>
                      <a:r>
                        <a:rPr lang="ru-RU" b="1" i="1" dirty="0" smtClean="0"/>
                        <a:t>а</a:t>
                      </a:r>
                      <a:r>
                        <a:rPr lang="en-US" b="1" i="1" dirty="0" smtClean="0"/>
                        <a:t>]</a:t>
                      </a:r>
                      <a:r>
                        <a:rPr lang="ru-RU" b="1" i="1" dirty="0" smtClean="0"/>
                        <a:t> </a:t>
                      </a:r>
                      <a:r>
                        <a:rPr lang="ru-RU" dirty="0" smtClean="0"/>
                        <a:t>– </a:t>
                      </a:r>
                      <a:r>
                        <a:rPr lang="ru-RU" b="1" i="1" dirty="0" smtClean="0"/>
                        <a:t>[и]</a:t>
                      </a:r>
                      <a:r>
                        <a:rPr lang="ru-RU" dirty="0" smtClean="0"/>
                        <a:t> (или </a:t>
                      </a:r>
                      <a:r>
                        <a:rPr lang="ru-RU" b="1" i="1" dirty="0" smtClean="0"/>
                        <a:t>[е])</a:t>
                      </a:r>
                      <a:endParaRPr lang="be-BY" dirty="0"/>
                    </a:p>
                  </a:txBody>
                  <a:tcPr/>
                </a:tc>
              </a:tr>
              <a:tr h="1156725">
                <a:tc>
                  <a:txBody>
                    <a:bodyPr/>
                    <a:lstStyle/>
                    <a:p>
                      <a:r>
                        <a:rPr lang="ru-RU" i="1" dirty="0" smtClean="0"/>
                        <a:t>[</a:t>
                      </a:r>
                      <a:r>
                        <a:rPr lang="ru-RU" i="1" dirty="0" err="1" smtClean="0"/>
                        <a:t>н’о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с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н’асу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н’ас</a:t>
                      </a:r>
                      <a:r>
                        <a:rPr lang="en-US" i="1" dirty="0" smtClean="0"/>
                        <a:t>’</a:t>
                      </a:r>
                      <a:r>
                        <a:rPr lang="ru-RU" i="1" dirty="0" smtClean="0"/>
                        <a:t>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i="1" dirty="0" err="1" smtClean="0"/>
                        <a:t>р’е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р’ака</a:t>
                      </a:r>
                      <a:r>
                        <a:rPr lang="ru-RU" i="0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0" dirty="0" smtClean="0"/>
                        <a:t>, </a:t>
                      </a:r>
                      <a:r>
                        <a:rPr lang="ru-RU" i="1" dirty="0" err="1" smtClean="0"/>
                        <a:t>р’ак’и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т</a:t>
                      </a:r>
                      <a:r>
                        <a:rPr lang="ru-RU" i="1" dirty="0" smtClean="0"/>
                        <a:t>’ – </a:t>
                      </a:r>
                      <a:r>
                        <a:rPr lang="ru-RU" i="1" dirty="0" err="1" smtClean="0"/>
                        <a:t>п’ата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п’ат’и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]</a:t>
                      </a:r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[</a:t>
                      </a:r>
                      <a:r>
                        <a:rPr lang="ru-RU" i="1" dirty="0" err="1" smtClean="0"/>
                        <a:t>н’о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с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н’асу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н’ис</a:t>
                      </a:r>
                      <a:r>
                        <a:rPr lang="en-US" i="1" dirty="0" smtClean="0"/>
                        <a:t>’</a:t>
                      </a:r>
                      <a:r>
                        <a:rPr lang="ru-RU" i="1" dirty="0" smtClean="0"/>
                        <a:t>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i="1" dirty="0" err="1" smtClean="0"/>
                        <a:t>р’е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р’ака</a:t>
                      </a:r>
                      <a:r>
                        <a:rPr lang="ru-RU" i="0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0" dirty="0" smtClean="0"/>
                        <a:t>, </a:t>
                      </a:r>
                      <a:r>
                        <a:rPr lang="ru-RU" i="1" dirty="0" err="1" smtClean="0"/>
                        <a:t>р’ик’и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т</a:t>
                      </a:r>
                      <a:r>
                        <a:rPr lang="ru-RU" i="1" dirty="0" smtClean="0"/>
                        <a:t>’ – </a:t>
                      </a:r>
                      <a:r>
                        <a:rPr lang="ru-RU" i="1" dirty="0" err="1" smtClean="0"/>
                        <a:t>п’ата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п’ит’и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]</a:t>
                      </a:r>
                      <a:endParaRPr lang="be-BY" dirty="0" smtClean="0"/>
                    </a:p>
                    <a:p>
                      <a:endParaRPr lang="be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[</a:t>
                      </a:r>
                      <a:r>
                        <a:rPr lang="ru-RU" i="1" dirty="0" err="1" smtClean="0"/>
                        <a:t>н’о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с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н’асу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н’ас</a:t>
                      </a:r>
                      <a:r>
                        <a:rPr lang="en-US" i="1" dirty="0" smtClean="0"/>
                        <a:t>’</a:t>
                      </a:r>
                      <a:r>
                        <a:rPr lang="ru-RU" i="1" dirty="0" smtClean="0"/>
                        <a:t>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i="1" dirty="0" err="1" smtClean="0"/>
                        <a:t>р’е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 – </a:t>
                      </a:r>
                      <a:r>
                        <a:rPr lang="ru-RU" i="1" dirty="0" err="1" smtClean="0"/>
                        <a:t>р’ика</a:t>
                      </a:r>
                      <a:r>
                        <a:rPr lang="ru-RU" i="0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0" dirty="0" smtClean="0"/>
                        <a:t>, </a:t>
                      </a:r>
                      <a:r>
                        <a:rPr lang="ru-RU" i="1" dirty="0" err="1" smtClean="0"/>
                        <a:t>р’ак’и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т</a:t>
                      </a:r>
                      <a:r>
                        <a:rPr lang="ru-RU" i="1" dirty="0" smtClean="0"/>
                        <a:t>’ – </a:t>
                      </a:r>
                      <a:r>
                        <a:rPr lang="ru-RU" i="1" dirty="0" err="1" smtClean="0"/>
                        <a:t>п’ита</a:t>
                      </a:r>
                      <a:r>
                        <a:rPr lang="ru-RU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err="1" smtClean="0"/>
                        <a:t>к</a:t>
                      </a:r>
                      <a:r>
                        <a:rPr lang="ru-RU" i="1" dirty="0" smtClean="0"/>
                        <a:t>, </a:t>
                      </a:r>
                      <a:r>
                        <a:rPr lang="ru-RU" i="1" dirty="0" err="1" smtClean="0"/>
                        <a:t>п’ат’и</a:t>
                      </a:r>
                      <a:r>
                        <a:rPr lang="ru-RU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i="1" dirty="0" smtClean="0"/>
                        <a:t>]</a:t>
                      </a:r>
                      <a:endParaRPr lang="be-BY" dirty="0" smtClean="0"/>
                    </a:p>
                    <a:p>
                      <a:endParaRPr lang="be-B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Распространение различных типов безударного вокализма после мягких согласных</a:t>
            </a:r>
            <a:endParaRPr lang="be-BY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000108"/>
            <a:ext cx="1619232" cy="438136"/>
          </a:xfrm>
          <a:solidFill>
            <a:srgbClr val="86A240"/>
          </a:solidFill>
        </p:spPr>
        <p:txBody>
          <a:bodyPr>
            <a:normAutofit/>
          </a:bodyPr>
          <a:lstStyle/>
          <a:p>
            <a:r>
              <a:rPr lang="ru-RU" dirty="0" smtClean="0"/>
              <a:t>Оканье</a:t>
            </a:r>
            <a:endParaRPr lang="be-BY" dirty="0"/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57158" y="2928934"/>
            <a:ext cx="1643074" cy="438136"/>
          </a:xfrm>
          <a:prstGeom prst="rect">
            <a:avLst/>
          </a:prstGeom>
          <a:solidFill>
            <a:srgbClr val="DEA900"/>
          </a:solidFill>
        </p:spPr>
        <p:txBody>
          <a:bodyPr vert="horz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Яканье умеренное</a:t>
            </a:r>
            <a:endParaRPr kumimoji="0" lang="be-BY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357158" y="1643050"/>
            <a:ext cx="1643074" cy="438136"/>
          </a:xfrm>
          <a:prstGeom prst="rect">
            <a:avLst/>
          </a:prstGeom>
          <a:solidFill>
            <a:srgbClr val="9148C8"/>
          </a:solidFill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Иканье</a:t>
            </a:r>
            <a:endParaRPr kumimoji="0" lang="be-BY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0" name="AutoShape 2" descr="Карта 13. Различение или неразличение гласных в 1-м предударном слоге после мягких согласных (иканье, яканье)"/>
          <p:cNvSpPr>
            <a:spLocks noChangeAspect="1" noChangeArrowheads="1"/>
          </p:cNvSpPr>
          <p:nvPr/>
        </p:nvSpPr>
        <p:spPr bwMode="auto">
          <a:xfrm>
            <a:off x="155575" y="-1851025"/>
            <a:ext cx="3810000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e-BY"/>
          </a:p>
        </p:txBody>
      </p:sp>
      <p:sp>
        <p:nvSpPr>
          <p:cNvPr id="2052" name="AutoShape 4" descr="Карта 13. Различение или неразличение гласных в 1-м предударном слоге после мягких согласных (иканье, яканье)"/>
          <p:cNvSpPr>
            <a:spLocks noChangeAspect="1" noChangeArrowheads="1"/>
          </p:cNvSpPr>
          <p:nvPr/>
        </p:nvSpPr>
        <p:spPr bwMode="auto">
          <a:xfrm>
            <a:off x="155575" y="-1851025"/>
            <a:ext cx="3810000" cy="3867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e-BY"/>
          </a:p>
        </p:txBody>
      </p:sp>
      <p:pic>
        <p:nvPicPr>
          <p:cNvPr id="10" name="Picture 2" descr="Карта 13. Различение или неразличение гласных в 1-м предударном слоге после мягких согласных (иканье, яканье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714356"/>
            <a:ext cx="4191000" cy="4253865"/>
          </a:xfrm>
          <a:prstGeom prst="rect">
            <a:avLst/>
          </a:prstGeom>
          <a:noFill/>
        </p:spPr>
      </p:pic>
      <p:sp>
        <p:nvSpPr>
          <p:cNvPr id="11" name="Текст 3"/>
          <p:cNvSpPr txBox="1">
            <a:spLocks/>
          </p:cNvSpPr>
          <p:nvPr/>
        </p:nvSpPr>
        <p:spPr>
          <a:xfrm>
            <a:off x="357158" y="2285992"/>
            <a:ext cx="1619232" cy="438136"/>
          </a:xfrm>
          <a:prstGeom prst="rect">
            <a:avLst/>
          </a:prstGeom>
          <a:solidFill>
            <a:srgbClr val="EB3946"/>
          </a:solidFill>
        </p:spPr>
        <p:txBody>
          <a:bodyPr vert="horz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Яканье сильное</a:t>
            </a:r>
            <a:endParaRPr kumimoji="0" lang="be-BY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357158" y="3571876"/>
            <a:ext cx="1619232" cy="438136"/>
          </a:xfrm>
          <a:prstGeom prst="rect">
            <a:avLst/>
          </a:prstGeom>
          <a:solidFill>
            <a:srgbClr val="FFFF66"/>
          </a:solidFill>
        </p:spPr>
        <p:txBody>
          <a:bodyPr vert="horz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Яканье диссимилятивное</a:t>
            </a:r>
            <a:endParaRPr kumimoji="0" lang="be-BY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524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Поведение гласных в положении других безударных слогов, кроме 1-го, после твёрдых согласных </a:t>
            </a:r>
            <a:endParaRPr lang="ru-RU" sz="28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2" y="2636912"/>
          <a:ext cx="8784976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14223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Окающие говоры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Акающие говоры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Полное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оканье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Неполное оканье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Полное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аканье</a:t>
                      </a:r>
                      <a:endParaRPr lang="be-BY" sz="1800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Неполное аканье</a:t>
                      </a:r>
                      <a:endParaRPr lang="be-BY" sz="18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Фонемы </a:t>
                      </a:r>
                      <a:r>
                        <a:rPr lang="ru-RU" sz="1400" i="1" dirty="0" smtClean="0"/>
                        <a:t>‹о›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i="1" dirty="0" smtClean="0"/>
                        <a:t>‹а›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b="1" dirty="0" smtClean="0"/>
                        <a:t>различаются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во всех безударных слогах</a:t>
                      </a:r>
                      <a:r>
                        <a:rPr lang="ru-RU" sz="1400" dirty="0" smtClean="0"/>
                        <a:t>:  </a:t>
                      </a:r>
                      <a:r>
                        <a:rPr lang="ru-RU" sz="1400" i="1" dirty="0" smtClean="0"/>
                        <a:t>[молок</a:t>
                      </a:r>
                      <a:r>
                        <a:rPr lang="ru-RU" sz="1400" i="1" dirty="0" smtClean="0">
                          <a:latin typeface="+mn-lt"/>
                        </a:rPr>
                        <a:t>о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dirty="0" smtClean="0">
                          <a:latin typeface="+mn-lt"/>
                        </a:rPr>
                        <a:t>,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 err="1" smtClean="0"/>
                        <a:t>малова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т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i="1" dirty="0" smtClean="0"/>
                        <a:t> </a:t>
                      </a:r>
                      <a:r>
                        <a:rPr lang="ru-RU" sz="1400" i="1" dirty="0" err="1" smtClean="0"/>
                        <a:t>сторожы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л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старожы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л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i="1" dirty="0" smtClean="0"/>
                        <a:t> </a:t>
                      </a:r>
                      <a:r>
                        <a:rPr lang="ru-RU" sz="1400" i="1" dirty="0" err="1" smtClean="0"/>
                        <a:t>до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рого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i="1" dirty="0" smtClean="0"/>
                        <a:t> </a:t>
                      </a:r>
                      <a:r>
                        <a:rPr lang="ru-RU" sz="1400" i="1" dirty="0" err="1" smtClean="0"/>
                        <a:t>сто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рожа</a:t>
                      </a:r>
                      <a:r>
                        <a:rPr lang="ru-RU" sz="1400" i="1" dirty="0" smtClean="0"/>
                        <a:t>]</a:t>
                      </a:r>
                      <a:endParaRPr lang="be-BY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Фонемы </a:t>
                      </a:r>
                      <a:r>
                        <a:rPr lang="ru-RU" sz="1400" i="1" dirty="0" smtClean="0"/>
                        <a:t>‹о›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i="1" dirty="0" smtClean="0"/>
                        <a:t>‹а›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b="1" dirty="0" smtClean="0"/>
                        <a:t>различаются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только в 1-м предударном слоге</a:t>
                      </a:r>
                      <a:r>
                        <a:rPr lang="ru-RU" sz="1400" dirty="0" smtClean="0"/>
                        <a:t> при совпадении их  в других безударных слогах в звуке </a:t>
                      </a:r>
                      <a:r>
                        <a:rPr lang="ru-RU" sz="1400" i="1" dirty="0" smtClean="0"/>
                        <a:t>[</a:t>
                      </a:r>
                      <a:r>
                        <a:rPr lang="ru-RU" sz="1400" i="1" dirty="0" err="1" smtClean="0"/>
                        <a:t>ъ</a:t>
                      </a:r>
                      <a:r>
                        <a:rPr lang="ru-RU" sz="1400" i="1" dirty="0" smtClean="0"/>
                        <a:t>]: [</a:t>
                      </a:r>
                      <a:r>
                        <a:rPr lang="ru-RU" sz="1400" i="1" dirty="0" err="1" smtClean="0"/>
                        <a:t>мълоко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мълова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т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стърожы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л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стърожы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л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до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ръгъ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сто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ръжъ</a:t>
                      </a:r>
                      <a:r>
                        <a:rPr lang="ru-RU" sz="1400" i="1" dirty="0" smtClean="0"/>
                        <a:t>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Фонемы </a:t>
                      </a:r>
                      <a:r>
                        <a:rPr lang="ru-RU" sz="1400" i="1" dirty="0" smtClean="0"/>
                        <a:t>‹о›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i="1" dirty="0" smtClean="0"/>
                        <a:t>‹а›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совпадают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в</a:t>
                      </a:r>
                      <a:r>
                        <a:rPr lang="ru-RU" sz="1400" dirty="0" smtClean="0"/>
                        <a:t> звуке </a:t>
                      </a:r>
                      <a:r>
                        <a:rPr lang="en-US" sz="1400" b="1" i="1" dirty="0" smtClean="0"/>
                        <a:t>[</a:t>
                      </a:r>
                      <a:r>
                        <a:rPr lang="ru-RU" sz="1400" b="1" i="1" dirty="0" smtClean="0"/>
                        <a:t>а</a:t>
                      </a:r>
                      <a:r>
                        <a:rPr lang="en-US" sz="1400" b="1" i="1" dirty="0" smtClean="0"/>
                        <a:t>]</a:t>
                      </a:r>
                      <a:r>
                        <a:rPr lang="ru-RU" sz="1400" b="1" i="1" dirty="0" smtClean="0"/>
                        <a:t> </a:t>
                      </a:r>
                      <a:r>
                        <a:rPr lang="ru-RU" sz="1400" b="1" dirty="0" smtClean="0"/>
                        <a:t>во всех безударных слогах</a:t>
                      </a:r>
                      <a:r>
                        <a:rPr lang="ru-RU" sz="1400" dirty="0" smtClean="0"/>
                        <a:t>:  </a:t>
                      </a:r>
                      <a:r>
                        <a:rPr lang="ru-RU" sz="1400" i="1" dirty="0" smtClean="0"/>
                        <a:t>[</a:t>
                      </a:r>
                      <a:r>
                        <a:rPr lang="ru-RU" sz="1400" i="1" dirty="0" err="1" smtClean="0"/>
                        <a:t>малак</a:t>
                      </a:r>
                      <a:r>
                        <a:rPr lang="ru-RU" sz="1400" i="1" dirty="0" err="1" smtClean="0">
                          <a:latin typeface="+mn-lt"/>
                        </a:rPr>
                        <a:t>о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dirty="0" smtClean="0">
                          <a:latin typeface="+mn-lt"/>
                        </a:rPr>
                        <a:t>,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 err="1" smtClean="0"/>
                        <a:t>малава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т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i="1" dirty="0" smtClean="0"/>
                        <a:t> </a:t>
                      </a:r>
                      <a:r>
                        <a:rPr lang="ru-RU" sz="1400" i="1" dirty="0" err="1" smtClean="0"/>
                        <a:t>старажы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л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старажы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л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i="1" dirty="0" smtClean="0"/>
                        <a:t> </a:t>
                      </a:r>
                      <a:r>
                        <a:rPr lang="ru-RU" sz="1400" i="1" dirty="0" err="1" smtClean="0"/>
                        <a:t>до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рага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i="1" dirty="0" smtClean="0"/>
                        <a:t> </a:t>
                      </a:r>
                      <a:r>
                        <a:rPr lang="ru-RU" sz="1400" i="1" dirty="0" err="1" smtClean="0"/>
                        <a:t>сто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ража</a:t>
                      </a:r>
                      <a:r>
                        <a:rPr lang="ru-RU" sz="1400" i="1" dirty="0" smtClean="0"/>
                        <a:t>]</a:t>
                      </a:r>
                      <a:endParaRPr lang="be-BY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Фонемы </a:t>
                      </a:r>
                      <a:r>
                        <a:rPr lang="ru-RU" sz="1400" i="1" dirty="0" smtClean="0"/>
                        <a:t>‹о›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i="1" dirty="0" smtClean="0"/>
                        <a:t>‹а›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совпадают</a:t>
                      </a:r>
                      <a:r>
                        <a:rPr lang="ru-RU" sz="1400" b="1" i="1" dirty="0" smtClean="0"/>
                        <a:t> </a:t>
                      </a:r>
                      <a:r>
                        <a:rPr lang="ru-RU" sz="1400" b="1" dirty="0" smtClean="0"/>
                        <a:t>в </a:t>
                      </a:r>
                      <a:r>
                        <a:rPr lang="ru-RU" sz="1400" b="0" dirty="0" smtClean="0"/>
                        <a:t>звуке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en-US" sz="1400" b="1" i="1" dirty="0" smtClean="0"/>
                        <a:t>[</a:t>
                      </a:r>
                      <a:r>
                        <a:rPr lang="ru-RU" sz="1400" b="1" i="1" dirty="0" smtClean="0"/>
                        <a:t>а</a:t>
                      </a:r>
                      <a:r>
                        <a:rPr lang="en-US" sz="1400" b="1" i="1" dirty="0" smtClean="0"/>
                        <a:t>]</a:t>
                      </a:r>
                      <a:r>
                        <a:rPr lang="ru-RU" sz="1400" b="1" dirty="0" smtClean="0"/>
                        <a:t>  только в    1-м предударном слоге</a:t>
                      </a:r>
                      <a:r>
                        <a:rPr lang="ru-RU" sz="1400" dirty="0" smtClean="0"/>
                        <a:t>, в других безударных слогах – в звуке </a:t>
                      </a:r>
                      <a:r>
                        <a:rPr lang="ru-RU" sz="1400" i="1" dirty="0" smtClean="0"/>
                        <a:t>[</a:t>
                      </a:r>
                      <a:r>
                        <a:rPr lang="ru-RU" sz="1400" i="1" dirty="0" err="1" smtClean="0"/>
                        <a:t>ъ</a:t>
                      </a:r>
                      <a:r>
                        <a:rPr lang="ru-RU" sz="1400" i="1" dirty="0" smtClean="0"/>
                        <a:t>]:</a:t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 [</a:t>
                      </a:r>
                      <a:r>
                        <a:rPr lang="ru-RU" sz="1400" i="1" dirty="0" err="1" smtClean="0"/>
                        <a:t>мълако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мълава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т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стъражы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л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стъражы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л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до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ръгъ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сто</a:t>
                      </a:r>
                      <a:r>
                        <a:rPr lang="ru-RU" sz="1400" i="1" dirty="0" err="1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err="1" smtClean="0"/>
                        <a:t>ръжъ</a:t>
                      </a:r>
                      <a:r>
                        <a:rPr lang="ru-RU" sz="1400" i="1" dirty="0" smtClean="0"/>
                        <a:t>]</a:t>
                      </a:r>
                      <a:endParaRPr lang="be-BY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Количество и состав фонем в языке или диалекте всегда определяется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 сильной позиции </a:t>
            </a:r>
          </a:p>
          <a:p>
            <a:pPr algn="just"/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гласных фонем русского языка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сильная позиция </a:t>
            </a:r>
            <a:r>
              <a:rPr lang="ru-RU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положение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 ударением перед твёрдым согласным</a:t>
            </a:r>
            <a:endParaRPr lang="be-BY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Ударный вокализм</a:t>
            </a:r>
            <a:endParaRPr lang="be-B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524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Поведение гласных в положении других безударных слогов, кроме 1-го, после мягких согласных 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2636912"/>
          <a:ext cx="8784976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435648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Окающие говоры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Акающие говоры</a:t>
                      </a:r>
                      <a:endParaRPr lang="ru-RU" dirty="0"/>
                    </a:p>
                  </a:txBody>
                  <a:tcPr/>
                </a:tc>
              </a:tr>
              <a:tr h="637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Полное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оканье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Неполное оканье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e-BY" sz="1800" b="1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Фонемы </a:t>
                      </a:r>
                      <a:r>
                        <a:rPr lang="ru-RU" sz="1400" i="1" dirty="0" smtClean="0"/>
                        <a:t>‹е›,‹о›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i="1" dirty="0" smtClean="0"/>
                        <a:t>‹а›</a:t>
                      </a:r>
                      <a:r>
                        <a:rPr lang="ru-RU" sz="1400" dirty="0" smtClean="0"/>
                        <a:t>  обычно </a:t>
                      </a:r>
                      <a:r>
                        <a:rPr lang="ru-RU" sz="1400" b="1" dirty="0" smtClean="0"/>
                        <a:t>совпадают в</a:t>
                      </a:r>
                      <a:r>
                        <a:rPr lang="ru-RU" sz="1400" dirty="0" smtClean="0"/>
                        <a:t> звуке </a:t>
                      </a:r>
                      <a:r>
                        <a:rPr lang="en-US" sz="1400" b="1" i="1" dirty="0" smtClean="0"/>
                        <a:t>[</a:t>
                      </a:r>
                      <a:r>
                        <a:rPr lang="ru-RU" sz="1400" b="1" i="1" dirty="0" smtClean="0"/>
                        <a:t>е</a:t>
                      </a:r>
                      <a:r>
                        <a:rPr lang="en-US" sz="1400" b="1" i="1" dirty="0" smtClean="0"/>
                        <a:t>]</a:t>
                      </a:r>
                      <a:r>
                        <a:rPr lang="ru-RU" sz="1400" dirty="0" smtClean="0"/>
                        <a:t>:  </a:t>
                      </a:r>
                      <a:r>
                        <a:rPr lang="ru-RU" sz="1400" i="1" dirty="0" smtClean="0"/>
                        <a:t>[л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ес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н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ик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smtClean="0"/>
                        <a:t>и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п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еч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н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ик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smtClean="0"/>
                        <a:t>и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п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етак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smtClean="0"/>
                        <a:t>и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smtClean="0"/>
                        <a:t>]</a:t>
                      </a:r>
                      <a:endParaRPr lang="be-BY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Фонемы </a:t>
                      </a:r>
                      <a:r>
                        <a:rPr lang="ru-RU" sz="1400" i="1" dirty="0" smtClean="0"/>
                        <a:t>‹е›,‹о›</a:t>
                      </a:r>
                      <a:r>
                        <a:rPr lang="ru-RU" sz="1400" dirty="0" smtClean="0"/>
                        <a:t> и </a:t>
                      </a:r>
                      <a:r>
                        <a:rPr lang="ru-RU" sz="1400" i="1" dirty="0" smtClean="0"/>
                        <a:t>‹а›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совпадают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="1" dirty="0" smtClean="0"/>
                        <a:t>в</a:t>
                      </a:r>
                      <a:r>
                        <a:rPr lang="ru-RU" sz="1400" dirty="0" smtClean="0"/>
                        <a:t> звуке, среднем между </a:t>
                      </a:r>
                      <a:r>
                        <a:rPr lang="en-US" sz="1400" i="1" dirty="0" smtClean="0"/>
                        <a:t>[</a:t>
                      </a:r>
                      <a:r>
                        <a:rPr lang="ru-RU" sz="1400" i="1" dirty="0" smtClean="0"/>
                        <a:t>и</a:t>
                      </a:r>
                      <a:r>
                        <a:rPr lang="en-US" sz="1400" i="1" dirty="0" smtClean="0"/>
                        <a:t>] </a:t>
                      </a:r>
                      <a:r>
                        <a:rPr lang="ru-RU" sz="1400" dirty="0" smtClean="0"/>
                        <a:t>и </a:t>
                      </a:r>
                      <a:r>
                        <a:rPr lang="en-US" sz="1400" i="1" dirty="0" smtClean="0"/>
                        <a:t>[</a:t>
                      </a:r>
                      <a:r>
                        <a:rPr lang="ru-RU" sz="1400" i="1" dirty="0" smtClean="0"/>
                        <a:t>е</a:t>
                      </a:r>
                      <a:r>
                        <a:rPr lang="en-US" sz="1400" i="1" dirty="0" smtClean="0"/>
                        <a:t>]</a:t>
                      </a:r>
                      <a:r>
                        <a:rPr lang="ru-RU" sz="1400" i="1" dirty="0" smtClean="0"/>
                        <a:t>,</a:t>
                      </a:r>
                      <a:r>
                        <a:rPr lang="en-US" sz="1400" i="1" dirty="0" smtClean="0"/>
                        <a:t> </a:t>
                      </a:r>
                      <a:r>
                        <a:rPr lang="ru-RU" sz="1400" dirty="0" smtClean="0"/>
                        <a:t>–          </a:t>
                      </a:r>
                      <a:r>
                        <a:rPr lang="en-US" sz="1400" b="1" i="1" dirty="0" smtClean="0"/>
                        <a:t>[</a:t>
                      </a:r>
                      <a:r>
                        <a:rPr lang="ru-RU" sz="1400" b="1" i="1" dirty="0" err="1" smtClean="0"/>
                        <a:t>и</a:t>
                      </a:r>
                      <a:r>
                        <a:rPr kumimoji="0" lang="ru-RU" sz="1800" b="1" i="1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lang="en-US" sz="1400" b="1" i="1" dirty="0" smtClean="0"/>
                        <a:t>]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1" i="1" dirty="0" smtClean="0"/>
                        <a:t>[</a:t>
                      </a:r>
                      <a:r>
                        <a:rPr lang="ru-RU" sz="1400" b="1" i="1" dirty="0" err="1" smtClean="0"/>
                        <a:t>е</a:t>
                      </a:r>
                      <a:r>
                        <a:rPr kumimoji="0" lang="ru-RU" sz="1800" b="1" i="1" kern="1200" baseline="30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1400" b="1" i="1" smtClean="0"/>
                        <a:t>]</a:t>
                      </a:r>
                      <a:r>
                        <a:rPr lang="ru-RU" sz="1400" i="1" smtClean="0"/>
                        <a:t> </a:t>
                      </a:r>
                      <a:r>
                        <a:rPr lang="ru-RU" sz="1400" dirty="0" smtClean="0"/>
                        <a:t>или в звуке </a:t>
                      </a:r>
                      <a:r>
                        <a:rPr lang="ru-RU" sz="1400" b="1" i="1" dirty="0" smtClean="0"/>
                        <a:t>[</a:t>
                      </a:r>
                      <a:r>
                        <a:rPr lang="ru-RU" sz="1400" b="1" i="1" dirty="0" err="1" smtClean="0"/>
                        <a:t>ь</a:t>
                      </a:r>
                      <a:r>
                        <a:rPr lang="ru-RU" sz="1400" b="1" i="1" dirty="0" smtClean="0"/>
                        <a:t>]</a:t>
                      </a:r>
                      <a:r>
                        <a:rPr lang="ru-RU" sz="1400" i="1" dirty="0" smtClean="0"/>
                        <a:t>:</a:t>
                      </a:r>
                      <a:br>
                        <a:rPr lang="ru-RU" sz="1400" i="1" dirty="0" smtClean="0"/>
                      </a:br>
                      <a:r>
                        <a:rPr lang="ru-RU" sz="1400" i="1" dirty="0" smtClean="0"/>
                        <a:t> [л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ьс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н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ик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smtClean="0"/>
                        <a:t>и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п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ьч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н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ик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smtClean="0"/>
                        <a:t>и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smtClean="0"/>
                        <a:t>, </a:t>
                      </a:r>
                      <a:r>
                        <a:rPr lang="ru-RU" sz="1400" i="1" dirty="0" err="1" smtClean="0"/>
                        <a:t>п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err="1" smtClean="0"/>
                        <a:t>ьтак</a:t>
                      </a:r>
                      <a:r>
                        <a:rPr lang="en-US" sz="1400" i="1" dirty="0" smtClean="0"/>
                        <a:t>’</a:t>
                      </a:r>
                      <a:r>
                        <a:rPr lang="ru-RU" sz="1400" i="1" dirty="0" smtClean="0"/>
                        <a:t>и</a:t>
                      </a:r>
                      <a:r>
                        <a:rPr lang="ru-RU" sz="1400" i="1" dirty="0" smtClean="0">
                          <a:latin typeface="Times New Roman"/>
                          <a:cs typeface="Times New Roman"/>
                        </a:rPr>
                        <a:t>́</a:t>
                      </a:r>
                      <a:r>
                        <a:rPr lang="ru-RU" sz="1400" i="1" dirty="0" smtClean="0"/>
                        <a:t>]</a:t>
                      </a:r>
                      <a:endParaRPr lang="be-BY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ударного вокализма русского языка</a:t>
            </a:r>
            <a:endParaRPr lang="be-BY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marL="0" indent="1800000" algn="just">
              <a:spcBef>
                <a:spcPts val="1200"/>
              </a:spcBef>
              <a:spcAft>
                <a:spcPts val="1200"/>
              </a:spcAft>
            </a:pPr>
            <a:r>
              <a:rPr lang="ru-RU" dirty="0" err="1" smtClean="0"/>
              <a:t>Шестифонемный</a:t>
            </a:r>
            <a:r>
              <a:rPr lang="ru-RU" dirty="0" smtClean="0"/>
              <a:t> вокализм</a:t>
            </a:r>
          </a:p>
          <a:p>
            <a:pPr marL="0" indent="1800000" algn="just">
              <a:spcBef>
                <a:spcPts val="1200"/>
              </a:spcBef>
              <a:spcAft>
                <a:spcPts val="1200"/>
              </a:spcAft>
            </a:pPr>
            <a:r>
              <a:rPr lang="ru-RU" dirty="0" err="1" smtClean="0"/>
              <a:t>Семифонемный</a:t>
            </a:r>
            <a:r>
              <a:rPr lang="ru-RU" dirty="0" smtClean="0"/>
              <a:t> вокализм </a:t>
            </a:r>
          </a:p>
          <a:p>
            <a:pPr marL="0" indent="1800000" algn="just">
              <a:spcBef>
                <a:spcPts val="1200"/>
              </a:spcBef>
              <a:spcAft>
                <a:spcPts val="1200"/>
              </a:spcAft>
            </a:pPr>
            <a:r>
              <a:rPr lang="ru-RU" dirty="0" err="1" smtClean="0"/>
              <a:t>Восьмифонемный</a:t>
            </a:r>
            <a:r>
              <a:rPr lang="ru-RU" dirty="0" smtClean="0"/>
              <a:t> вокализм</a:t>
            </a:r>
            <a:endParaRPr lang="be-B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405050" cy="990600"/>
          </a:xfrm>
        </p:spPr>
        <p:txBody>
          <a:bodyPr/>
          <a:lstStyle/>
          <a:p>
            <a:r>
              <a:rPr lang="ru-RU" dirty="0" smtClean="0"/>
              <a:t>6-фонемный вокализм</a:t>
            </a:r>
            <a:endParaRPr lang="be-BY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Различительный признак – три ступени подъёма</a:t>
            </a:r>
            <a:endParaRPr lang="be-BY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Передний ряд</a:t>
                      </a:r>
                      <a:endParaRPr lang="be-BY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Средний ряд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Задний ряд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Верхний 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ы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Средний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е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Нижний 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405050" cy="990600"/>
          </a:xfrm>
        </p:spPr>
        <p:txBody>
          <a:bodyPr/>
          <a:lstStyle/>
          <a:p>
            <a:r>
              <a:rPr lang="ru-RU" dirty="0" smtClean="0"/>
              <a:t>8-фонемный вокализм</a:t>
            </a:r>
            <a:endParaRPr lang="be-BY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Различительный признак – четыре ступени подъёма</a:t>
            </a:r>
            <a:endParaRPr lang="be-BY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479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Передний ряд</a:t>
                      </a:r>
                      <a:endParaRPr lang="be-BY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Средний ряд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Задний ряд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Верхний 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ы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Верхне-средний</a:t>
                      </a:r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i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ê</a:t>
                      </a:r>
                      <a:endParaRPr lang="be-BY" sz="6600" b="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i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ô</a:t>
                      </a:r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Средний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е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Нижний 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405050" cy="990600"/>
          </a:xfrm>
        </p:spPr>
        <p:txBody>
          <a:bodyPr/>
          <a:lstStyle/>
          <a:p>
            <a:r>
              <a:rPr lang="ru-RU" dirty="0" smtClean="0"/>
              <a:t>7-фонемный вокализм</a:t>
            </a:r>
            <a:endParaRPr lang="be-BY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Различительный признак – четыре ступени подъёма</a:t>
            </a:r>
            <a:endParaRPr lang="be-BY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124200" y="685800"/>
          <a:ext cx="5638800" cy="479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Передний ряд</a:t>
                      </a:r>
                      <a:endParaRPr lang="be-BY" sz="13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Средний ряд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Задний ряд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Верхний 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ы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Верхне-средний</a:t>
                      </a:r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i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ê</a:t>
                      </a:r>
                      <a:endParaRPr lang="be-BY" sz="6600" b="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0" i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Средний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е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Нижний подъём</a:t>
                      </a:r>
                      <a:endParaRPr lang="be-BY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</a:t>
                      </a:r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be-BY" sz="6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Фонема 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</a:t>
            </a:r>
            <a:r>
              <a:rPr lang="ru-RU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ê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›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является рефлексом древнерусской фонемы 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</a:t>
            </a:r>
            <a:r>
              <a:rPr lang="ru-RU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ê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›,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которая на письме обозначалась буквой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ria" pitchFamily="2" charset="0"/>
                <a:cs typeface="Times New Roman" pitchFamily="18" charset="0"/>
              </a:rPr>
              <a:t>Û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сн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ê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‚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л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ê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‚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б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ê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лый</a:t>
            </a:r>
            <a:r>
              <a:rPr lang="ru-RU" sz="2400" dirty="0" smtClean="0"/>
              <a:t>.</a:t>
            </a:r>
            <a:endParaRPr lang="be-BY" sz="2400" dirty="0" smtClean="0"/>
          </a:p>
          <a:p>
            <a:endParaRPr lang="be-BY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143248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Фонема 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</a:t>
            </a:r>
            <a:r>
              <a:rPr lang="ru-RU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ô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›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также унаследована из древнерусского языка, где она развилась на месте исконного </a:t>
            </a:r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[о]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(не из </a:t>
            </a:r>
            <a:r>
              <a:rPr lang="ru-RU" sz="2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ъ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или </a:t>
            </a:r>
            <a:r>
              <a:rPr lang="ru-R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 восходящей интонацией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(не в начале слова): 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вор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ô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кор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ô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ль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бол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ô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то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на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дв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2400" i="1" dirty="0" err="1" smtClean="0">
                <a:solidFill>
                  <a:schemeClr val="accent1">
                    <a:lumMod val="75000"/>
                  </a:schemeClr>
                </a:solidFill>
              </a:rPr>
              <a:t>ô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2400" dirty="0" smtClean="0"/>
              <a:t>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be-BY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Различные типы звуковой реализации фонем </a:t>
            </a:r>
            <a:r>
              <a:rPr lang="ru-RU" sz="2800" dirty="0" err="1" smtClean="0"/>
              <a:t>верхне-среднего</a:t>
            </a:r>
            <a:r>
              <a:rPr lang="ru-RU" sz="2800" dirty="0" smtClean="0"/>
              <a:t> подъёма </a:t>
            </a:r>
            <a:endParaRPr lang="be-BY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i="1" dirty="0" smtClean="0"/>
              <a:t>‹</a:t>
            </a:r>
            <a:r>
              <a:rPr lang="ru-RU" sz="7200" i="1" dirty="0" err="1" smtClean="0"/>
              <a:t>ô</a:t>
            </a:r>
            <a:r>
              <a:rPr lang="ru-RU" sz="7200" i="1" dirty="0" smtClean="0"/>
              <a:t>›</a:t>
            </a:r>
          </a:p>
          <a:p>
            <a:pPr algn="ctr">
              <a:buNone/>
            </a:pPr>
            <a:endParaRPr lang="be-BY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 </a:t>
            </a:r>
            <a:r>
              <a:rPr lang="ru-RU" sz="7200" i="1" dirty="0" smtClean="0"/>
              <a:t>‹</a:t>
            </a:r>
            <a:r>
              <a:rPr lang="ru-RU" sz="7200" i="1" dirty="0" err="1" smtClean="0"/>
              <a:t>ê</a:t>
            </a:r>
            <a:r>
              <a:rPr lang="ru-RU" sz="7200" i="1" dirty="0" smtClean="0"/>
              <a:t>›</a:t>
            </a:r>
            <a:r>
              <a:rPr lang="ru-RU" sz="7200" dirty="0" smtClean="0"/>
              <a:t> </a:t>
            </a:r>
            <a:endParaRPr lang="be-BY" sz="72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857224" y="25003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5" name="Стрелка вниз 14"/>
          <p:cNvSpPr/>
          <p:nvPr/>
        </p:nvSpPr>
        <p:spPr>
          <a:xfrm>
            <a:off x="3143240" y="25003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6" name="Стрелка вниз 15"/>
          <p:cNvSpPr/>
          <p:nvPr/>
        </p:nvSpPr>
        <p:spPr>
          <a:xfrm>
            <a:off x="5572132" y="25003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7" name="Стрелка вниз 16"/>
          <p:cNvSpPr/>
          <p:nvPr/>
        </p:nvSpPr>
        <p:spPr>
          <a:xfrm>
            <a:off x="7786710" y="250030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e-BY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3714752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монофтонг</a:t>
            </a:r>
            <a:r>
              <a:rPr lang="ru-RU" sz="3200" dirty="0" smtClean="0"/>
              <a:t> </a:t>
            </a:r>
          </a:p>
          <a:p>
            <a:r>
              <a:rPr lang="ru-RU" sz="3200" b="1" i="1" dirty="0" smtClean="0"/>
              <a:t>[</a:t>
            </a:r>
            <a:r>
              <a:rPr lang="ru-RU" sz="3200" b="1" i="1" dirty="0" err="1" smtClean="0"/>
              <a:t>ô</a:t>
            </a:r>
            <a:r>
              <a:rPr lang="ru-RU" sz="3200" b="1" i="1" dirty="0" smtClean="0"/>
              <a:t>]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be-BY" sz="3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28259" y="3714752"/>
            <a:ext cx="17139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дифтонг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r"/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3200" b="1" i="1" dirty="0" smtClean="0"/>
              <a:t>[</a:t>
            </a:r>
            <a:r>
              <a:rPr lang="ru-RU" sz="3200" b="1" i="1" dirty="0" err="1" smtClean="0"/>
              <a:t>уо</a:t>
            </a:r>
            <a:r>
              <a:rPr lang="ru-RU" sz="3200" b="1" i="1" dirty="0" smtClean="0"/>
              <a:t>]</a:t>
            </a:r>
            <a:endParaRPr lang="be-BY" sz="32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3786190"/>
            <a:ext cx="22860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монофтонг</a:t>
            </a:r>
            <a:r>
              <a:rPr lang="ru-RU" sz="2800" dirty="0" smtClean="0"/>
              <a:t>  </a:t>
            </a:r>
            <a:r>
              <a:rPr lang="ru-RU" sz="3200" b="1" i="1" dirty="0" smtClean="0"/>
              <a:t>[</a:t>
            </a:r>
            <a:r>
              <a:rPr lang="ru-RU" sz="3200" b="1" i="1" dirty="0" err="1" smtClean="0"/>
              <a:t>ê</a:t>
            </a:r>
            <a:r>
              <a:rPr lang="ru-RU" sz="3200" b="1" i="1" dirty="0" smtClean="0"/>
              <a:t>]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be-BY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3786190"/>
            <a:ext cx="1706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дифтонг</a:t>
            </a:r>
          </a:p>
          <a:p>
            <a:pPr algn="r"/>
            <a:r>
              <a:rPr lang="ru-RU" sz="2800" b="1" dirty="0" smtClean="0"/>
              <a:t> </a:t>
            </a:r>
            <a:r>
              <a:rPr lang="ru-RU" sz="3200" b="1" i="1" dirty="0" smtClean="0"/>
              <a:t>[</a:t>
            </a:r>
            <a:r>
              <a:rPr lang="ru-RU" sz="3200" b="1" i="1" dirty="0" err="1" smtClean="0"/>
              <a:t>ие</a:t>
            </a:r>
            <a:r>
              <a:rPr lang="ru-RU" sz="3200" b="1" i="1" dirty="0" smtClean="0"/>
              <a:t>]</a:t>
            </a:r>
            <a:endParaRPr lang="be-BY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b="0" dirty="0" smtClean="0"/>
              <a:t>Основными условиями, влияющими на качество и количество безударных гласных, являются: характер звуков, соседствующих с этими гласными, и их положение по отношению к ударению</a:t>
            </a:r>
            <a:endParaRPr lang="be-BY" sz="24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Безударный вокализм</a:t>
            </a:r>
            <a:endParaRPr lang="be-B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E456E6-3F94-4E03-BA98-7FB6EDA018FF}"/>
</file>

<file path=customXml/itemProps2.xml><?xml version="1.0" encoding="utf-8"?>
<ds:datastoreItem xmlns:ds="http://schemas.openxmlformats.org/officeDocument/2006/customXml" ds:itemID="{88B811F7-8634-4A27-A305-5A65AC481F29}"/>
</file>

<file path=customXml/itemProps3.xml><?xml version="1.0" encoding="utf-8"?>
<ds:datastoreItem xmlns:ds="http://schemas.openxmlformats.org/officeDocument/2006/customXml" ds:itemID="{52BD6350-50A2-4E91-93E0-707E9A4F0A0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1093</TotalTime>
  <Words>1304</Words>
  <Application>Microsoft Office PowerPoint</Application>
  <PresentationFormat>Экран (4:3)</PresentationFormat>
  <Paragraphs>188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Диалектные различия русского языка в  системе вокализма</vt:lpstr>
      <vt:lpstr>Ударный вокализм</vt:lpstr>
      <vt:lpstr>Типы ударного вокализма русского языка</vt:lpstr>
      <vt:lpstr>6-фонемный вокализм</vt:lpstr>
      <vt:lpstr>8-фонемный вокализм</vt:lpstr>
      <vt:lpstr>7-фонемный вокализм</vt:lpstr>
      <vt:lpstr>Слайд 7</vt:lpstr>
      <vt:lpstr>Различные типы звуковой реализации фонем верхне-среднего подъёма </vt:lpstr>
      <vt:lpstr>Безударный вокализм</vt:lpstr>
      <vt:lpstr>Основные типы безударного вокализма</vt:lpstr>
      <vt:lpstr>Типы аканья</vt:lpstr>
      <vt:lpstr>Слайд 12</vt:lpstr>
      <vt:lpstr>Слайд 13</vt:lpstr>
      <vt:lpstr>Распространение различных типов безударного вокализма после твёрдых согласных</vt:lpstr>
      <vt:lpstr>Характер безударного вокализма после мягких согласных в окающих говорах</vt:lpstr>
      <vt:lpstr>Характер безударного вокализма после мягких согласных в акающих говорах</vt:lpstr>
      <vt:lpstr>Основные типы яканья:  сильное, умеренное и диссимилятивное</vt:lpstr>
      <vt:lpstr>Распространение различных типов безударного вокализма после мягких согласных</vt:lpstr>
      <vt:lpstr>Поведение гласных в положении других безударных слогов, кроме 1-го, после твёрдых согласных </vt:lpstr>
      <vt:lpstr>Поведение гласных в положении других безударных слогов, кроме 1-го, после мягких согласных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Диалектные различия русского языка в  системе вокализма</dc:title>
  <dc:creator>Татьяна Богоедова</dc:creator>
  <cp:lastModifiedBy>VAIO</cp:lastModifiedBy>
  <cp:revision>95</cp:revision>
  <dcterms:created xsi:type="dcterms:W3CDTF">2011-07-06T08:28:14Z</dcterms:created>
  <dcterms:modified xsi:type="dcterms:W3CDTF">2017-05-18T16:35:00Z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