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34188" cy="9979025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A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7A27C-6B27-4D3B-A00C-63FE7E265DE2}" type="doc">
      <dgm:prSet loTypeId="urn:microsoft.com/office/officeart/2005/8/layout/targe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be-BY"/>
        </a:p>
      </dgm:t>
    </dgm:pt>
    <dgm:pt modelId="{BF65AC64-72F1-4E0F-BE99-7CE413FD29C2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северновеликорусское</a:t>
          </a:r>
          <a:r>
            <a:rPr lang="ru-RU" dirty="0" smtClean="0">
              <a:solidFill>
                <a:schemeClr val="bg1"/>
              </a:solidFill>
            </a:rPr>
            <a:t> наречие</a:t>
          </a:r>
          <a:endParaRPr lang="be-BY" dirty="0">
            <a:solidFill>
              <a:schemeClr val="bg1"/>
            </a:solidFill>
          </a:endParaRPr>
        </a:p>
      </dgm:t>
    </dgm:pt>
    <dgm:pt modelId="{ED6CF96D-89BA-480D-A4AE-6FBD56BDC6A3}" type="parTrans" cxnId="{BB112CE6-0A55-4110-AF0B-D152D844FDC2}">
      <dgm:prSet/>
      <dgm:spPr/>
      <dgm:t>
        <a:bodyPr/>
        <a:lstStyle/>
        <a:p>
          <a:endParaRPr lang="be-BY"/>
        </a:p>
      </dgm:t>
    </dgm:pt>
    <dgm:pt modelId="{CE13F7D6-5DFA-48FD-94EA-39154DECEFEE}" type="sibTrans" cxnId="{BB112CE6-0A55-4110-AF0B-D152D844FDC2}">
      <dgm:prSet/>
      <dgm:spPr/>
      <dgm:t>
        <a:bodyPr/>
        <a:lstStyle/>
        <a:p>
          <a:endParaRPr lang="be-BY"/>
        </a:p>
      </dgm:t>
    </dgm:pt>
    <dgm:pt modelId="{04A2E909-1839-4DDB-85CE-27152399AAD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средневеликорусские группы говоров</a:t>
          </a:r>
          <a:endParaRPr lang="be-BY" dirty="0">
            <a:solidFill>
              <a:schemeClr val="bg1"/>
            </a:solidFill>
          </a:endParaRPr>
        </a:p>
      </dgm:t>
    </dgm:pt>
    <dgm:pt modelId="{DAE08605-6D6D-47B8-9E79-740301BA4A3E}" type="parTrans" cxnId="{3D0B3780-B584-4861-AA7F-7697C6A9D1D1}">
      <dgm:prSet/>
      <dgm:spPr/>
      <dgm:t>
        <a:bodyPr/>
        <a:lstStyle/>
        <a:p>
          <a:endParaRPr lang="be-BY"/>
        </a:p>
      </dgm:t>
    </dgm:pt>
    <dgm:pt modelId="{8073477F-68DE-47A1-951B-BA00FB63033B}" type="sibTrans" cxnId="{3D0B3780-B584-4861-AA7F-7697C6A9D1D1}">
      <dgm:prSet/>
      <dgm:spPr/>
      <dgm:t>
        <a:bodyPr/>
        <a:lstStyle/>
        <a:p>
          <a:endParaRPr lang="be-BY"/>
        </a:p>
      </dgm:t>
    </dgm:pt>
    <dgm:pt modelId="{18537BCE-4E15-4964-834E-109A308D655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южновеликорусское</a:t>
          </a:r>
          <a:r>
            <a:rPr lang="ru-RU" dirty="0" smtClean="0">
              <a:solidFill>
                <a:schemeClr val="bg1"/>
              </a:solidFill>
            </a:rPr>
            <a:t> наречие</a:t>
          </a:r>
          <a:endParaRPr lang="be-BY" dirty="0">
            <a:solidFill>
              <a:schemeClr val="bg1"/>
            </a:solidFill>
          </a:endParaRPr>
        </a:p>
      </dgm:t>
    </dgm:pt>
    <dgm:pt modelId="{52D996CE-3E79-4A71-AD8B-28254D31C3E0}" type="parTrans" cxnId="{D32A0020-2873-4308-98E7-79DF50B9F7EA}">
      <dgm:prSet/>
      <dgm:spPr/>
      <dgm:t>
        <a:bodyPr/>
        <a:lstStyle/>
        <a:p>
          <a:endParaRPr lang="be-BY"/>
        </a:p>
      </dgm:t>
    </dgm:pt>
    <dgm:pt modelId="{4E309D86-41A8-41AF-ACE2-23316CF02DCB}" type="sibTrans" cxnId="{D32A0020-2873-4308-98E7-79DF50B9F7EA}">
      <dgm:prSet/>
      <dgm:spPr/>
      <dgm:t>
        <a:bodyPr/>
        <a:lstStyle/>
        <a:p>
          <a:endParaRPr lang="be-BY"/>
        </a:p>
      </dgm:t>
    </dgm:pt>
    <dgm:pt modelId="{5EE29835-6D2A-4398-BB41-B29F136B1510}" type="pres">
      <dgm:prSet presAssocID="{A4E7A27C-6B27-4D3B-A00C-63FE7E265D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B53FA262-16B8-43CA-840A-03634766FCEA}" type="pres">
      <dgm:prSet presAssocID="{BF65AC64-72F1-4E0F-BE99-7CE413FD29C2}" presName="circle1" presStyleLbl="node1" presStyleIdx="0" presStyleCnt="3" custLinFactNeighborX="1302" custLinFactNeighborY="-782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be-BY"/>
        </a:p>
      </dgm:t>
    </dgm:pt>
    <dgm:pt modelId="{BD5F9D06-8198-4B3B-91F7-5D13115D23D5}" type="pres">
      <dgm:prSet presAssocID="{BF65AC64-72F1-4E0F-BE99-7CE413FD29C2}" presName="space" presStyleCnt="0"/>
      <dgm:spPr/>
    </dgm:pt>
    <dgm:pt modelId="{BE40FC40-040A-4E26-8FC4-149895C5043B}" type="pres">
      <dgm:prSet presAssocID="{BF65AC64-72F1-4E0F-BE99-7CE413FD29C2}" presName="rect1" presStyleLbl="alignAcc1" presStyleIdx="0" presStyleCnt="3"/>
      <dgm:spPr/>
      <dgm:t>
        <a:bodyPr/>
        <a:lstStyle/>
        <a:p>
          <a:endParaRPr lang="be-BY"/>
        </a:p>
      </dgm:t>
    </dgm:pt>
    <dgm:pt modelId="{9C19138C-ED1B-4DCE-AF8B-588CB03AE874}" type="pres">
      <dgm:prSet presAssocID="{04A2E909-1839-4DDB-85CE-27152399AAD7}" presName="vertSpace2" presStyleLbl="node1" presStyleIdx="0" presStyleCnt="3"/>
      <dgm:spPr/>
    </dgm:pt>
    <dgm:pt modelId="{B8F0F0B3-3E29-45B2-BF82-D5829A5A8B38}" type="pres">
      <dgm:prSet presAssocID="{04A2E909-1839-4DDB-85CE-27152399AAD7}" presName="circle2" presStyleLbl="node1" presStyleIdx="1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be-BY"/>
        </a:p>
      </dgm:t>
    </dgm:pt>
    <dgm:pt modelId="{3C7A1597-6AC4-4D52-803C-F0BC12E66C66}" type="pres">
      <dgm:prSet presAssocID="{04A2E909-1839-4DDB-85CE-27152399AAD7}" presName="rect2" presStyleLbl="alignAcc1" presStyleIdx="1" presStyleCnt="3"/>
      <dgm:spPr/>
      <dgm:t>
        <a:bodyPr/>
        <a:lstStyle/>
        <a:p>
          <a:endParaRPr lang="be-BY"/>
        </a:p>
      </dgm:t>
    </dgm:pt>
    <dgm:pt modelId="{94C43637-7E64-4121-8CAD-F0070A356612}" type="pres">
      <dgm:prSet presAssocID="{18537BCE-4E15-4964-834E-109A308D655D}" presName="vertSpace3" presStyleLbl="node1" presStyleIdx="1" presStyleCnt="3"/>
      <dgm:spPr/>
    </dgm:pt>
    <dgm:pt modelId="{051A757A-AFBA-487A-9353-CD2660149A05}" type="pres">
      <dgm:prSet presAssocID="{18537BCE-4E15-4964-834E-109A308D655D}" presName="circle3" presStyleLbl="node1" presStyleIdx="2" presStyleCnt="3" custLinFactNeighborX="-1650" custLinFactNeighborY="-729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be-BY"/>
        </a:p>
      </dgm:t>
    </dgm:pt>
    <dgm:pt modelId="{66A1F25E-48E6-43AD-8B7F-82847C3FD52F}" type="pres">
      <dgm:prSet presAssocID="{18537BCE-4E15-4964-834E-109A308D655D}" presName="rect3" presStyleLbl="alignAcc1" presStyleIdx="2" presStyleCnt="3"/>
      <dgm:spPr/>
      <dgm:t>
        <a:bodyPr/>
        <a:lstStyle/>
        <a:p>
          <a:endParaRPr lang="be-BY"/>
        </a:p>
      </dgm:t>
    </dgm:pt>
    <dgm:pt modelId="{0AA095C7-E98A-4D4A-8114-618BB76F2DE3}" type="pres">
      <dgm:prSet presAssocID="{BF65AC64-72F1-4E0F-BE99-7CE413FD29C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1B2BCC5-22C9-4695-BBF9-B598D0182CC8}" type="pres">
      <dgm:prSet presAssocID="{04A2E909-1839-4DDB-85CE-27152399AAD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8C5C841-CB48-493D-9904-832392595419}" type="pres">
      <dgm:prSet presAssocID="{18537BCE-4E15-4964-834E-109A308D655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F082B0D9-B181-41C9-B44F-19D0CCDF829C}" type="presOf" srcId="{BF65AC64-72F1-4E0F-BE99-7CE413FD29C2}" destId="{0AA095C7-E98A-4D4A-8114-618BB76F2DE3}" srcOrd="1" destOrd="0" presId="urn:microsoft.com/office/officeart/2005/8/layout/target3"/>
    <dgm:cxn modelId="{BFA69CF6-67D9-488A-B996-3E7473F1FD94}" type="presOf" srcId="{18537BCE-4E15-4964-834E-109A308D655D}" destId="{A8C5C841-CB48-493D-9904-832392595419}" srcOrd="1" destOrd="0" presId="urn:microsoft.com/office/officeart/2005/8/layout/target3"/>
    <dgm:cxn modelId="{9021B709-3720-4E5B-AD3D-A3340947C05B}" type="presOf" srcId="{A4E7A27C-6B27-4D3B-A00C-63FE7E265DE2}" destId="{5EE29835-6D2A-4398-BB41-B29F136B1510}" srcOrd="0" destOrd="0" presId="urn:microsoft.com/office/officeart/2005/8/layout/target3"/>
    <dgm:cxn modelId="{E525964D-F367-4FBD-BFF8-C12C91573616}" type="presOf" srcId="{04A2E909-1839-4DDB-85CE-27152399AAD7}" destId="{3C7A1597-6AC4-4D52-803C-F0BC12E66C66}" srcOrd="0" destOrd="0" presId="urn:microsoft.com/office/officeart/2005/8/layout/target3"/>
    <dgm:cxn modelId="{3849C351-BC89-49CB-8427-FA416DF38E13}" type="presOf" srcId="{04A2E909-1839-4DDB-85CE-27152399AAD7}" destId="{F1B2BCC5-22C9-4695-BBF9-B598D0182CC8}" srcOrd="1" destOrd="0" presId="urn:microsoft.com/office/officeart/2005/8/layout/target3"/>
    <dgm:cxn modelId="{D32A0020-2873-4308-98E7-79DF50B9F7EA}" srcId="{A4E7A27C-6B27-4D3B-A00C-63FE7E265DE2}" destId="{18537BCE-4E15-4964-834E-109A308D655D}" srcOrd="2" destOrd="0" parTransId="{52D996CE-3E79-4A71-AD8B-28254D31C3E0}" sibTransId="{4E309D86-41A8-41AF-ACE2-23316CF02DCB}"/>
    <dgm:cxn modelId="{3D0B3780-B584-4861-AA7F-7697C6A9D1D1}" srcId="{A4E7A27C-6B27-4D3B-A00C-63FE7E265DE2}" destId="{04A2E909-1839-4DDB-85CE-27152399AAD7}" srcOrd="1" destOrd="0" parTransId="{DAE08605-6D6D-47B8-9E79-740301BA4A3E}" sibTransId="{8073477F-68DE-47A1-951B-BA00FB63033B}"/>
    <dgm:cxn modelId="{D2792B90-3142-4B42-8EB5-79DDFB765F93}" type="presOf" srcId="{BF65AC64-72F1-4E0F-BE99-7CE413FD29C2}" destId="{BE40FC40-040A-4E26-8FC4-149895C5043B}" srcOrd="0" destOrd="0" presId="urn:microsoft.com/office/officeart/2005/8/layout/target3"/>
    <dgm:cxn modelId="{D4F38E92-1705-49C8-995E-12BBD2D67DDA}" type="presOf" srcId="{18537BCE-4E15-4964-834E-109A308D655D}" destId="{66A1F25E-48E6-43AD-8B7F-82847C3FD52F}" srcOrd="0" destOrd="0" presId="urn:microsoft.com/office/officeart/2005/8/layout/target3"/>
    <dgm:cxn modelId="{BB112CE6-0A55-4110-AF0B-D152D844FDC2}" srcId="{A4E7A27C-6B27-4D3B-A00C-63FE7E265DE2}" destId="{BF65AC64-72F1-4E0F-BE99-7CE413FD29C2}" srcOrd="0" destOrd="0" parTransId="{ED6CF96D-89BA-480D-A4AE-6FBD56BDC6A3}" sibTransId="{CE13F7D6-5DFA-48FD-94EA-39154DECEFEE}"/>
    <dgm:cxn modelId="{010F89CF-E100-4CCE-B079-A6A2548F2DCF}" type="presParOf" srcId="{5EE29835-6D2A-4398-BB41-B29F136B1510}" destId="{B53FA262-16B8-43CA-840A-03634766FCEA}" srcOrd="0" destOrd="0" presId="urn:microsoft.com/office/officeart/2005/8/layout/target3"/>
    <dgm:cxn modelId="{EF6723E9-B056-4468-B561-2688022AA2F0}" type="presParOf" srcId="{5EE29835-6D2A-4398-BB41-B29F136B1510}" destId="{BD5F9D06-8198-4B3B-91F7-5D13115D23D5}" srcOrd="1" destOrd="0" presId="urn:microsoft.com/office/officeart/2005/8/layout/target3"/>
    <dgm:cxn modelId="{5B11AA4E-A2D0-43A9-92D5-8E29AA799AB0}" type="presParOf" srcId="{5EE29835-6D2A-4398-BB41-B29F136B1510}" destId="{BE40FC40-040A-4E26-8FC4-149895C5043B}" srcOrd="2" destOrd="0" presId="urn:microsoft.com/office/officeart/2005/8/layout/target3"/>
    <dgm:cxn modelId="{7973EEC1-D31B-4F3F-AC41-D4D8E0D0F868}" type="presParOf" srcId="{5EE29835-6D2A-4398-BB41-B29F136B1510}" destId="{9C19138C-ED1B-4DCE-AF8B-588CB03AE874}" srcOrd="3" destOrd="0" presId="urn:microsoft.com/office/officeart/2005/8/layout/target3"/>
    <dgm:cxn modelId="{C6780A85-7F14-49F8-909A-A64BED3A3531}" type="presParOf" srcId="{5EE29835-6D2A-4398-BB41-B29F136B1510}" destId="{B8F0F0B3-3E29-45B2-BF82-D5829A5A8B38}" srcOrd="4" destOrd="0" presId="urn:microsoft.com/office/officeart/2005/8/layout/target3"/>
    <dgm:cxn modelId="{8297DDA7-86B6-4BBD-9205-982AD9DB77F8}" type="presParOf" srcId="{5EE29835-6D2A-4398-BB41-B29F136B1510}" destId="{3C7A1597-6AC4-4D52-803C-F0BC12E66C66}" srcOrd="5" destOrd="0" presId="urn:microsoft.com/office/officeart/2005/8/layout/target3"/>
    <dgm:cxn modelId="{16618383-CA74-4978-A6CA-95BCF3FD13B9}" type="presParOf" srcId="{5EE29835-6D2A-4398-BB41-B29F136B1510}" destId="{94C43637-7E64-4121-8CAD-F0070A356612}" srcOrd="6" destOrd="0" presId="urn:microsoft.com/office/officeart/2005/8/layout/target3"/>
    <dgm:cxn modelId="{76BAA6CA-AA06-47C3-A805-3907655523B5}" type="presParOf" srcId="{5EE29835-6D2A-4398-BB41-B29F136B1510}" destId="{051A757A-AFBA-487A-9353-CD2660149A05}" srcOrd="7" destOrd="0" presId="urn:microsoft.com/office/officeart/2005/8/layout/target3"/>
    <dgm:cxn modelId="{13BC9DE2-AF4C-47F4-949B-8ECE2610613D}" type="presParOf" srcId="{5EE29835-6D2A-4398-BB41-B29F136B1510}" destId="{66A1F25E-48E6-43AD-8B7F-82847C3FD52F}" srcOrd="8" destOrd="0" presId="urn:microsoft.com/office/officeart/2005/8/layout/target3"/>
    <dgm:cxn modelId="{69D488F9-EFCE-470B-9652-39B1459BA3C7}" type="presParOf" srcId="{5EE29835-6D2A-4398-BB41-B29F136B1510}" destId="{0AA095C7-E98A-4D4A-8114-618BB76F2DE3}" srcOrd="9" destOrd="0" presId="urn:microsoft.com/office/officeart/2005/8/layout/target3"/>
    <dgm:cxn modelId="{C156CC21-A4D2-4752-B40D-2EDE6553E3C6}" type="presParOf" srcId="{5EE29835-6D2A-4398-BB41-B29F136B1510}" destId="{F1B2BCC5-22C9-4695-BBF9-B598D0182CC8}" srcOrd="10" destOrd="0" presId="urn:microsoft.com/office/officeart/2005/8/layout/target3"/>
    <dgm:cxn modelId="{8A7EAED9-42BD-438A-93E2-D42FBC44BA57}" type="presParOf" srcId="{5EE29835-6D2A-4398-BB41-B29F136B1510}" destId="{A8C5C841-CB48-493D-9904-832392595419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FA262-16B8-43CA-840A-03634766FCEA}">
      <dsp:nvSpPr>
        <dsp:cNvPr id="0" name=""/>
        <dsp:cNvSpPr/>
      </dsp:nvSpPr>
      <dsp:spPr>
        <a:xfrm>
          <a:off x="47621" y="174597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BE40FC40-040A-4E26-8FC4-149895C5043B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accent6">
            <a:lumMod val="5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chemeClr val="bg1"/>
              </a:solidFill>
            </a:rPr>
            <a:t>северновеликорусское</a:t>
          </a:r>
          <a:r>
            <a:rPr lang="ru-RU" sz="3000" kern="1200" dirty="0" smtClean="0">
              <a:solidFill>
                <a:schemeClr val="bg1"/>
              </a:solidFill>
            </a:rPr>
            <a:t> наречие</a:t>
          </a:r>
          <a:endParaRPr lang="be-BY" sz="3000" kern="1200" dirty="0">
            <a:solidFill>
              <a:schemeClr val="bg1"/>
            </a:solidFill>
          </a:endParaRPr>
        </a:p>
      </dsp:txBody>
      <dsp:txXfrm>
        <a:off x="1828800" y="203199"/>
        <a:ext cx="4267200" cy="1097282"/>
      </dsp:txXfrm>
    </dsp:sp>
    <dsp:sp modelId="{B8F0F0B3-3E29-45B2-BF82-D5829A5A8B38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A1597-6AC4-4D52-803C-F0BC12E66C66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accent3">
              <a:shade val="80000"/>
              <a:hueOff val="-69444"/>
              <a:satOff val="-1410"/>
              <a:lumOff val="1217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средневеликорусские группы говоров</a:t>
          </a:r>
          <a:endParaRPr lang="be-BY" sz="3000" kern="1200" dirty="0">
            <a:solidFill>
              <a:schemeClr val="bg1"/>
            </a:solidFill>
          </a:endParaRPr>
        </a:p>
      </dsp:txBody>
      <dsp:txXfrm>
        <a:off x="1828800" y="1300482"/>
        <a:ext cx="4267200" cy="1097278"/>
      </dsp:txXfrm>
    </dsp:sp>
    <dsp:sp modelId="{051A757A-AFBA-487A-9353-CD2660149A05}">
      <dsp:nvSpPr>
        <dsp:cNvPr id="0" name=""/>
        <dsp:cNvSpPr/>
      </dsp:nvSpPr>
      <dsp:spPr>
        <a:xfrm>
          <a:off x="1262055" y="2317747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1F25E-48E6-43AD-8B7F-82847C3FD52F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accent3">
              <a:shade val="80000"/>
              <a:hueOff val="-138889"/>
              <a:satOff val="-2820"/>
              <a:lumOff val="2435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chemeClr val="bg1"/>
              </a:solidFill>
            </a:rPr>
            <a:t>южновеликорусское</a:t>
          </a:r>
          <a:r>
            <a:rPr lang="ru-RU" sz="3000" kern="1200" dirty="0" smtClean="0">
              <a:solidFill>
                <a:schemeClr val="bg1"/>
              </a:solidFill>
            </a:rPr>
            <a:t> наречие</a:t>
          </a:r>
          <a:endParaRPr lang="be-BY" sz="3000" kern="1200" dirty="0">
            <a:solidFill>
              <a:schemeClr val="bg1"/>
            </a:solidFill>
          </a:endParaRPr>
        </a:p>
      </dsp:txBody>
      <dsp:txXfrm>
        <a:off x="1828800" y="2397761"/>
        <a:ext cx="4267200" cy="109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4" y="1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84C4-65FF-4C63-BEC7-666B28CC3D8E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964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4" y="9478964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B694C-3954-4A93-A3FC-315471E41D31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4" y="1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3431-1FB5-46FB-9D0B-72DF36E0F728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84750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964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4" y="9478964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6E9F-FDAE-4260-8F7E-E88FFB30F0BA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6E9F-FDAE-4260-8F7E-E88FFB30F0BA}" type="slidenum">
              <a:rPr lang="be-BY" smtClean="0"/>
              <a:pPr/>
              <a:t>7</a:t>
            </a:fld>
            <a:endParaRPr lang="be-B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6E9F-FDAE-4260-8F7E-E88FFB30F0BA}" type="slidenum">
              <a:rPr lang="be-BY" smtClean="0"/>
              <a:pPr/>
              <a:t>8</a:t>
            </a:fld>
            <a:endParaRPr lang="be-B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e-BY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A8C18A-CBC8-4D50-960F-699AB2BE0E3A}" type="datetimeFigureOut">
              <a:rPr lang="be-BY" smtClean="0"/>
              <a:pPr/>
              <a:t>18.05.2017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e-BY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BF6C1A-8EB7-4578-8B2F-C5CB6AC53D10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29523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Основной принцип  группировки говоров, </a:t>
            </a:r>
            <a:r>
              <a:rPr lang="ru-RU" sz="2000" b="0" dirty="0" smtClean="0"/>
              <a:t>принятый в диалектологии:  </a:t>
            </a:r>
            <a:r>
              <a:rPr lang="ru-RU" sz="2000" dirty="0" smtClean="0"/>
              <a:t>объединять группы говоров по различительным особенностям языка независимо от территории заселения</a:t>
            </a:r>
          </a:p>
          <a:p>
            <a:endParaRPr lang="be-BY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4"/>
                </a:solidFill>
                <a:cs typeface="Kalinga" pitchFamily="2" charset="0"/>
              </a:rPr>
              <a:t>Диалектное членение русского языка</a:t>
            </a:r>
            <a:endParaRPr lang="be-BY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Традиционная классификация</a:t>
            </a:r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классификация</a:t>
            </a:r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псковская группа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западная группа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восточная группа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западные окающие говоры</a:t>
            </a:r>
          </a:p>
          <a:p>
            <a:pPr lvl="1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гдовская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группа</a:t>
            </a:r>
          </a:p>
          <a:p>
            <a:pPr lvl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новгородская группа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западные акающие говоры</a:t>
            </a:r>
          </a:p>
          <a:p>
            <a:pPr lvl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псковская группа</a:t>
            </a:r>
          </a:p>
          <a:p>
            <a:pPr lvl="1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селигеро-торжковская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группа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восточные окающие говоры</a:t>
            </a:r>
          </a:p>
          <a:p>
            <a:pPr lvl="1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владимирско-поволжская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группа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восточные акающие говоры</a:t>
            </a:r>
          </a:p>
          <a:p>
            <a:pPr lvl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типа А</a:t>
            </a:r>
          </a:p>
          <a:p>
            <a:pPr lvl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типа Б</a:t>
            </a:r>
          </a:p>
          <a:p>
            <a:pPr lvl="1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типа В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Средневеликорусские группы говоров</a:t>
            </a:r>
            <a:endParaRPr lang="be-BY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Островные русские говоры в Беларуси</a:t>
            </a:r>
            <a:endParaRPr lang="be-BY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Ветковском</a:t>
            </a:r>
            <a:r>
              <a:rPr lang="ru-RU" sz="2800" dirty="0" smtClean="0">
                <a:solidFill>
                  <a:schemeClr val="accent6"/>
                </a:solidFill>
              </a:rPr>
              <a:t> 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Добрушском</a:t>
            </a:r>
            <a:r>
              <a:rPr lang="ru-RU" sz="2800" dirty="0" smtClean="0">
                <a:solidFill>
                  <a:schemeClr val="accent6"/>
                </a:solidFill>
              </a:rPr>
              <a:t> районах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Гомельской</a:t>
            </a:r>
            <a:r>
              <a:rPr lang="ru-RU" sz="2800" dirty="0" smtClean="0">
                <a:solidFill>
                  <a:schemeClr val="accent6"/>
                </a:solidFill>
              </a:rPr>
              <a:t> области  -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курско-орловского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южновеликорусского</a:t>
            </a:r>
            <a:r>
              <a:rPr lang="ru-RU" sz="2800" dirty="0" smtClean="0">
                <a:solidFill>
                  <a:schemeClr val="accent6"/>
                </a:solidFill>
              </a:rPr>
              <a:t> типа</a:t>
            </a:r>
          </a:p>
          <a:p>
            <a:pPr>
              <a:buNone/>
            </a:pPr>
            <a:endParaRPr lang="be-BY" sz="2800" dirty="0" smtClean="0">
              <a:solidFill>
                <a:schemeClr val="accent6"/>
              </a:solidFill>
            </a:endParaRPr>
          </a:p>
          <a:p>
            <a:r>
              <a:rPr lang="ru-RU" sz="2800" dirty="0" smtClean="0">
                <a:solidFill>
                  <a:schemeClr val="accent6"/>
                </a:solidFill>
              </a:rPr>
              <a:t>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Жлобинском</a:t>
            </a:r>
            <a:r>
              <a:rPr lang="ru-RU" sz="2800" dirty="0" smtClean="0">
                <a:solidFill>
                  <a:schemeClr val="accent6"/>
                </a:solidFill>
              </a:rPr>
              <a:t> районе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Гомельской</a:t>
            </a:r>
            <a:r>
              <a:rPr lang="ru-RU" sz="2800" dirty="0" smtClean="0">
                <a:solidFill>
                  <a:schemeClr val="accent6"/>
                </a:solidFill>
              </a:rPr>
              <a:t> области</a:t>
            </a:r>
            <a:r>
              <a:rPr lang="en-US" sz="2800" dirty="0" smtClean="0">
                <a:solidFill>
                  <a:schemeClr val="accent6"/>
                </a:solidFill>
              </a:rPr>
              <a:t>,</a:t>
            </a:r>
            <a:r>
              <a:rPr lang="ru-RU" sz="2800" dirty="0" smtClean="0">
                <a:solidFill>
                  <a:schemeClr val="accent6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Витебской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Минской</a:t>
            </a:r>
            <a:r>
              <a:rPr lang="ru-RU" sz="2800" dirty="0" smtClean="0">
                <a:solidFill>
                  <a:schemeClr val="accent6"/>
                </a:solidFill>
              </a:rPr>
              <a:t> областях -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псковского средневеликорусского</a:t>
            </a:r>
            <a:r>
              <a:rPr lang="ru-RU" sz="2800" dirty="0" smtClean="0">
                <a:solidFill>
                  <a:schemeClr val="accent6"/>
                </a:solidFill>
              </a:rPr>
              <a:t> типа </a:t>
            </a:r>
            <a:endParaRPr lang="be-BY" sz="28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Традиционная </a:t>
            </a:r>
            <a:r>
              <a:rPr lang="ru-RU" sz="2400" dirty="0"/>
              <a:t>классификация</a:t>
            </a:r>
          </a:p>
          <a:p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Новая классификация</a:t>
            </a:r>
          </a:p>
          <a:p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Н.Н. Дурново,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Н.Н. Соколов, Д.Н. Ушаков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«Опыт диалектологической карты русского языка в Европе с приложением очерка русской диалектологии», 1915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создана по материалам, собранным  к  началу ХХ века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охватывает всю территорию распространения</a:t>
            </a:r>
            <a:r>
              <a:rPr lang="ru-RU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русского языка в Европе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основывается на учёте какого-либо одного диалектного различия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выявляет два типа территориальных объединений диалектов – наречия и говоры и группы говоров</a:t>
            </a: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К.Ф. Захарова, В.Г. Орлова «Диалектное членение русского языка», 1970</a:t>
            </a:r>
          </a:p>
          <a:p>
            <a:pPr algn="just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создана по материалам, собранным в 40-60-х гг. ХХ века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охватывает  только территорию  первичного заселения – центр европейской части России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основывается на учёте комплекса диалектных различий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выявляет три типа территориальных объединений диалектов – наречия, диалектные зоны и говоры и группы говоров</a:t>
            </a: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be-BY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be-BY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3"/>
                </a:solidFill>
              </a:rPr>
              <a:t>Классификации  русских говоров</a:t>
            </a:r>
            <a:endParaRPr lang="be-BY" sz="31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Диалектное членение русского языка</a:t>
            </a:r>
            <a:endParaRPr lang="be-BY" sz="2800" dirty="0">
              <a:solidFill>
                <a:schemeClr val="accent3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/>
              <a:t>Диалектологические карты русского языка</a:t>
            </a:r>
            <a:br>
              <a:rPr lang="ru-RU" sz="2800" dirty="0" smtClean="0"/>
            </a:br>
            <a:r>
              <a:rPr lang="ru-RU" sz="2800" dirty="0" smtClean="0"/>
              <a:t> 1915 и 1964 г.г.</a:t>
            </a:r>
            <a:endParaRPr lang="be-BY" sz="2800" dirty="0"/>
          </a:p>
        </p:txBody>
      </p:sp>
      <p:pic>
        <p:nvPicPr>
          <p:cNvPr id="5" name="Picture 2" descr="C:\Users\Татьяна Богоедова\Pictures\%94%D0%B8%D0%B0%D0%BB%D0%B5%D0%BA%D1%82%D0%BE%D0%BB%D Диалектологическая карта русского языка в европе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357" b="26380"/>
          <a:stretch>
            <a:fillRect/>
          </a:stretch>
        </p:blipFill>
        <p:spPr bwMode="auto">
          <a:xfrm>
            <a:off x="301625" y="1383138"/>
            <a:ext cx="4038600" cy="4658462"/>
          </a:xfrm>
          <a:prstGeom prst="rect">
            <a:avLst/>
          </a:prstGeom>
          <a:noFill/>
        </p:spPr>
      </p:pic>
      <p:pic>
        <p:nvPicPr>
          <p:cNvPr id="6" name="Picture 2" descr="D:\Изображение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872" t="6627" r="15364" b="38696"/>
          <a:stretch>
            <a:fillRect/>
          </a:stretch>
        </p:blipFill>
        <p:spPr>
          <a:xfrm>
            <a:off x="4927868" y="1371600"/>
            <a:ext cx="3784064" cy="468153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Традиционная классификация</a:t>
            </a:r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классификация</a:t>
            </a:r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поморская (архангельская)</a:t>
            </a:r>
          </a:p>
          <a:p>
            <a:pPr marL="457200" indent="-457200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олонецкая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новгородская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вологодско-вятская</a:t>
            </a:r>
          </a:p>
          <a:p>
            <a:pPr marL="457200" indent="-457200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владимирско-поволжская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ладого-тихвинская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вологодская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костромская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межзональные группы </a:t>
            </a:r>
          </a:p>
          <a:p>
            <a:pPr marL="1080000" lvl="1" indent="-360000">
              <a:lnSpc>
                <a:spcPct val="12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онежская</a:t>
            </a:r>
          </a:p>
          <a:p>
            <a:pPr marL="1080000" lvl="1" indent="-360000">
              <a:lnSpc>
                <a:spcPct val="12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лачская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1080000" lvl="1" indent="-360000">
              <a:lnSpc>
                <a:spcPct val="12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белозерско-бежецкая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Северновеликорусское</a:t>
            </a:r>
            <a:r>
              <a:rPr lang="ru-RU" sz="2800" dirty="0" smtClean="0"/>
              <a:t> наречие: группы говоров</a:t>
            </a:r>
            <a:endParaRPr lang="be-BY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Традиционная классификация</a:t>
            </a:r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классификация</a:t>
            </a:r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орловская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тульская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рязанская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западная (смоленская)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верхнеднепровская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верхнедеснинская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курско-орловская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восточная (рязанская)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межзональные говоры типа «А»</a:t>
            </a:r>
          </a:p>
          <a:p>
            <a:pPr marL="457200" indent="-4572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межзональные говоры типа «Б»</a:t>
            </a: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Южновеликорусское</a:t>
            </a:r>
            <a:r>
              <a:rPr lang="ru-RU" sz="2800" dirty="0" smtClean="0"/>
              <a:t> наречие: группы говоров</a:t>
            </a:r>
            <a:endParaRPr lang="be-BY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Северновеликорусское</a:t>
            </a:r>
            <a:r>
              <a:rPr lang="ru-RU" dirty="0" smtClean="0"/>
              <a:t> наречие</a:t>
            </a:r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Южновеликорусское</a:t>
            </a:r>
            <a:r>
              <a:rPr lang="ru-RU" dirty="0" smtClean="0"/>
              <a:t> </a:t>
            </a:r>
            <a:r>
              <a:rPr lang="ru-RU" dirty="0" smtClean="0"/>
              <a:t>наречие</a:t>
            </a:r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оканье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взрывной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отсутствие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[j]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заударном интервокальном положении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 мягкого согласного и в ударном, и в заударном положениях</a:t>
            </a:r>
          </a:p>
          <a:p>
            <a:pPr algn="just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бм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˃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 </a:t>
            </a:r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ʼтʼ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конце слова упрощаются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аканье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фрикативный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[j]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заударном интервокальном положении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 мягкого согласного только в ударном положении</a:t>
            </a:r>
          </a:p>
          <a:p>
            <a:pPr algn="just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бм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сохраняются</a:t>
            </a:r>
          </a:p>
          <a:p>
            <a:pPr algn="just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ʼтʼ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конце слова сохраняются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3"/>
                </a:solidFill>
              </a:rPr>
              <a:t>Главные отличия между </a:t>
            </a:r>
            <a:r>
              <a:rPr lang="ru-RU" sz="2600" dirty="0" err="1" smtClean="0">
                <a:solidFill>
                  <a:schemeClr val="accent3"/>
                </a:solidFill>
              </a:rPr>
              <a:t>северновеликорусским</a:t>
            </a:r>
            <a:r>
              <a:rPr lang="ru-RU" sz="2600" dirty="0" smtClean="0">
                <a:solidFill>
                  <a:schemeClr val="accent3"/>
                </a:solidFill>
              </a:rPr>
              <a:t> и </a:t>
            </a:r>
            <a:r>
              <a:rPr lang="ru-RU" sz="2600" dirty="0" err="1" smtClean="0">
                <a:solidFill>
                  <a:schemeClr val="accent3"/>
                </a:solidFill>
              </a:rPr>
              <a:t>южновеликорусским</a:t>
            </a:r>
            <a:r>
              <a:rPr lang="ru-RU" sz="2600" dirty="0" smtClean="0">
                <a:solidFill>
                  <a:schemeClr val="accent3"/>
                </a:solidFill>
              </a:rPr>
              <a:t> наречиями </a:t>
            </a:r>
            <a:endParaRPr lang="be-BY" sz="2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Северновеликорусское</a:t>
            </a:r>
            <a:r>
              <a:rPr lang="ru-RU" dirty="0" smtClean="0"/>
              <a:t> наречие</a:t>
            </a:r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Южновеликорусское</a:t>
            </a:r>
            <a:r>
              <a:rPr lang="ru-RU" dirty="0" smtClean="0"/>
              <a:t> </a:t>
            </a:r>
            <a:r>
              <a:rPr lang="ru-RU" dirty="0" smtClean="0"/>
              <a:t>наречие</a:t>
            </a:r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твёрдый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окончаниях форм 3-го лица глаголов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формы местоимений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тебя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себя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склонение  существительных муж. р. с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суфф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ушк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ишк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2 типу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общая форма для дат.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твор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п. мн. ч. имён существительных, прилагательных, числительных</a:t>
            </a: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мягкий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ʼ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окончаниях форм 3-го лица глаголов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формы местоимений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тебе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себе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склонение  существительных муж. р. с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суфф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ушк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ишк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1 типу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разная форма для дат.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твор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п. мн. ч. имён существительных, прилагательных, числительных</a:t>
            </a:r>
          </a:p>
          <a:p>
            <a:endParaRPr lang="be-B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3"/>
                </a:solidFill>
              </a:rPr>
              <a:t>Главные отличия между </a:t>
            </a:r>
            <a:r>
              <a:rPr lang="ru-RU" sz="2600" dirty="0" err="1" smtClean="0">
                <a:solidFill>
                  <a:schemeClr val="accent3"/>
                </a:solidFill>
              </a:rPr>
              <a:t>северновеликорусским</a:t>
            </a:r>
            <a:r>
              <a:rPr lang="ru-RU" sz="2600" dirty="0" smtClean="0">
                <a:solidFill>
                  <a:schemeClr val="accent3"/>
                </a:solidFill>
              </a:rPr>
              <a:t> и </a:t>
            </a:r>
            <a:r>
              <a:rPr lang="ru-RU" sz="2600" dirty="0" err="1" smtClean="0">
                <a:solidFill>
                  <a:schemeClr val="accent3"/>
                </a:solidFill>
              </a:rPr>
              <a:t>южновеликорусским</a:t>
            </a:r>
            <a:r>
              <a:rPr lang="ru-RU" sz="2600" dirty="0" smtClean="0">
                <a:solidFill>
                  <a:schemeClr val="accent3"/>
                </a:solidFill>
              </a:rPr>
              <a:t> наречиями </a:t>
            </a:r>
            <a:r>
              <a:rPr lang="ru-RU" sz="2000" dirty="0" smtClean="0">
                <a:solidFill>
                  <a:schemeClr val="accent3"/>
                </a:solidFill>
              </a:rPr>
              <a:t>(продолжение)</a:t>
            </a:r>
            <a:endParaRPr lang="be-BY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Северновеликорусское</a:t>
            </a:r>
            <a:r>
              <a:rPr lang="ru-RU" dirty="0" smtClean="0"/>
              <a:t> наречие</a:t>
            </a:r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Южновеликорусское</a:t>
            </a:r>
            <a:r>
              <a:rPr lang="ru-RU" dirty="0" smtClean="0"/>
              <a:t> </a:t>
            </a:r>
            <a:r>
              <a:rPr lang="ru-RU" dirty="0" smtClean="0"/>
              <a:t>наречие</a:t>
            </a:r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квашня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посуда для приготовления теста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сковородник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приспособление для захватывания сковороды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зыбка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колыбель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ковш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сосуд, которым черпают воду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хоровод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хоровод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орать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пахать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плохая погода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дежа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посуда для приготовления теста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чапельник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приспособление для захватывания сковороды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люлька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колыбель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корец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сосуд, которым черпают воду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корогод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хоровод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пахать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пахать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хорошая погода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be-B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be-B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3"/>
                </a:solidFill>
              </a:rPr>
              <a:t>Главные отличия между </a:t>
            </a:r>
            <a:r>
              <a:rPr lang="ru-RU" sz="2600" dirty="0" err="1" smtClean="0">
                <a:solidFill>
                  <a:schemeClr val="accent3"/>
                </a:solidFill>
              </a:rPr>
              <a:t>северновеликорусским</a:t>
            </a:r>
            <a:r>
              <a:rPr lang="ru-RU" sz="2600" dirty="0" smtClean="0">
                <a:solidFill>
                  <a:schemeClr val="accent3"/>
                </a:solidFill>
              </a:rPr>
              <a:t> и </a:t>
            </a:r>
            <a:r>
              <a:rPr lang="ru-RU" sz="2600" dirty="0" err="1" smtClean="0">
                <a:solidFill>
                  <a:schemeClr val="accent3"/>
                </a:solidFill>
              </a:rPr>
              <a:t>южновеликорусским</a:t>
            </a:r>
            <a:r>
              <a:rPr lang="ru-RU" sz="2600" dirty="0" smtClean="0">
                <a:solidFill>
                  <a:schemeClr val="accent3"/>
                </a:solidFill>
              </a:rPr>
              <a:t> наречиями </a:t>
            </a:r>
            <a:r>
              <a:rPr lang="ru-RU" sz="2000" dirty="0" smtClean="0">
                <a:solidFill>
                  <a:schemeClr val="accent3"/>
                </a:solidFill>
              </a:rPr>
              <a:t>(продолжение)</a:t>
            </a:r>
            <a:endParaRPr lang="be-BY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FDC21F-EF5F-4B83-A6DE-E2482C1F33CF}"/>
</file>

<file path=customXml/itemProps2.xml><?xml version="1.0" encoding="utf-8"?>
<ds:datastoreItem xmlns:ds="http://schemas.openxmlformats.org/officeDocument/2006/customXml" ds:itemID="{A8FB0B02-4FF6-4166-8326-C8D4E1E05067}"/>
</file>

<file path=customXml/itemProps3.xml><?xml version="1.0" encoding="utf-8"?>
<ds:datastoreItem xmlns:ds="http://schemas.openxmlformats.org/officeDocument/2006/customXml" ds:itemID="{C139FF74-432B-4F17-A44C-744E3FDEBF12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622</Words>
  <Application>Microsoft Office PowerPoint</Application>
  <PresentationFormat>Экран (4:3)</PresentationFormat>
  <Paragraphs>120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Диалектное членение русского языка</vt:lpstr>
      <vt:lpstr>   Классификации  русских говоров</vt:lpstr>
      <vt:lpstr>Диалектное членение русского языка</vt:lpstr>
      <vt:lpstr>Диалектологические карты русского языка  1915 и 1964 г.г.</vt:lpstr>
      <vt:lpstr>Северновеликорусское наречие: группы говоров</vt:lpstr>
      <vt:lpstr>Южновеликорусское наречие: группы говоров</vt:lpstr>
      <vt:lpstr>Главные отличия между северновеликорусским и южновеликорусским наречиями </vt:lpstr>
      <vt:lpstr>Главные отличия между северновеликорусским и южновеликорусским наречиями (продолжение)</vt:lpstr>
      <vt:lpstr>Главные отличия между северновеликорусским и южновеликорусским наречиями (продолжение)</vt:lpstr>
      <vt:lpstr>Средневеликорусские группы говоров</vt:lpstr>
      <vt:lpstr>Островные русские говоры в Беларуси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Диалектное членение русского языка</dc:title>
  <dc:creator>Татьяна Богоедова</dc:creator>
  <cp:lastModifiedBy>VAIO</cp:lastModifiedBy>
  <cp:revision>20</cp:revision>
  <dcterms:created xsi:type="dcterms:W3CDTF">2011-07-12T17:59:07Z</dcterms:created>
  <dcterms:modified xsi:type="dcterms:W3CDTF">2017-05-18T16:29:54Z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