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326" r:id="rId2"/>
    <p:sldId id="257" r:id="rId3"/>
    <p:sldId id="258" r:id="rId4"/>
    <p:sldId id="293" r:id="rId5"/>
    <p:sldId id="260" r:id="rId6"/>
    <p:sldId id="263" r:id="rId7"/>
    <p:sldId id="262" r:id="rId8"/>
    <p:sldId id="265" r:id="rId9"/>
    <p:sldId id="269" r:id="rId10"/>
    <p:sldId id="299" r:id="rId11"/>
    <p:sldId id="268" r:id="rId12"/>
    <p:sldId id="271" r:id="rId13"/>
    <p:sldId id="276" r:id="rId14"/>
    <p:sldId id="288" r:id="rId15"/>
    <p:sldId id="289" r:id="rId16"/>
    <p:sldId id="278" r:id="rId17"/>
    <p:sldId id="270" r:id="rId18"/>
    <p:sldId id="287" r:id="rId19"/>
    <p:sldId id="320" r:id="rId20"/>
    <p:sldId id="307" r:id="rId21"/>
    <p:sldId id="328" r:id="rId22"/>
    <p:sldId id="294" r:id="rId23"/>
    <p:sldId id="296" r:id="rId24"/>
    <p:sldId id="308" r:id="rId25"/>
    <p:sldId id="309" r:id="rId26"/>
    <p:sldId id="311" r:id="rId27"/>
    <p:sldId id="313" r:id="rId28"/>
    <p:sldId id="314" r:id="rId29"/>
    <p:sldId id="316" r:id="rId30"/>
    <p:sldId id="318" r:id="rId31"/>
    <p:sldId id="329" r:id="rId32"/>
    <p:sldId id="32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8F7426A-6CFE-478F-9744-45993B526C4A}">
          <p14:sldIdLst>
            <p14:sldId id="326"/>
            <p14:sldId id="257"/>
            <p14:sldId id="258"/>
            <p14:sldId id="293"/>
            <p14:sldId id="260"/>
            <p14:sldId id="264"/>
            <p14:sldId id="263"/>
            <p14:sldId id="262"/>
            <p14:sldId id="265"/>
            <p14:sldId id="269"/>
            <p14:sldId id="299"/>
            <p14:sldId id="268"/>
            <p14:sldId id="271"/>
            <p14:sldId id="276"/>
            <p14:sldId id="288"/>
            <p14:sldId id="289"/>
            <p14:sldId id="278"/>
            <p14:sldId id="270"/>
            <p14:sldId id="287"/>
            <p14:sldId id="320"/>
            <p14:sldId id="307"/>
            <p14:sldId id="328"/>
            <p14:sldId id="294"/>
            <p14:sldId id="296"/>
            <p14:sldId id="308"/>
            <p14:sldId id="309"/>
          </p14:sldIdLst>
        </p14:section>
        <p14:section name="Раздел без заголовка" id="{DCBB3632-8428-4E08-98C2-818B4C7A6735}">
          <p14:sldIdLst>
            <p14:sldId id="311"/>
            <p14:sldId id="313"/>
            <p14:sldId id="314"/>
            <p14:sldId id="316"/>
            <p14:sldId id="318"/>
            <p14:sldId id="329"/>
            <p14:sldId id="32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638034817252775E-2"/>
          <c:y val="6.9957266425091758E-2"/>
          <c:w val="0.90033091140871302"/>
          <c:h val="0.866469504504246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</c:v>
                </c:pt>
                <c:pt idx="1">
                  <c:v>28</c:v>
                </c:pt>
                <c:pt idx="2">
                  <c:v>29</c:v>
                </c:pt>
                <c:pt idx="3">
                  <c:v>17</c:v>
                </c:pt>
                <c:pt idx="4">
                  <c:v>20</c:v>
                </c:pt>
                <c:pt idx="5">
                  <c:v>23</c:v>
                </c:pt>
                <c:pt idx="6">
                  <c:v>34</c:v>
                </c:pt>
                <c:pt idx="7">
                  <c:v>27</c:v>
                </c:pt>
                <c:pt idx="8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Столбец6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Столбец7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Лист1!$H$2:$H$10</c:f>
              <c:numCache>
                <c:formatCode>General</c:formatCode>
                <c:ptCount val="9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Столбец8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Лист1!$I$2:$I$10</c:f>
              <c:numCache>
                <c:formatCode>General</c:formatCode>
                <c:ptCount val="9"/>
              </c:numCache>
            </c:numRef>
          </c:val>
        </c:ser>
        <c:dLbls/>
        <c:axId val="105378176"/>
        <c:axId val="105379712"/>
      </c:barChart>
      <c:catAx>
        <c:axId val="105378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79712"/>
        <c:crosses val="autoZero"/>
        <c:auto val="1"/>
        <c:lblAlgn val="ctr"/>
        <c:lblOffset val="100"/>
      </c:catAx>
      <c:valAx>
        <c:axId val="105379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78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дороги и другие транспортные коммуникации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68.5</c:v>
                </c:pt>
                <c:pt idx="1">
                  <c:v>66.5</c:v>
                </c:pt>
                <c:pt idx="2">
                  <c:v>75.099999999999994</c:v>
                </c:pt>
                <c:pt idx="3">
                  <c:v>50.2</c:v>
                </c:pt>
                <c:pt idx="4">
                  <c:v>82.8</c:v>
                </c:pt>
                <c:pt idx="5">
                  <c:v>50.5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улицы и другие места общественного пользования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23.9</c:v>
                </c:pt>
                <c:pt idx="1">
                  <c:v>24.3</c:v>
                </c:pt>
                <c:pt idx="2">
                  <c:v>27.2</c:v>
                </c:pt>
                <c:pt idx="3">
                  <c:v>14.9</c:v>
                </c:pt>
                <c:pt idx="4">
                  <c:v>29.9</c:v>
                </c:pt>
                <c:pt idx="5">
                  <c:v>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застройка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62.4</c:v>
                </c:pt>
                <c:pt idx="1">
                  <c:v>44.7</c:v>
                </c:pt>
                <c:pt idx="2">
                  <c:v>60.2</c:v>
                </c:pt>
                <c:pt idx="3">
                  <c:v>47.2</c:v>
                </c:pt>
                <c:pt idx="4">
                  <c:v>72.400000000000006</c:v>
                </c:pt>
                <c:pt idx="5">
                  <c:v>50.8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нарушенные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1.9000000000000001</c:v>
                </c:pt>
                <c:pt idx="1">
                  <c:v>0.4</c:v>
                </c:pt>
                <c:pt idx="2">
                  <c:v>0</c:v>
                </c:pt>
                <c:pt idx="3">
                  <c:v>0.9</c:v>
                </c:pt>
                <c:pt idx="4" formatCode="dd/mmm">
                  <c:v>1.8</c:v>
                </c:pt>
                <c:pt idx="5">
                  <c:v>0.5</c:v>
                </c:pt>
              </c:numCache>
            </c:numRef>
          </c:val>
        </c:ser>
        <c:dLbls/>
        <c:axId val="105878272"/>
        <c:axId val="105879808"/>
      </c:barChart>
      <c:catAx>
        <c:axId val="1058782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879808"/>
        <c:crosses val="autoZero"/>
        <c:auto val="1"/>
        <c:lblAlgn val="ctr"/>
        <c:lblOffset val="100"/>
      </c:catAx>
      <c:valAx>
        <c:axId val="105879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878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Площадь техногенных </a:t>
            </a:r>
            <a:endParaRPr lang="ru-RU" sz="2000" dirty="0" smtClean="0"/>
          </a:p>
          <a:p>
            <a:pPr>
              <a:defRPr sz="2000"/>
            </a:pPr>
            <a:r>
              <a:rPr lang="ru-RU" sz="2000" dirty="0" smtClean="0"/>
              <a:t>территорий</a:t>
            </a:r>
            <a:r>
              <a:rPr lang="ru-RU" sz="2000" dirty="0"/>
              <a:t>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</c:v>
                </c:pt>
                <c:pt idx="1">
                  <c:v>15.9</c:v>
                </c:pt>
                <c:pt idx="2">
                  <c:v>18</c:v>
                </c:pt>
                <c:pt idx="3">
                  <c:v>33.9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5686315210946891"/>
          <c:y val="0.30543027799339556"/>
          <c:w val="0.33277405912074431"/>
          <c:h val="0.6522569695693930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Площадь техногенных территорий,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16.8</c:v>
                </c:pt>
                <c:pt idx="1">
                  <c:v>16.2</c:v>
                </c:pt>
                <c:pt idx="2">
                  <c:v>12.9</c:v>
                </c:pt>
                <c:pt idx="3">
                  <c:v>7.1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Площадь техногенных </a:t>
            </a:r>
            <a:endParaRPr lang="ru-RU" sz="2000" dirty="0" smtClean="0"/>
          </a:p>
          <a:p>
            <a:pPr>
              <a:defRPr sz="2000"/>
            </a:pPr>
            <a:r>
              <a:rPr lang="ru-RU" sz="2000" dirty="0" smtClean="0"/>
              <a:t>территорий</a:t>
            </a:r>
            <a:r>
              <a:rPr lang="ru-RU" sz="2000" dirty="0"/>
              <a:t>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18.100000000000001</c:v>
                </c:pt>
                <c:pt idx="2">
                  <c:v>17.399999999999999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Площадь техногенных </a:t>
            </a:r>
            <a:endParaRPr lang="ru-RU" sz="2000" dirty="0" smtClean="0"/>
          </a:p>
          <a:p>
            <a:pPr>
              <a:defRPr sz="2000"/>
            </a:pPr>
            <a:r>
              <a:rPr lang="ru-RU" sz="2000" dirty="0" smtClean="0"/>
              <a:t>территорий</a:t>
            </a:r>
            <a:r>
              <a:rPr lang="ru-RU" sz="2000" dirty="0"/>
              <a:t>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12.7</c:v>
                </c:pt>
                <c:pt idx="1">
                  <c:v>9.9</c:v>
                </c:pt>
                <c:pt idx="2">
                  <c:v>13.6</c:v>
                </c:pt>
                <c:pt idx="3">
                  <c:v>16.100000000000001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Площадь техногенных территорий,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20.9</c:v>
                </c:pt>
                <c:pt idx="1">
                  <c:v>19.899999999999999</c:v>
                </c:pt>
                <c:pt idx="2">
                  <c:v>20.9</c:v>
                </c:pt>
                <c:pt idx="3">
                  <c:v>32.1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Площадь техногенных территорий,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12.7</c:v>
                </c:pt>
                <c:pt idx="1">
                  <c:v>12.5</c:v>
                </c:pt>
                <c:pt idx="2">
                  <c:v>14.7</c:v>
                </c:pt>
                <c:pt idx="3">
                  <c:v>8.9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Площадь техногенных </a:t>
            </a:r>
            <a:endParaRPr lang="ru-RU" sz="2400" dirty="0" smtClean="0"/>
          </a:p>
          <a:p>
            <a:pPr>
              <a:defRPr sz="2400"/>
            </a:pPr>
            <a:r>
              <a:rPr lang="ru-RU" sz="2400" dirty="0" smtClean="0"/>
              <a:t>территорий</a:t>
            </a:r>
            <a:r>
              <a:rPr lang="ru-RU" sz="2400" dirty="0"/>
              <a:t>, 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техногенных территорий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Дороги и иные транспортные коммуникации, %</c:v>
                </c:pt>
                <c:pt idx="1">
                  <c:v>Улицы и иные места общего пользования, %</c:v>
                </c:pt>
                <c:pt idx="2">
                  <c:v>Застройка, %</c:v>
                </c:pt>
                <c:pt idx="3">
                  <c:v>Нарушенные,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0.45</c:v>
                </c:pt>
                <c:pt idx="1">
                  <c:v>7.6</c:v>
                </c:pt>
                <c:pt idx="2">
                  <c:v>2.6</c:v>
                </c:pt>
                <c:pt idx="3">
                  <c:v>1.8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3F18A-E7DB-4CBE-A3E3-5557C194A525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F06D5-52DE-439B-82B3-DDAABA4F2F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74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F06D5-52DE-439B-82B3-DDAABA4F2FC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36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F06D5-52DE-439B-82B3-DDAABA4F2FC8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02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EECF16-E013-4F4A-AED0-7DA24AEC20A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BEF47E-CF1C-483E-B9C9-AF057A224F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6632"/>
            <a:ext cx="7772400" cy="417646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воздействия – последствия и распространение </a:t>
            </a:r>
            <a:r>
              <a:rPr lang="ru-RU" sz="5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373216"/>
            <a:ext cx="7772400" cy="1296144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Выполнила:</a:t>
            </a:r>
            <a:br>
              <a:rPr lang="ru-RU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студентка группы Г-31</a:t>
            </a:r>
            <a:br>
              <a:rPr lang="ru-RU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Захарова Екатерина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опия 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Последствия урбанизации: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Копия landshaft-uchastka2 - копия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9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8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Преобразование природных компонентов ландшафтов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Степень антропогенных преобразований природной среды в рамках городских территорий чрезвычайно высока. Городские ландшафты включают как природные элементы (парки, скверы, лесопарки) так и техногенные элементы (застройка, коммуникации).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Documents and Settings\Admin\Рабочий стол\Копия b-558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" t="5003" r="3793" b="5887"/>
          <a:stretch/>
        </p:blipFill>
        <p:spPr bwMode="auto">
          <a:xfrm>
            <a:off x="447472" y="3929974"/>
            <a:ext cx="3463047" cy="25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Рабочий стол\130754590985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18"/>
          <a:stretch/>
        </p:blipFill>
        <p:spPr bwMode="auto">
          <a:xfrm>
            <a:off x="4427984" y="2780928"/>
            <a:ext cx="4032448" cy="26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3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етрин\Desktop\_proishestvia_15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31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Загрязнение поверхностных и подземных  вод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городских условиях серьезную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геоэкологическую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проблему создают качество воды и очищение канализационных стоков. В настоящее время многие крупные города не в состоянии справиться с продуктами жизнедеятельности. Загрязнения поступают не только в поверхностные, но и подземные воды, в водопроводную систему, что представляет серьезную опасность при водоснабжении.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етрин\Desktop\759x40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246747" cy="29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етрин\Desktop\old_landf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55" y="2780928"/>
            <a:ext cx="4247506" cy="29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8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етрин\Desktop\0_8bc56_3d521208_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Все крупные города, располагающиеся на берегах рек, вносят заметное количество загрязнений в воды. Мест загрязнения настолько много, а размеры их настолько велики, что полностью уничтожается жизнь в водных артериях.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Кетрин\Desktop\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99294" cy="33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Danube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481880" cy="28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4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DSC_8627-800x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626"/>
            <a:ext cx="8229600" cy="316037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Загрязнение атмосферного воздуха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процессе эксплуатации химических заводов и тепловых </a:t>
            </a:r>
            <a:r>
              <a:rPr lang="ru-RU" sz="2200" b="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электростанций также образуется огромное количество твердых отходов (огарок, шлаки, золы), которые складируются на больших площадях, оказывая негативное влияние на атмосферу, поверхностные и подземные воды, почвенный покров.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Admin\Рабочий стол\i12b0c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159" y="3284984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245008153_hj00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4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/>
                <a:ea typeface="Times New Roman"/>
              </a:rPr>
              <a:t>      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34406784"/>
              </p:ext>
            </p:extLst>
          </p:nvPr>
        </p:nvGraphicFramePr>
        <p:xfrm>
          <a:off x="1043608" y="836712"/>
          <a:ext cx="72728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11663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Выбросы в атмосферу загрязняющих веществ за 1991-2006 гг. (тыс. т.)</a:t>
            </a:r>
            <a:endParaRPr lang="ru-RU" sz="240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Admin\Рабочий стол\473273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автомобильного транспорта привело к загрязнению атмосферы городов и транспортных коммуникаций токсичными металлами и токсичными углеводородами.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Admin\Рабочий стол\Копия 1298110824_probki_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1437">
            <a:off x="251519" y="2804123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vihlopnie-gazi-avtomobil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9070">
            <a:off x="5148065" y="2558912"/>
            <a:ext cx="3628032" cy="24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7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666666"/>
                </a:solidFill>
                <a:latin typeface="Arial"/>
                <a:ea typeface="Times New Roman"/>
              </a:rPr>
              <a:t>  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Т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ехногенные аварии и катастрофы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существенных факторов загрязнения окружающей среды являются чрезвычайные ситуации, техногенные аварии и катастрофы, в результате которых негативное воздействие оказывается практически на все компоненты окружающей среды. 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proisshestviya_v_mi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2"/>
          <a:stretch/>
        </p:blipFill>
        <p:spPr bwMode="auto">
          <a:xfrm>
            <a:off x="611560" y="2204864"/>
            <a:ext cx="8019468" cy="44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7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2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2"/>
          <a:stretch/>
        </p:blipFill>
        <p:spPr bwMode="auto">
          <a:xfrm>
            <a:off x="0" y="-160524"/>
            <a:ext cx="920793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Добыча полезных ископаемых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Добыча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полезных ископаемых также наносит огромный вред на окружающую среду: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Отходы, которые очень часто содержат тяжелые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металлы,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могут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серьезно загрязнить грунтовые и поверхностные воды. Люди, проживающие вблизи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 добычи ископаемых, зависят от доступа к чистой свежей воде (в особенности в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развивающихся странах).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Добыча ископаемых в богатых экосистемах приводит к сокращению биоразнообразия.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Большинство технологий добычи ископаемых требуют громадного количества воды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отделения ценных металлов или минералов от песка или горной породы. Это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приводит к понижению уровня вод, затрудняя доступ к водным источникам без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соответствующего оборудования.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разработке месторождений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урановой руды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 могут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получить вредную дозу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облучения при добыче, транспортировке, использовании и размещении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отходов.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0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raditional Arabic" pitchFamily="18" charset="-78"/>
              </a:rPr>
              <a:t>Добыча полезных ископаемых с 1913 по 1980 гг.</a:t>
            </a:r>
            <a:endParaRPr lang="ru-RU" sz="2400" dirty="0"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7" cy="43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Копия interm_Buster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pPr marL="45000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всю историю существования человеческих цивилизаций на месте природных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геосистем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возникали новые системы антропогенного характера – разнообразные городские и сельские поселения, сельскохозяйственные и лесопромышленные зоны, транспорт и транспортные коммуникации, энергетические системы, горнодобывающие и горнорудные предприятия, промышленные предприятия, рекреационные системы и др.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9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опия 0023ae9bcfe60e963a5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5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Любой способ добычи полезных ископаемых значительно влияет на природную среду. Особое влияние испытывает верхняя часть литосферы. При любом способе добычи происходит значительная выемка пород и их перемещение. Первичный рельеф заменяется техногенным. В горной местности это приводит к перераспределению приземных потоков воздуха. Нарушается цельность определенного объема пород, увеличивается их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трещиноватость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появляются крупные полости, пустоты. Большая масса пород перемещается в отвалы, высота которых достигает 100 м и более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8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4824536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крупных карьеров и шахтных полей сопровождается активизацией различных инженерно-геологических и физико-химических процессов: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— возникают деформации бортов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карьера и оползни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— происходит оседание земной поверхности над отработанными шахтными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полями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соседних с горными выработками площадях усиливаются процессы эрозии почв, </a:t>
            </a:r>
            <a:r>
              <a:rPr lang="ru-RU" sz="1800" b="0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оврагообразования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— в выработках и отвалах активизируются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выветривания, идет интенсивное окисление рудных минералов и их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выщелачивание</a:t>
            </a: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— в радиусе нескольких сот метров, а иногда и километров, происходит загрязнение почв тяжелыми металлами при транспортировке, ветровом и водном разносе, почвы также загрязняются нефтепродуктами, строительным и промышленным мусором. В конечном счете, вокруг крупных горных выработок создается пустошь, на которой растительность не выживает.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7490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viteb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Копия 1309430419_belorussiya-flag-kart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97" y="2044941"/>
            <a:ext cx="491778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Техногенное воздействие на территории Беларуси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4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 данным государственного земельного кадастра (на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1.01.2013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г.) общая площадь земель Республики Беларусь составляет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207,6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тыс. га, из них:</a:t>
            </a:r>
            <a: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дороги и другие транспортные коммуникации приходится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395,4 (0,19 %);</a:t>
            </a:r>
            <a: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улицы и иные места общественного пользования приходится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150,4 (0,07 %);</a:t>
            </a:r>
            <a: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застройку приходится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346,7 (0,16 %);</a:t>
            </a:r>
            <a: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нарушенные земли приходится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5,6 ( 0,027 %).</a:t>
            </a:r>
            <a: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450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техногенных территорий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0036409"/>
              </p:ext>
            </p:extLst>
          </p:nvPr>
        </p:nvGraphicFramePr>
        <p:xfrm>
          <a:off x="1174044" y="1700809"/>
          <a:ext cx="69983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20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brestob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258816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Брестская область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87920287"/>
              </p:ext>
            </p:extLst>
          </p:nvPr>
        </p:nvGraphicFramePr>
        <p:xfrm>
          <a:off x="-396552" y="2708920"/>
          <a:ext cx="6098976" cy="3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063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4141088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Витебская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vitebob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259263" cy="27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003207273"/>
              </p:ext>
            </p:extLst>
          </p:nvPr>
        </p:nvGraphicFramePr>
        <p:xfrm>
          <a:off x="179512" y="270892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593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3997072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Гомельская область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gomelob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851913926"/>
              </p:ext>
            </p:extLst>
          </p:nvPr>
        </p:nvGraphicFramePr>
        <p:xfrm>
          <a:off x="539552" y="256490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74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61573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Гродненская область</a:t>
            </a:r>
            <a:endParaRPr lang="ru-RU" dirty="0"/>
          </a:p>
        </p:txBody>
      </p:sp>
      <p:pic>
        <p:nvPicPr>
          <p:cNvPr id="4098" name="Picture 2" descr="C:\Documents and Settings\Admin\Рабочий стол\grodnob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54850915"/>
              </p:ext>
            </p:extLst>
          </p:nvPr>
        </p:nvGraphicFramePr>
        <p:xfrm>
          <a:off x="0" y="263691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71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/>
          <a:lstStyle/>
          <a:p>
            <a:r>
              <a:rPr lang="ru-RU" dirty="0" smtClean="0"/>
              <a:t>Минская область</a:t>
            </a:r>
            <a:endParaRPr lang="ru-RU" dirty="0"/>
          </a:p>
        </p:txBody>
      </p:sp>
      <p:pic>
        <p:nvPicPr>
          <p:cNvPr id="5122" name="Picture 2" descr="C:\Documents and Settings\Admin\Рабочий стол\minsk_reg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664296" cy="33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54978508"/>
              </p:ext>
            </p:extLst>
          </p:nvPr>
        </p:nvGraphicFramePr>
        <p:xfrm>
          <a:off x="-27783" y="256490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365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Landscape_Wallpapers_640x480_800x480_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Антропогенные системы существенно преобразовали природные условия как на отдельных территориях, так и в региональном масштабе, повлияли на окружающую среду. Но с течением времени степень их воздействия существенно менялась: более слабыми эти воздействия были в античные века, в средневековье, но начали усиливаться с эпохи Возрождения. Особенно сильными и прогрессирующими они стали со времени промышленной революции.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39248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Могилевская область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magiliouskaja-vob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1"/>
          <a:stretch/>
        </p:blipFill>
        <p:spPr bwMode="auto">
          <a:xfrm>
            <a:off x="4788024" y="548680"/>
            <a:ext cx="3783633" cy="28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67945172"/>
              </p:ext>
            </p:extLst>
          </p:nvPr>
        </p:nvGraphicFramePr>
        <p:xfrm>
          <a:off x="-13911" y="2276872"/>
          <a:ext cx="5486400" cy="34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163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Минск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91981138"/>
              </p:ext>
            </p:extLst>
          </p:nvPr>
        </p:nvGraphicFramePr>
        <p:xfrm>
          <a:off x="1115616" y="1628800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6632"/>
            <a:ext cx="8183880" cy="75608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Проявление техногенных преобразований на территории Беларуси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Загрязнение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атмосферы промышленностью и транспортом отражается на состоянии воздушной среды в отдельных городах. В целом за последнее 20-25 лет наибольшие объёмы выбросов в воздушный бассейн республики приходились на Новополоцк. Наиболее «грязными» городами в расчёте на одного жителя являются: Новополоцк (638 кг), Солигорск (102 кг), Светлогорск (101кг), Слуцк (94кг), Полоцк (71кг).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Загрязняются реки нефтепродуктами, фосфатами, а также никелем, следовательно гибнут рыбы, планктонные и донные организмы.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Наибольшая часть загрязняющих веществ приходится на Гомельскую область. Вдвое ниже загрязнение в Минской и Брестской областях. Наименьшим количеством загрязненных стоков характеризуется Гродненская область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 В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последние годы в Беларуси активно эксплуатируются и загрязняются подземные воды. Происходит это путём загрязнения: бактериологического в результате нарушения санитарных требований; нитратами вследствие неправильного внесения удобрений и нарушения технологий удаления навоза; подпочвенных вод в местах хранения и применения пестицидов; вод в местах хранения промышленных отходов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 многих городах существенно загрязнение почв цинком (Гродно). Медью загрязнены почвы Гомеля, Орши, Бобруйска, Могилева. В целом тяжёлыми металлами наиболее загрязнены почвы крупных городов и промышленных центров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9368194_Franc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Последствия техногенных воздействий</a:t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Урбанизация</a:t>
            </a:r>
            <a:endParaRPr lang="ru-RU" sz="5400" b="0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Admin\Рабочий стол\30044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2"/>
            <a:ext cx="9144000" cy="68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466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 Начиная с конца XIX в. на первый план общемировых проблем выдвинулась урбанизация, или быстрый рост городов и городского населения. Этот процесс влечет за собой глобальные качественные изменения природной среды, усиливая антропогенную нагрузку как на территории, занятой самим городским поселением, так и на территории ближайших и отдаленных пригородов.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wpapers_ru_Финляндия---Тампер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7562">
            <a:off x="467544" y="3717246"/>
            <a:ext cx="3475385" cy="27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Копия prague 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944">
            <a:off x="4945710" y="3717244"/>
            <a:ext cx="3659410" cy="27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опия 12_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 Быстро растут городские поселения, а также увеличивается число городов-гигантов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мегасити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Если в 1950 г. в мире было всего два города-гиганта – Нью-Йорк (12,3 млн. жителей) и Лондон (7 млн. жителей), то в конце XX в. имелось уже 23 города с численностью более 8 млн. жителей: Токио, Мехико, Сан-Паулу, Нью-Йорк, Бомбей, Шанхай, Лос-Анджелес, Калькутта, Буэнос-Айрес, Сеул, Пекин, Осака, Лагос, Рио-де-Жанейро, Дели, Карачи, Каир, Париж,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Тяньцзинь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Манила, Москва, Джакарта, Дакка.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1243576423_27_05_2009_0865350001243412513_jason-hawk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4396">
            <a:off x="443288" y="3727315"/>
            <a:ext cx="3917654" cy="24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1279282044_new_york_city_from_above_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3639">
            <a:off x="5085361" y="3304890"/>
            <a:ext cx="3555591" cy="25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73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flag_rossii-1024x768-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России площадь городов в середине 90-х годов XX в. составляла 5,5 млн. га, или 0,33% сухопутной территории. В то же время в таких европейских государствах, как Великобритания, Дания, Германия, Бельгия, Нидерланды, урбанизированные земли занимают территорию от 8 до 15% общей площади.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Union_flag_1606_(Kings_Colors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9" y="3093071"/>
            <a:ext cx="2365007" cy="14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d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757" y="4884861"/>
            <a:ext cx="2733675" cy="16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Vyv5b8nR46mYphus45LQD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324" y="5013177"/>
            <a:ext cx="2610116" cy="17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Рабочий стол\8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93071"/>
            <a:ext cx="2730737" cy="18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6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ffd778aae58b3eec85b4b4d961669eab_500_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Необходимое условие функционирования городов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снабжение их большим количеством воды и энергии. В городах расходуется огромное количество топлива. Полезные ископаемые, добываемые из литосферы, превращаются в застройку, транспорт, свалки и др.</a:t>
            </a: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Рабочий стол\5052d4f4b7214278130000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8581">
            <a:off x="5166869" y="3597619"/>
            <a:ext cx="3448149" cy="26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landfillbottledwa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7760">
            <a:off x="491089" y="3392632"/>
            <a:ext cx="3892065" cy="30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1309156558_egypt_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 и любой искусственно созданный ландшафт, городская территория не может долгое время сохраняться в устойчивом состоянии без постоянной поддержки человека. Заброшенные или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малоухоженные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кварталы мегаполисов быстро разрушаются и представляют собой прекрасный пример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антропогенно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созданной «городской пустыни».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egypt_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78"/>
          <a:stretch/>
        </p:blipFill>
        <p:spPr bwMode="auto">
          <a:xfrm>
            <a:off x="4211960" y="2514079"/>
            <a:ext cx="4437505" cy="28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1309156677_egypt_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4"/>
          <a:stretch/>
        </p:blipFill>
        <p:spPr bwMode="auto">
          <a:xfrm>
            <a:off x="395536" y="3789040"/>
            <a:ext cx="348905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0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6D4AF-2C8D-42CB-8341-406485A74E28}"/>
</file>

<file path=customXml/itemProps2.xml><?xml version="1.0" encoding="utf-8"?>
<ds:datastoreItem xmlns:ds="http://schemas.openxmlformats.org/officeDocument/2006/customXml" ds:itemID="{7DC1AAD6-CF80-4965-B9B6-D60A17BD1DCD}"/>
</file>

<file path=customXml/itemProps3.xml><?xml version="1.0" encoding="utf-8"?>
<ds:datastoreItem xmlns:ds="http://schemas.openxmlformats.org/officeDocument/2006/customXml" ds:itemID="{CED378FC-9643-4857-8363-CA9CCA6816D7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1202</TotalTime>
  <Words>699</Words>
  <Application>Microsoft Office PowerPoint</Application>
  <PresentationFormat>Экран (4:3)</PresentationFormat>
  <Paragraphs>47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Техногенные воздействия – последствия и распространение   </vt:lpstr>
      <vt:lpstr>За всю историю существования человеческих цивилизаций на месте природных геосистем возникали новые системы антропогенного характера – разнообразные городские и сельские поселения, сельскохозяйственные и лесопромышленные зоны, транспорт и транспортные коммуникации, энергетические системы, горнодобывающие и горнорудные предприятия, промышленные предприятия, рекреационные системы и др. </vt:lpstr>
      <vt:lpstr>Антропогенные системы существенно преобразовали природные условия как на отдельных территориях, так и в региональном масштабе, повлияли на окружающую среду. Но с течением времени степень их воздействия существенно менялась: более слабыми эти воздействия были в античные века, в средневековье, но начали усиливаться с эпохи Возрождения. Особенно сильными и прогрессирующими они стали со времени промышленной революции. </vt:lpstr>
      <vt:lpstr>Последствия техногенных воздействий 1. Урбанизация</vt:lpstr>
      <vt:lpstr>1. Начиная с конца XIX в. на первый план общемировых проблем выдвинулась урбанизация, или быстрый рост городов и городского населения. Этот процесс влечет за собой глобальные качественные изменения природной среды, усиливая антропогенную нагрузку как на территории, занятой самим городским поселением, так и на территории ближайших и отдаленных пригородов. </vt:lpstr>
      <vt:lpstr>2. Быстро растут городские поселения, а также увеличивается число городов-гигантов – мегасити. Если в 1950 г. в мире было всего два города-гиганта – Нью-Йорк (12,3 млн. жителей) и Лондон (7 млн. жителей), то в конце XX в. имелось уже 23 города с численностью более 8 млн. жителей: Токио, Мехико, Сан-Паулу, Нью-Йорк, Бомбей, Шанхай, Лос-Анджелес, Калькутта, Буэнос-Айрес, Сеул, Пекин, Осака, Лагос, Рио-де-Жанейро, Дели, Карачи, Каир, Париж, Тяньцзинь, Манила, Москва, Джакарта, Дакка. </vt:lpstr>
      <vt:lpstr>В России площадь городов в середине 90-х годов XX в. составляла 5,5 млн. га, или 0,33% сухопутной территории. В то же время в таких европейских государствах, как Великобритания, Дания, Германия, Бельгия, Нидерланды, урбанизированные земли занимают территорию от 8 до 15% общей площади. </vt:lpstr>
      <vt:lpstr>3. Необходимое условие функционирования городов – снабжение их большим количеством воды и энергии. В городах расходуется огромное количество топлива. Полезные ископаемые, добываемые из литосферы, превращаются в застройку, транспорт, свалки и др. </vt:lpstr>
      <vt:lpstr>Как и любой искусственно созданный ландшафт, городская территория не может долгое время сохраняться в устойчивом состоянии без постоянной поддержки человека. Заброшенные или малоухоженные кварталы мегаполисов быстро разрушаются и представляют собой прекрасный пример антропогенно созданной «городской пустыни». </vt:lpstr>
      <vt:lpstr>Последствия урбанизации:</vt:lpstr>
      <vt:lpstr>1. Преобразование природных компонентов ландшафтов Степень антропогенных преобразований природной среды в рамках городских территорий чрезвычайно высока. Городские ландшафты включают как природные элементы (парки, скверы, лесопарки) так и техногенные элементы (застройка, коммуникации). </vt:lpstr>
      <vt:lpstr>2. Загрязнение поверхностных и подземных  вод В городских условиях серьезную геоэкологическую проблему создают качество воды и очищение канализационных стоков. В настоящее время многие крупные города не в состоянии справиться с продуктами жизнедеятельности. Загрязнения поступают не только в поверхностные, но и подземные воды, в водопроводную систему, что представляет серьезную опасность при водоснабжении. </vt:lpstr>
      <vt:lpstr>Все крупные города, располагающиеся на берегах рек, вносят заметное количество загрязнений в воды. Мест загрязнения настолько много, а размеры их настолько велики, что полностью уничтожается жизнь в водных артериях. </vt:lpstr>
      <vt:lpstr>3. Загрязнение атмосферного воздуха В процессе эксплуатации химических заводов и тепловых электростанций также образуется огромное количество твердых отходов (огарок, шлаки, золы), которые складируются на больших площадях, оказывая негативное влияние на атмосферу, поверхностные и подземные воды, почвенный покров.  </vt:lpstr>
      <vt:lpstr>       </vt:lpstr>
      <vt:lpstr>Развитие автомобильного транспорта привело к загрязнению атмосферы городов и транспортных коммуникаций токсичными металлами и токсичными углеводородами.</vt:lpstr>
      <vt:lpstr>    4. Техногенные аварии и катастрофы Одним из существенных факторов загрязнения окружающей среды являются чрезвычайные ситуации, техногенные аварии и катастрофы, в результате которых негативное воздействие оказывается практически на все компоненты окружающей среды.  </vt:lpstr>
      <vt:lpstr>2. Добыча полезных ископаемых Добыча полезных ископаемых также наносит огромный вред на окружающую среду: • Отходы, которые очень часто содержат тяжелые металлы, могут серьезно загрязнить грунтовые и поверхностные воды. Люди, проживающие вблизи мест добычи ископаемых, зависят от доступа к чистой свежей воде (в особенности в развивающихся странах).  • Добыча ископаемых в богатых экосистемах приводит к сокращению биоразнообразия. • Большинство технологий добычи ископаемых требуют громадного количества воды для отделения ценных металлов или минералов от песка или горной породы. Это приводит к понижению уровня вод, затрудняя доступ к водным источникам без соответствующего оборудования.  • При разработке месторождений урановой руды люди могут получить вредную дозу облучения при добыче, транспортировке, использовании и размещении отходов. </vt:lpstr>
      <vt:lpstr>Добыча полезных ископаемых с 1913 по 1980 гг.</vt:lpstr>
      <vt:lpstr>Любой способ добычи полезных ископаемых значительно влияет на природную среду. Особое влияние испытывает верхняя часть литосферы. При любом способе добычи происходит значительная выемка пород и их перемещение. Первичный рельеф заменяется техногенным. В горной местности это приводит к перераспределению приземных потоков воздуха. Нарушается цельность определенного объема пород, увеличивается их трещиноватость, появляются крупные полости, пустоты. Большая масса пород перемещается в отвалы, высота которых достигает 100 м и более. </vt:lpstr>
      <vt:lpstr>Создание крупных карьеров и шахтных полей сопровождается активизацией различных инженерно-геологических и физико-химических процессов: — возникают деформации бортов карьера и оползни; — происходит оседание земной поверхности над отработанными шахтными полями; — на соседних с горными выработками площадях усиливаются процессы эрозии почв, оврагообразования; — в выработках и отвалах активизируются процессы выветривания, идет интенсивное окисление рудных минералов и их выщелачивание. — в радиусе нескольких сот метров, а иногда и километров, происходит загрязнение почв тяжелыми металлами при транспортировке, ветровом и водном разносе, почвы также загрязняются нефтепродуктами, строительным и промышленным мусором. В конечном счете, вокруг крупных горных выработок создается пустошь, на которой растительность не выживает. </vt:lpstr>
      <vt:lpstr>Техногенное воздействие на территории Беларуси</vt:lpstr>
      <vt:lpstr>По данным государственного земельного кадастра (на 1.01.2013 г.) общая площадь земель Республики Беларусь составляет 207,6 тыс. га, из них: • на дороги и другие транспортные коммуникации приходится – 395,4 (0,19 %); • на улицы и иные места общественного пользования приходится – 150,4 (0,07 %); • на застройку приходится – 346,7 (0,16 %); • на нарушенные земли приходится – 5,6 ( 0,027 %). </vt:lpstr>
      <vt:lpstr>Площадь техногенных территорий</vt:lpstr>
      <vt:lpstr>Брестская область</vt:lpstr>
      <vt:lpstr>Витебская область</vt:lpstr>
      <vt:lpstr>Гомельская область</vt:lpstr>
      <vt:lpstr>Гродненская область</vt:lpstr>
      <vt:lpstr>Минская область</vt:lpstr>
      <vt:lpstr>Могилевская область</vt:lpstr>
      <vt:lpstr>г. Минск</vt:lpstr>
      <vt:lpstr>Проявление техногенных преобразований на территории Беларуси 1. Загрязнение атмосферы промышленностью и транспортом отражается на состоянии воздушной среды в отдельных городах. В целом за последнее 20-25 лет наибольшие объёмы выбросов в воздушный бассейн республики приходились на Новополоцк. Наиболее «грязными» городами в расчёте на одного жителя являются: Новополоцк (638 кг), Солигорск (102 кг), Светлогорск (101кг), Слуцк (94кг), Полоцк (71кг).  2. Загрязняются реки нефтепродуктами, фосфатами, а также никелем, следовательно гибнут рыбы, планктонные и донные организмы. Наибольшая часть загрязняющих веществ приходится на Гомельскую область. Вдвое ниже загрязнение в Минской и Брестской областях. Наименьшим количеством загрязненных стоков характеризуется Гродненская область.  3. В последние годы в Беларуси активно эксплуатируются и загрязняются подземные воды. Происходит это путём загрязнения: бактериологического в результате нарушения санитарных требований; нитратами вследствие неправильного внесения удобрений и нарушения технологий удаления навоза; подпочвенных вод в местах хранения и применения пестицидов; вод в местах хранения промышленных отходов. 4. Во многих городах существенно загрязнение почв цинком (Гродно). Медью загрязнены почвы Гомеля, Орши, Бобруйска, Могилева. В целом тяжёлыми металлами наиболее загрязнены почвы крупных городов и промышленных центров.      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всю историю существования человеческих цивилизаций рядом с природными или внутри них возникали новые системы антропогенного характера — разнообразные городские и сельские поселения, сельскохозяйственные и лесопромышленные зоны, транспорт и транспортные коммуникации, энергетические системы, горнодобывающие и горнорудные предприятия, промышленные предприятия, рекреационные системы и др.</dc:title>
  <dc:creator>Admin</dc:creator>
  <cp:lastModifiedBy>XTreme</cp:lastModifiedBy>
  <cp:revision>84</cp:revision>
  <dcterms:created xsi:type="dcterms:W3CDTF">2013-11-01T14:50:31Z</dcterms:created>
  <dcterms:modified xsi:type="dcterms:W3CDTF">2013-12-12T20:00:00Z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