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dp" ContentType="image/vnd.ms-photo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357" y="1196752"/>
            <a:ext cx="9132703" cy="2088232"/>
          </a:xfrm>
        </p:spPr>
        <p:txBody>
          <a:bodyPr>
            <a:normAutofit/>
          </a:bodyPr>
          <a:lstStyle/>
          <a:p>
            <a:pPr algn="ctr"/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Разрушение озонового слоя 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Земли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581128"/>
            <a:ext cx="4680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Нашумевшие в свое время «озоновые дыры» и сейчас продолжают будоражить воображение как исследователей, так и простых обывателей. Озон поглощает УФ излучение солнца, губительное для жизни на нашей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планете.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6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19256" cy="20162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	Результаты </a:t>
            </a:r>
            <a:r>
              <a:rPr lang="ru-RU" dirty="0"/>
              <a:t>исследований, говорящие о существовании озоновой дыры в атмосфере, оказались пугающими и в некоторой степени невероятными для ученых США, проводивших мониторинг озонового слоя при помощи сложных спутниковых систем. Первоначально проведенный ими анализ не показал никаких изменений в озоновом слое, но после повторного изучения данных со спутников его истощение было подтверждено</a:t>
            </a:r>
            <a:r>
              <a:rPr lang="ru-RU" dirty="0" smtClean="0"/>
              <a:t>. (на рисунке – площадь дыры над Антарктикой)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4" t="2409" r="17904" b="69"/>
          <a:stretch/>
        </p:blipFill>
        <p:spPr>
          <a:xfrm>
            <a:off x="1763688" y="2452255"/>
            <a:ext cx="5760640" cy="4184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175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574" r="17260" b="57782"/>
          <a:stretch/>
        </p:blipFill>
        <p:spPr>
          <a:xfrm>
            <a:off x="646498" y="548680"/>
            <a:ext cx="7702091" cy="5616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2843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7" t="41340" r="17517" b="8139"/>
          <a:stretch/>
        </p:blipFill>
        <p:spPr>
          <a:xfrm>
            <a:off x="1475656" y="476672"/>
            <a:ext cx="6271775" cy="5760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8385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718"/>
            <a:ext cx="8640960" cy="756002"/>
          </a:xfrm>
        </p:spPr>
        <p:txBody>
          <a:bodyPr>
            <a:normAutofit/>
          </a:bodyPr>
          <a:lstStyle/>
          <a:p>
            <a:r>
              <a:rPr lang="ru-RU" sz="2100" dirty="0" smtClean="0"/>
              <a:t>Риски, связанные с образованием озоновых дыр</a:t>
            </a:r>
            <a:endParaRPr lang="ru-RU" sz="2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	Снижение </a:t>
            </a:r>
            <a:r>
              <a:rPr lang="ru-RU" dirty="0"/>
              <a:t>концентрации озона ослабляет способность атмосферы защищать </a:t>
            </a:r>
            <a:r>
              <a:rPr lang="ru-RU" dirty="0" smtClean="0"/>
              <a:t>все </a:t>
            </a:r>
            <a:r>
              <a:rPr lang="ru-RU" dirty="0"/>
              <a:t>живое на земле от жесткого ультрафиолетового излучения (</a:t>
            </a:r>
            <a:r>
              <a:rPr lang="ru-RU" dirty="0" smtClean="0"/>
              <a:t>УФ – радиация</a:t>
            </a:r>
            <a:r>
              <a:rPr lang="ru-RU" dirty="0"/>
              <a:t>). Живые организмы весьма уязвимы для ультрафиолетового излучения, ибо </a:t>
            </a:r>
            <a:r>
              <a:rPr lang="ru-RU" dirty="0" smtClean="0"/>
              <a:t>энергии </a:t>
            </a:r>
            <a:r>
              <a:rPr lang="ru-RU" dirty="0"/>
              <a:t>даже одного фотона из этих лучей достаточно, чтобы разрушить химические связи в большинстве органических молекул. Не </a:t>
            </a:r>
            <a:r>
              <a:rPr lang="ru-RU" dirty="0" smtClean="0"/>
              <a:t>случайно, поэтому, </a:t>
            </a:r>
            <a:r>
              <a:rPr lang="ru-RU" dirty="0"/>
              <a:t>в районах с пониженным содержанием </a:t>
            </a:r>
            <a:r>
              <a:rPr lang="ru-RU" dirty="0" smtClean="0"/>
              <a:t>озона, </a:t>
            </a:r>
            <a:r>
              <a:rPr lang="ru-RU" dirty="0"/>
              <a:t>многочисленны солнечные ожоги, наблюдается рост заболеваемости людей раком кожи и др. </a:t>
            </a:r>
            <a:r>
              <a:rPr lang="ru-RU" dirty="0" smtClean="0"/>
              <a:t>Кроме </a:t>
            </a:r>
            <a:r>
              <a:rPr lang="ru-RU" dirty="0"/>
              <a:t>кожных заболеваний возможно развитие глазных болезней (катаракта и др.), подавление иммунной системы и т. д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	Установлено </a:t>
            </a:r>
            <a:r>
              <a:rPr lang="ru-RU" dirty="0"/>
              <a:t>также, что растения под влиянием сильного ультрафиолетового излучения постепенно теряют свою способность к фотосинтезу, а нарушение жизнедеятельности планктона приводит к разрыву трофических цепей </a:t>
            </a:r>
            <a:r>
              <a:rPr lang="ru-RU" dirty="0" err="1"/>
              <a:t>биоты</a:t>
            </a:r>
            <a:r>
              <a:rPr lang="ru-RU" dirty="0"/>
              <a:t> водных экосистем, и т. д.</a:t>
            </a:r>
          </a:p>
        </p:txBody>
      </p:sp>
    </p:spTree>
    <p:extLst>
      <p:ext uri="{BB962C8B-B14F-4D97-AF65-F5344CB8AC3E}">
        <p14:creationId xmlns:p14="http://schemas.microsoft.com/office/powerpoint/2010/main" val="2112428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5373216"/>
            <a:ext cx="7620000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Озоновый экран поглощает УФ-излучение в стратосфере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47"/>
          <a:stretch/>
        </p:blipFill>
        <p:spPr>
          <a:xfrm>
            <a:off x="534437" y="494539"/>
            <a:ext cx="7776864" cy="46231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5328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47248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Мероприятия по решению проблемы истощения озонового слоя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147248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	В </a:t>
            </a:r>
            <a:r>
              <a:rPr lang="ru-RU" dirty="0"/>
              <a:t>ответ на эту проблему ЮНЕП помогла заключить, а теперь проводит в жизнь историческую Венскую конвенцию об охране озонового слоя (1985), </a:t>
            </a:r>
            <a:r>
              <a:rPr lang="ru-RU" dirty="0" err="1"/>
              <a:t>Монреальский</a:t>
            </a:r>
            <a:r>
              <a:rPr lang="ru-RU" dirty="0"/>
              <a:t> протокол (1987) и поправки к нему. Согласно этим соглашениям, промышленно развитые страны запрещают производство и продажу хлорфторуглеродных веществ, истощающих озоновый слой, а развивающимся странам предлагается прекратить их производство к 2010 году. Планируется также постепенно ликвидировать и другие истощающие озоновый слой вещества.</a:t>
            </a:r>
          </a:p>
          <a:p>
            <a:pPr algn="just"/>
            <a:r>
              <a:rPr lang="ru-RU" dirty="0" smtClean="0"/>
              <a:t>	В </a:t>
            </a:r>
            <a:r>
              <a:rPr lang="ru-RU" dirty="0"/>
              <a:t>2007 году проведенная Секретариатом по озону ЮНЕП, научная оценка озонового истощения подтвердила эффективность </a:t>
            </a:r>
            <a:r>
              <a:rPr lang="ru-RU" dirty="0" err="1"/>
              <a:t>Монреальского</a:t>
            </a:r>
            <a:r>
              <a:rPr lang="ru-RU" dirty="0"/>
              <a:t> протокола. Из этой оценки вытекает, что суммарное содержание истощающих озоновый слой компонентов в тропосфере (нижний слой атмосферы) в настоящее время медленно уменьшается, плюс наметились ранние признаки «регенерации озонового слоя». Если бы не были предприняты меры в соответствии с Протоколом, то озоновое истощение было бы гораздо сильнее и могло бы приобрести необратимый характер. Вместе с тем, если бы государства-участники смогли бы полностью прекратить выброс в атмосферу </a:t>
            </a:r>
            <a:r>
              <a:rPr lang="ru-RU" dirty="0" err="1"/>
              <a:t>озоноразрушающих</a:t>
            </a:r>
            <a:r>
              <a:rPr lang="ru-RU" dirty="0"/>
              <a:t> веществ к 2006 году, то процесс можно было бы ускорить на 15 лет, что позволило бы восстановить мировой уровень озона до уровня 1980 года уже к 2035 году.</a:t>
            </a:r>
          </a:p>
        </p:txBody>
      </p:sp>
    </p:spTree>
    <p:extLst>
      <p:ext uri="{BB962C8B-B14F-4D97-AF65-F5344CB8AC3E}">
        <p14:creationId xmlns:p14="http://schemas.microsoft.com/office/powerpoint/2010/main" val="1979631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5791200" cy="1371600"/>
          </a:xfrm>
        </p:spPr>
        <p:txBody>
          <a:bodyPr/>
          <a:lstStyle/>
          <a:p>
            <a:r>
              <a:rPr lang="ru-RU" dirty="0" smtClean="0"/>
              <a:t>История открытия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3528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/>
              <a:t>	Озоновая </a:t>
            </a:r>
            <a:r>
              <a:rPr lang="ru-RU" dirty="0"/>
              <a:t>дыра диаметром свыше 1000 км впервые была обнаружена в 1985 году, </a:t>
            </a:r>
            <a:r>
              <a:rPr lang="ru-RU" dirty="0" smtClean="0"/>
              <a:t>над </a:t>
            </a:r>
            <a:r>
              <a:rPr lang="ru-RU" dirty="0"/>
              <a:t>Антарктидой, </a:t>
            </a:r>
            <a:r>
              <a:rPr lang="ru-RU" dirty="0" smtClean="0"/>
              <a:t>группой британских </a:t>
            </a:r>
            <a:r>
              <a:rPr lang="ru-RU" dirty="0"/>
              <a:t>учёных: Дж. </a:t>
            </a:r>
            <a:r>
              <a:rPr lang="ru-RU" dirty="0" err="1" smtClean="0"/>
              <a:t>Шанклином</a:t>
            </a:r>
            <a:r>
              <a:rPr lang="ru-RU" dirty="0" smtClean="0"/>
              <a:t>,  Дж</a:t>
            </a:r>
            <a:r>
              <a:rPr lang="ru-RU" dirty="0"/>
              <a:t>. </a:t>
            </a:r>
            <a:r>
              <a:rPr lang="ru-RU" dirty="0" err="1" smtClean="0"/>
              <a:t>Фарменом</a:t>
            </a:r>
            <a:r>
              <a:rPr lang="ru-RU" dirty="0" smtClean="0"/>
              <a:t> и Б</a:t>
            </a:r>
            <a:r>
              <a:rPr lang="ru-RU" dirty="0"/>
              <a:t>. </a:t>
            </a:r>
            <a:r>
              <a:rPr lang="ru-RU" dirty="0" err="1" smtClean="0"/>
              <a:t>Гардинером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Они опубликовали </a:t>
            </a:r>
            <a:r>
              <a:rPr lang="ru-RU" dirty="0"/>
              <a:t>соответствующую статью в журнале </a:t>
            </a:r>
            <a:r>
              <a:rPr lang="ru-RU" dirty="0" err="1"/>
              <a:t>Nature</a:t>
            </a:r>
            <a:r>
              <a:rPr lang="ru-RU" dirty="0"/>
              <a:t>. Каждый август она появлялась, а в </a:t>
            </a:r>
            <a:r>
              <a:rPr lang="ru-RU" dirty="0" smtClean="0"/>
              <a:t>декабре–январе </a:t>
            </a:r>
            <a:r>
              <a:rPr lang="ru-RU" dirty="0"/>
              <a:t>прекращала своё существование. Над Северным полушарием в Арктике образовывалась другая дыра, но меньших размеров. На данном этапе развития человечества, мировые ученые доказали, что на Земле существует громадное количество озоновых дыр. Но наиболее опасная и крупная расположена над Антарктикой.</a:t>
            </a:r>
          </a:p>
        </p:txBody>
      </p:sp>
    </p:spTree>
    <p:extLst>
      <p:ext uri="{BB962C8B-B14F-4D97-AF65-F5344CB8AC3E}">
        <p14:creationId xmlns:p14="http://schemas.microsoft.com/office/powerpoint/2010/main" val="1140297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ru-RU" dirty="0" smtClean="0"/>
              <a:t>ДОКАЗАТЕЛЬСТВА 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075240" cy="4052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	По </a:t>
            </a:r>
            <a:r>
              <a:rPr lang="ru-RU" dirty="0"/>
              <a:t>общепринятой в научной среде теории, во второй половине XX века всё возрастающее воздействие антропогенного фактора в виде выделения хлор- и </a:t>
            </a:r>
            <a:r>
              <a:rPr lang="ru-RU" dirty="0" err="1"/>
              <a:t>бромсодержащих</a:t>
            </a:r>
            <a:r>
              <a:rPr lang="ru-RU" dirty="0"/>
              <a:t> фреонов привело к значительному утончению озонового </a:t>
            </a:r>
            <a:r>
              <a:rPr lang="ru-RU" dirty="0" smtClean="0"/>
              <a:t>слоя. Такие данные приводятся в докладе </a:t>
            </a:r>
            <a:r>
              <a:rPr lang="ru-RU" dirty="0"/>
              <a:t>Всемирной метеорологической организации:</a:t>
            </a:r>
            <a:br>
              <a:rPr lang="ru-RU" dirty="0"/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i="1" dirty="0" smtClean="0">
                <a:solidFill>
                  <a:srgbClr val="FF0000"/>
                </a:solidFill>
              </a:rPr>
              <a:t>«Эти </a:t>
            </a:r>
            <a:r>
              <a:rPr lang="ru-RU" i="1" dirty="0">
                <a:solidFill>
                  <a:srgbClr val="FF0000"/>
                </a:solidFill>
              </a:rPr>
              <a:t>и другие недавно полученные научные данные укрепили вывод предыдущих оценок в том, что перевес в пользу научных доказательств свидетельствует о том, что наблюдаемая потеря озона в средних и высоких широтах в основном обусловлена антропогенными хлор- и </a:t>
            </a:r>
            <a:r>
              <a:rPr lang="ru-RU" i="1" dirty="0" err="1">
                <a:solidFill>
                  <a:srgbClr val="FF0000"/>
                </a:solidFill>
              </a:rPr>
              <a:t>бромсодержащими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соединениями».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31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219256" cy="14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i="1" dirty="0" smtClean="0">
                <a:solidFill>
                  <a:srgbClr val="FF0000"/>
                </a:solidFill>
              </a:rPr>
              <a:t>Озоновый слой </a:t>
            </a:r>
            <a:r>
              <a:rPr lang="ru-RU" dirty="0" smtClean="0"/>
              <a:t>– это </a:t>
            </a:r>
            <a:r>
              <a:rPr lang="ru-RU" dirty="0"/>
              <a:t>тонкий газовый слой в стратосфере (от 10 км и выше от поверхности Земли), который защищает поверхность Земли от разрушительного эффекта солнечных ультрафиолетовых лучей.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44258"/>
            <a:ext cx="6876256" cy="41349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543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такое озон? </a:t>
            </a:r>
            <a:br>
              <a:rPr lang="ru-RU" sz="3200" dirty="0" smtClean="0"/>
            </a:br>
            <a:r>
              <a:rPr lang="ru-RU" sz="3200" dirty="0" smtClean="0"/>
              <a:t>Для чего он нужен?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Озон</a:t>
            </a:r>
            <a:r>
              <a:rPr lang="ru-RU" dirty="0" smtClean="0"/>
              <a:t> – аллотропная модификация кислорода, состоящая из 3-х атомов кислорода. Химическая формула - 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/>
              <a:t>. </a:t>
            </a:r>
            <a:r>
              <a:rPr lang="ru-RU" dirty="0" smtClean="0"/>
              <a:t>Максимальная </a:t>
            </a:r>
            <a:r>
              <a:rPr lang="ru-RU" dirty="0"/>
              <a:t>концентрация озона отмечается на высоте около 25 км, но даже там она очень мала – 5-10 молекул на миллион молекул воздуха. Этот озон расположен выше 10 км, его называют также стратосферным, и он составляет примерно 90% всего озона. Ниже него в атмосфере содержится тропосферный озон. Разница между этими газами исключительно в месторасположении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Озон </a:t>
            </a:r>
            <a:r>
              <a:rPr lang="ru-RU" dirty="0"/>
              <a:t>имеет существенное эколого-биологическое значение и является важнейшим компонентом атмосферы, несмотря на то что процентное содержание его </a:t>
            </a:r>
            <a:r>
              <a:rPr lang="ru-RU" dirty="0" smtClean="0"/>
              <a:t>невелико</a:t>
            </a:r>
            <a:r>
              <a:rPr lang="en-US" dirty="0" smtClean="0"/>
              <a:t> – </a:t>
            </a:r>
            <a:r>
              <a:rPr lang="ru-RU" dirty="0" smtClean="0"/>
              <a:t>менее </a:t>
            </a:r>
            <a:r>
              <a:rPr lang="ru-RU" dirty="0"/>
              <a:t>0,0001 %. Связано это с тем, что именно </a:t>
            </a:r>
            <a:r>
              <a:rPr lang="ru-RU" dirty="0">
                <a:solidFill>
                  <a:srgbClr val="FF0000"/>
                </a:solidFill>
              </a:rPr>
              <a:t>озон активно поглощает </a:t>
            </a:r>
            <a:r>
              <a:rPr lang="ru-RU" dirty="0" smtClean="0">
                <a:solidFill>
                  <a:srgbClr val="FF0000"/>
                </a:solidFill>
              </a:rPr>
              <a:t>УФ-излучение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15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620688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Образование озона в атмосфере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352928" cy="2592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	Начало </a:t>
            </a:r>
            <a:r>
              <a:rPr lang="ru-RU" dirty="0"/>
              <a:t>образования озона в стратосфере связано с реакцией расщепления молекулярного кислорода </a:t>
            </a:r>
            <a:r>
              <a:rPr lang="ru-RU" dirty="0" smtClean="0"/>
              <a:t>коротковолновым УФ-излучением </a:t>
            </a:r>
            <a:r>
              <a:rPr lang="ru-RU" dirty="0"/>
              <a:t>Солнца</a:t>
            </a:r>
            <a:r>
              <a:rPr lang="ru-RU" dirty="0" smtClean="0"/>
              <a:t>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dirty="0" err="1" smtClean="0">
                <a:solidFill>
                  <a:srgbClr val="FF0000"/>
                </a:solidFill>
              </a:rPr>
              <a:t>hv</a:t>
            </a:r>
            <a:r>
              <a:rPr lang="ru-RU" dirty="0" smtClean="0">
                <a:solidFill>
                  <a:srgbClr val="FF0000"/>
                </a:solidFill>
              </a:rPr>
              <a:t> = О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</a:p>
          <a:p>
            <a:pPr algn="just"/>
            <a:r>
              <a:rPr lang="ru-RU" dirty="0" smtClean="0"/>
              <a:t>	Далее </a:t>
            </a:r>
            <a:r>
              <a:rPr lang="ru-RU" dirty="0"/>
              <a:t>происходит взаимодействие атомов кислорода (в присутствии третьего </a:t>
            </a:r>
            <a:r>
              <a:rPr lang="ru-RU" dirty="0" smtClean="0"/>
              <a:t>тела – М</a:t>
            </a:r>
            <a:r>
              <a:rPr lang="ru-RU" dirty="0"/>
              <a:t>) с его же молекулами. В результате образуется молекула озона</a:t>
            </a:r>
            <a:r>
              <a:rPr lang="ru-RU" dirty="0" smtClean="0"/>
              <a:t>: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 +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ru-RU" dirty="0" smtClean="0">
                <a:solidFill>
                  <a:srgbClr val="FF0000"/>
                </a:solidFill>
              </a:rPr>
              <a:t>М =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ru-RU" baseline="-25000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+ М</a:t>
            </a:r>
          </a:p>
          <a:p>
            <a:pPr algn="ctr"/>
            <a:r>
              <a:rPr lang="ru-RU" dirty="0"/>
              <a:t>Схематически образование озона можно показать следующим образом: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" t="56354" r="9216"/>
          <a:stretch/>
        </p:blipFill>
        <p:spPr>
          <a:xfrm>
            <a:off x="1619672" y="3413696"/>
            <a:ext cx="6093689" cy="31836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9560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611986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Разрушение озонового слоя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496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	Из </a:t>
            </a:r>
            <a:r>
              <a:rPr lang="ru-RU" dirty="0"/>
              <a:t>аэрозольных баллонов выделяются </a:t>
            </a:r>
            <a:r>
              <a:rPr lang="ru-RU" dirty="0" err="1"/>
              <a:t>фторхлоруглеводороды</a:t>
            </a:r>
            <a:r>
              <a:rPr lang="ru-RU" dirty="0"/>
              <a:t> (</a:t>
            </a:r>
            <a:r>
              <a:rPr lang="ru-RU" dirty="0" smtClean="0"/>
              <a:t>фреоны, ХФУ). </a:t>
            </a:r>
            <a:r>
              <a:rPr lang="ru-RU" dirty="0"/>
              <a:t>Когда по истечении приблизительно 13-15 лет </a:t>
            </a:r>
            <a:r>
              <a:rPr lang="ru-RU" dirty="0" err="1"/>
              <a:t>фторхлоруглеводороды</a:t>
            </a:r>
            <a:r>
              <a:rPr lang="ru-RU" dirty="0"/>
              <a:t> попадают в стратосферу, из них под действием ультрафиолетового излучения выделяется атомарный хлор. Этот хлор соединяется с молекулами </a:t>
            </a:r>
            <a:r>
              <a:rPr lang="ru-RU" dirty="0" smtClean="0"/>
              <a:t>озона.</a:t>
            </a:r>
            <a:r>
              <a:rPr lang="en-US" dirty="0" smtClean="0"/>
              <a:t> </a:t>
            </a:r>
            <a:r>
              <a:rPr lang="ru-RU" dirty="0" smtClean="0"/>
              <a:t>Один </a:t>
            </a:r>
            <a:r>
              <a:rPr lang="ru-RU" dirty="0"/>
              <a:t>атом хлора захватывает от 10000 до 100000 молекул озона и </a:t>
            </a:r>
            <a:r>
              <a:rPr lang="ru-RU" dirty="0" smtClean="0"/>
              <a:t>расщепляет </a:t>
            </a:r>
            <a:r>
              <a:rPr lang="ru-RU" dirty="0"/>
              <a:t>их.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CFC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= CFC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+ CL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CL +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= CLO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CLO + O =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+ CL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Таким </a:t>
            </a:r>
            <a:r>
              <a:rPr lang="ru-RU" dirty="0">
                <a:solidFill>
                  <a:schemeClr val="tx1"/>
                </a:solidFill>
              </a:rPr>
              <a:t>образом, ХФУ переносят хлор с поверхности Земли через тропосферу и нижние слои атмосферы, где менее инертные соединения хлора разрушаются, в стратосферу, к слою с наибольшей концентрацией озона. Осколки </a:t>
            </a:r>
            <a:r>
              <a:rPr lang="ru-RU" dirty="0" err="1">
                <a:solidFill>
                  <a:schemeClr val="tx1"/>
                </a:solidFill>
              </a:rPr>
              <a:t>фреоновых</a:t>
            </a:r>
            <a:r>
              <a:rPr lang="ru-RU" dirty="0">
                <a:solidFill>
                  <a:schemeClr val="tx1"/>
                </a:solidFill>
              </a:rPr>
              <a:t> молекул разрушительно действуют на слой атмосферного озона. ХФУ уже разрушили от 3 до 5 % озонового слоя атмосферы.</a:t>
            </a:r>
          </a:p>
        </p:txBody>
      </p:sp>
    </p:spTree>
    <p:extLst>
      <p:ext uri="{BB962C8B-B14F-4D97-AF65-F5344CB8AC3E}">
        <p14:creationId xmlns:p14="http://schemas.microsoft.com/office/powerpoint/2010/main" val="952480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385"/>
            <a:ext cx="8363272" cy="4679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Схема разрушения озонового экрана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48680"/>
            <a:ext cx="5616624" cy="62003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2844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8280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Озоновая дыра над </a:t>
            </a:r>
            <a:r>
              <a:rPr lang="ru-RU" sz="2800" dirty="0" err="1" smtClean="0"/>
              <a:t>антарктидой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	Анализ </a:t>
            </a:r>
            <a:r>
              <a:rPr lang="ru-RU" dirty="0"/>
              <a:t>данных, собранных в рамках программы Антарктического управления Великобритании, показал, что значение наименьшей концентрации озона, обычно наблюдаемой в стратосфере над Антарктидой в середине октября, за период с 1975 по 1984 годы снизилось на 40%. Постепенно были установлены некоторые закономерности этого явления. В Южном полушарии сентябрь и </a:t>
            </a:r>
            <a:r>
              <a:rPr lang="ru-RU" dirty="0" smtClean="0"/>
              <a:t>октябрь – первые </a:t>
            </a:r>
            <a:r>
              <a:rPr lang="ru-RU" dirty="0"/>
              <a:t>весенние месяцы, в это время солнце после долгой полярной зимы появляется над горизонтом и инициирует множество фотохимических реакций между молекулами озона и атомами хлора и брома, выделившихся из попавших в </a:t>
            </a:r>
            <a:r>
              <a:rPr lang="ru-RU" dirty="0" smtClean="0"/>
              <a:t>стратосферу </a:t>
            </a:r>
            <a:r>
              <a:rPr lang="ru-RU" dirty="0"/>
              <a:t>органических соединений природного и антропогенного происхождения. Так гипотеза, высказанная десятью годами ранее, получила практическое подтверждение. То, что проблема озоновых дыр в атмосфере Земли действительно существует, было доказано полевыми исследованиями.</a:t>
            </a:r>
          </a:p>
        </p:txBody>
      </p:sp>
    </p:spTree>
    <p:extLst>
      <p:ext uri="{BB962C8B-B14F-4D97-AF65-F5344CB8AC3E}">
        <p14:creationId xmlns:p14="http://schemas.microsoft.com/office/powerpoint/2010/main" val="228382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6B691C-C71B-4570-AF12-C06AF5F21754}"/>
</file>

<file path=customXml/itemProps2.xml><?xml version="1.0" encoding="utf-8"?>
<ds:datastoreItem xmlns:ds="http://schemas.openxmlformats.org/officeDocument/2006/customXml" ds:itemID="{ACEBEF4B-BE66-488A-BBF7-D26753D710CA}"/>
</file>

<file path=customXml/itemProps3.xml><?xml version="1.0" encoding="utf-8"?>
<ds:datastoreItem xmlns:ds="http://schemas.openxmlformats.org/officeDocument/2006/customXml" ds:itemID="{4D7D0A10-4C5B-4415-A7C7-7C3BFF5E7790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79</TotalTime>
  <Words>81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Презентация PowerPoint</vt:lpstr>
      <vt:lpstr>История открытия</vt:lpstr>
      <vt:lpstr>ДОКАЗАТЕЛЬСТВА ТЕОРИИ</vt:lpstr>
      <vt:lpstr>Презентация PowerPoint</vt:lpstr>
      <vt:lpstr>Что такое озон?  Для чего он нужен?</vt:lpstr>
      <vt:lpstr>Образование озона в атмосфере</vt:lpstr>
      <vt:lpstr>Разрушение озонового слоя</vt:lpstr>
      <vt:lpstr>Схема разрушения озонового экрана</vt:lpstr>
      <vt:lpstr>Озоновая дыра над антарктидой</vt:lpstr>
      <vt:lpstr>Презентация PowerPoint</vt:lpstr>
      <vt:lpstr>Презентация PowerPoint</vt:lpstr>
      <vt:lpstr>Презентация PowerPoint</vt:lpstr>
      <vt:lpstr>Риски, связанные с образованием озоновых дыр</vt:lpstr>
      <vt:lpstr>Презентация PowerPoint</vt:lpstr>
      <vt:lpstr>Мероприятия по решению проблемы истощения озонового слоя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shzhk</dc:creator>
  <cp:lastModifiedBy>Admin</cp:lastModifiedBy>
  <cp:revision>9</cp:revision>
  <dcterms:created xsi:type="dcterms:W3CDTF">2013-11-07T13:00:15Z</dcterms:created>
  <dcterms:modified xsi:type="dcterms:W3CDTF">2013-12-06T12:24:12Z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