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handoutMasterIdLst>
    <p:handoutMasterId r:id="rId17"/>
  </p:handoutMasterIdLst>
  <p:sldIdLst>
    <p:sldId id="278" r:id="rId2"/>
    <p:sldId id="263" r:id="rId3"/>
    <p:sldId id="272" r:id="rId4"/>
    <p:sldId id="280" r:id="rId5"/>
    <p:sldId id="281" r:id="rId6"/>
    <p:sldId id="282" r:id="rId7"/>
    <p:sldId id="258" r:id="rId8"/>
    <p:sldId id="275" r:id="rId9"/>
    <p:sldId id="260" r:id="rId10"/>
    <p:sldId id="261" r:id="rId11"/>
    <p:sldId id="262" r:id="rId12"/>
    <p:sldId id="266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9900"/>
    <a:srgbClr val="878787"/>
    <a:srgbClr val="000000"/>
    <a:srgbClr val="FFCC00"/>
    <a:srgbClr val="FF0000"/>
    <a:srgbClr val="DBE5AB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8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8412698412698507E-2"/>
          <c:y val="1.674641148325361E-2"/>
          <c:w val="0.63333333333333364"/>
          <c:h val="0.88516746411483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rgbClr val="FF0000"/>
            </a:solidFill>
            <a:ln w="9376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597733439127506E-2"/>
                  <c:y val="-4.0104219148109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8752">
                <a:noFill/>
              </a:ln>
            </c:spPr>
            <c:txPr>
              <a:bodyPr/>
              <a:lstStyle/>
              <a:p>
                <a:pPr>
                  <a:defRPr sz="132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766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Канада</c:v>
                </c:pt>
              </c:strCache>
            </c:strRef>
          </c:tx>
          <c:spPr>
            <a:solidFill>
              <a:srgbClr val="008080"/>
            </a:solidFill>
            <a:ln w="9376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39966"/>
              </a:solidFill>
              <a:ln w="9376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3.4960070551173302E-3"/>
                  <c:y val="1.7899206840461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8752">
                <a:noFill/>
              </a:ln>
            </c:spPr>
            <c:txPr>
              <a:bodyPr/>
              <a:lstStyle/>
              <a:p>
                <a:pPr>
                  <a:defRPr sz="132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494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Бразилия</c:v>
                </c:pt>
              </c:strCache>
            </c:strRef>
          </c:tx>
          <c:spPr>
            <a:solidFill>
              <a:srgbClr val="CC99FF"/>
            </a:solidFill>
            <a:ln w="9376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810828556338396E-3"/>
                  <c:y val="1.0344182297139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8752">
                <a:noFill/>
              </a:ln>
            </c:spPr>
            <c:txPr>
              <a:bodyPr/>
              <a:lstStyle/>
              <a:p>
                <a:pPr>
                  <a:defRPr sz="132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General</c:formatCode>
                <c:ptCount val="1"/>
                <c:pt idx="0">
                  <c:v>488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США</c:v>
                </c:pt>
              </c:strCache>
            </c:strRef>
          </c:tx>
          <c:spPr>
            <a:solidFill>
              <a:srgbClr val="FF00FF"/>
            </a:solidFill>
            <a:ln w="9376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2395782483213767E-2"/>
                  <c:y val="1.4147893304927389E-2"/>
                </c:manualLayout>
              </c:layout>
              <c:spPr>
                <a:noFill/>
                <a:ln w="18752">
                  <a:noFill/>
                </a:ln>
              </c:spPr>
              <c:txPr>
                <a:bodyPr/>
                <a:lstStyle/>
                <a:p>
                  <a:pPr>
                    <a:defRPr sz="1329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Sheet1!$B$5:$B$5</c:f>
              <c:numCache>
                <c:formatCode>General</c:formatCode>
                <c:ptCount val="1"/>
                <c:pt idx="0">
                  <c:v>296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ДР Конго</c:v>
                </c:pt>
              </c:strCache>
            </c:strRef>
          </c:tx>
          <c:spPr>
            <a:solidFill>
              <a:srgbClr val="3366FF"/>
            </a:solidFill>
            <a:ln w="9376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7363243220903744E-3"/>
                  <c:y val="1.3269515899178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8752">
                <a:noFill/>
              </a:ln>
            </c:spPr>
            <c:txPr>
              <a:bodyPr/>
              <a:lstStyle/>
              <a:p>
                <a:pPr>
                  <a:defRPr sz="132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Sheet1!$B$6:$B$6</c:f>
              <c:numCache>
                <c:formatCode>General</c:formatCode>
                <c:ptCount val="1"/>
                <c:pt idx="0">
                  <c:v>174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90507904"/>
        <c:axId val="90546560"/>
        <c:axId val="0"/>
      </c:bar3DChart>
      <c:catAx>
        <c:axId val="90507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3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2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0546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0546560"/>
        <c:scaling>
          <c:orientation val="minMax"/>
        </c:scaling>
        <c:delete val="0"/>
        <c:axPos val="l"/>
        <c:majorGridlines>
          <c:spPr>
            <a:ln w="2344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3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2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0507904"/>
        <c:crosses val="autoZero"/>
        <c:crossBetween val="between"/>
        <c:majorUnit val="200"/>
      </c:valAx>
      <c:spPr>
        <a:noFill/>
        <a:ln w="18752">
          <a:noFill/>
        </a:ln>
      </c:spPr>
    </c:plotArea>
    <c:legend>
      <c:legendPos val="r"/>
      <c:layout>
        <c:manualLayout>
          <c:xMode val="edge"/>
          <c:yMode val="edge"/>
          <c:x val="0.75396825396825395"/>
          <c:y val="6.2200956937799111E-2"/>
          <c:w val="0.24126984126984141"/>
          <c:h val="0.79425837320574166"/>
        </c:manualLayout>
      </c:layout>
      <c:overlay val="0"/>
      <c:spPr>
        <a:noFill/>
        <a:ln w="2344">
          <a:solidFill>
            <a:schemeClr val="tx1"/>
          </a:solidFill>
          <a:prstDash val="solid"/>
        </a:ln>
      </c:spPr>
      <c:txPr>
        <a:bodyPr/>
        <a:lstStyle/>
        <a:p>
          <a:pPr>
            <a:defRPr sz="1222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2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83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853146853146852E-2"/>
          <c:y val="4.0963855421686762E-2"/>
          <c:w val="0.61118881118881196"/>
          <c:h val="0.881927710843373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Латинская  Америка</c:v>
                </c:pt>
              </c:strCache>
            </c:strRef>
          </c:tx>
          <c:spPr>
            <a:solidFill>
              <a:srgbClr val="FF9900"/>
            </a:solidFill>
            <a:ln w="827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2304241114776333E-2"/>
                  <c:y val="8.00606559450282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6554">
                <a:noFill/>
              </a:ln>
            </c:spPr>
            <c:txPr>
              <a:bodyPr/>
              <a:lstStyle/>
              <a:p>
                <a:pPr>
                  <a:defRPr sz="115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СНГ</c:v>
                </c:pt>
              </c:strCache>
            </c:strRef>
          </c:tx>
          <c:spPr>
            <a:solidFill>
              <a:srgbClr val="FF00FF"/>
            </a:solidFill>
            <a:ln w="827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0505132470122646E-2"/>
                  <c:y val="-2.8971846115722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6554">
                <a:noFill/>
              </a:ln>
            </c:spPr>
            <c:txPr>
              <a:bodyPr/>
              <a:lstStyle/>
              <a:p>
                <a:pPr>
                  <a:defRPr sz="115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Зарубежная Европа</c:v>
                </c:pt>
              </c:strCache>
            </c:strRef>
          </c:tx>
          <c:spPr>
            <a:solidFill>
              <a:srgbClr val="00FFFF"/>
            </a:solidFill>
            <a:ln w="827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8.681360239010151E-3"/>
                  <c:y val="-6.7640312902095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6554">
                <a:noFill/>
              </a:ln>
            </c:spPr>
            <c:txPr>
              <a:bodyPr/>
              <a:lstStyle/>
              <a:p>
                <a:pPr>
                  <a:defRPr sz="115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Северная Америка</c:v>
                </c:pt>
              </c:strCache>
            </c:strRef>
          </c:tx>
          <c:spPr>
            <a:solidFill>
              <a:srgbClr val="FF0000"/>
            </a:solidFill>
            <a:ln w="827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5520728300154524E-2"/>
                  <c:y val="-8.18776781836298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6554">
                <a:noFill/>
              </a:ln>
            </c:spPr>
            <c:txPr>
              <a:bodyPr/>
              <a:lstStyle/>
              <a:p>
                <a:pPr>
                  <a:defRPr sz="115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Sheet1!$B$5:$B$5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Африка</c:v>
                </c:pt>
              </c:strCache>
            </c:strRef>
          </c:tx>
          <c:spPr>
            <a:solidFill>
              <a:srgbClr val="000000"/>
            </a:solidFill>
            <a:ln w="827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6444612917231281E-2"/>
                  <c:y val="3.43483605901760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6554">
                <a:noFill/>
              </a:ln>
            </c:spPr>
            <c:txPr>
              <a:bodyPr/>
              <a:lstStyle/>
              <a:p>
                <a:pPr>
                  <a:defRPr sz="115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Sheet1!$B$6:$B$6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Австралия и Океания</c:v>
                </c:pt>
              </c:strCache>
            </c:strRef>
          </c:tx>
          <c:spPr>
            <a:solidFill>
              <a:srgbClr val="00FF00"/>
            </a:solidFill>
            <a:ln w="827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8989238711486819E-2"/>
                  <c:y val="-4.4427045406162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6554">
                <a:noFill/>
              </a:ln>
            </c:spPr>
            <c:txPr>
              <a:bodyPr/>
              <a:lstStyle/>
              <a:p>
                <a:pPr>
                  <a:defRPr sz="115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Sheet1!$B$7:$B$7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Зарубежная Азия</c:v>
                </c:pt>
              </c:strCache>
            </c:strRef>
          </c:tx>
          <c:spPr>
            <a:solidFill>
              <a:srgbClr val="FFFF00"/>
            </a:solidFill>
            <a:ln w="827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7264151591597925E-2"/>
                  <c:y val="-4.7973192350793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6554">
                <a:noFill/>
              </a:ln>
            </c:spPr>
            <c:txPr>
              <a:bodyPr/>
              <a:lstStyle/>
              <a:p>
                <a:pPr>
                  <a:defRPr sz="115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Sheet1!$B$8:$B$8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90701824"/>
        <c:axId val="90703360"/>
        <c:axId val="0"/>
      </c:bar3DChart>
      <c:catAx>
        <c:axId val="90701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0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5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0703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0703360"/>
        <c:scaling>
          <c:orientation val="minMax"/>
        </c:scaling>
        <c:delete val="0"/>
        <c:axPos val="l"/>
        <c:majorGridlines>
          <c:spPr>
            <a:ln w="2069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0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5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0701824"/>
        <c:crosses val="autoZero"/>
        <c:crossBetween val="between"/>
        <c:majorUnit val="20"/>
      </c:valAx>
      <c:spPr>
        <a:noFill/>
        <a:ln w="16554">
          <a:noFill/>
        </a:ln>
      </c:spPr>
    </c:plotArea>
    <c:legend>
      <c:legendPos val="r"/>
      <c:layout>
        <c:manualLayout>
          <c:xMode val="edge"/>
          <c:yMode val="edge"/>
          <c:x val="0.68375438445243053"/>
          <c:y val="9.926827126029214E-2"/>
          <c:w val="0.29931439673534144"/>
          <c:h val="0.80146315564847925"/>
        </c:manualLayout>
      </c:layout>
      <c:overlay val="0"/>
      <c:spPr>
        <a:noFill/>
        <a:ln w="2069">
          <a:solidFill>
            <a:schemeClr val="tx1"/>
          </a:solidFill>
          <a:prstDash val="solid"/>
        </a:ln>
      </c:spPr>
      <c:txPr>
        <a:bodyPr/>
        <a:lstStyle/>
        <a:p>
          <a:pPr>
            <a:defRPr sz="107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8"/>
      <c:rotY val="20"/>
      <c:depthPercent val="100"/>
      <c:rAngAx val="1"/>
    </c:view3D>
    <c:floor>
      <c:thickness val="0"/>
      <c:spPr>
        <a:solidFill>
          <a:srgbClr val="00330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solidFill>
          <a:srgbClr val="003300"/>
        </a:solidFill>
        <a:ln w="25400">
          <a:noFill/>
        </a:ln>
      </c:spPr>
    </c:sideWall>
    <c:backWall>
      <c:thickness val="0"/>
      <c:spPr>
        <a:solidFill>
          <a:srgbClr val="003300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538641686182668"/>
          <c:y val="1.5254237288135601E-2"/>
          <c:w val="0.88290398126463632"/>
          <c:h val="0.864406779661016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1906 год</c:v>
                </c:pt>
              </c:strCache>
            </c:strRef>
          </c:tx>
          <c:spPr>
            <a:solidFill>
              <a:schemeClr val="folHlink"/>
            </a:solidFill>
            <a:ln w="788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1244261252803098E-2"/>
                  <c:y val="0.37874290713873282"/>
                </c:manualLayout>
              </c:layout>
              <c:spPr>
                <a:noFill/>
                <a:ln w="15777">
                  <a:noFill/>
                </a:ln>
              </c:spPr>
              <c:txPr>
                <a:bodyPr/>
                <a:lstStyle/>
                <a:p>
                  <a:pPr>
                    <a:defRPr sz="2919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942167154265896E-2"/>
                  <c:y val="0.234695824986933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5777">
                <a:noFill/>
              </a:ln>
            </c:spPr>
            <c:txPr>
              <a:bodyPr/>
              <a:lstStyle/>
              <a:p>
                <a:pPr>
                  <a:defRPr sz="2919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1906 год</c:v>
                </c:pt>
                <c:pt idx="1">
                  <c:v>2006 год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0.14000000000000001</c:v>
                </c:pt>
                <c:pt idx="1">
                  <c:v>7.0000000000000021E-2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90936448"/>
        <c:axId val="90937984"/>
        <c:axId val="0"/>
      </c:bar3DChart>
      <c:catAx>
        <c:axId val="90936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44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0937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0937984"/>
        <c:scaling>
          <c:orientation val="minMax"/>
        </c:scaling>
        <c:delete val="0"/>
        <c:axPos val="l"/>
        <c:majorGridlines>
          <c:spPr>
            <a:ln w="1972">
              <a:solidFill>
                <a:schemeClr val="tx1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19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44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0936448"/>
        <c:crosses val="autoZero"/>
        <c:crossBetween val="between"/>
      </c:valAx>
      <c:spPr>
        <a:noFill/>
        <a:ln w="1577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87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01B527C-AD83-46A4-A99C-C2364D16213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85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3947-F7DF-4D26-9139-3EFA63B00A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218E-1AEA-4423-994A-284F563A9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56DC-E837-4415-A510-9A3445A7B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8F2F16C-5E36-4484-9749-F4C326A789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8082126-F918-41D5-8C89-E988DD5303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CF8FE12-A3A3-472D-9612-D8B48AD415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C37A9C4-8C2E-4100-8D5D-B1D81F53E7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20CB-B47B-4AD1-AA50-9A9671CA3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98D5DC0-3092-4AF2-9CA3-D91E08F6D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BA4B-C9D7-4869-B9F9-FD95D9620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8927-6483-48D9-B164-BCC1BDAE8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62E95-97F7-4588-9F66-89F5DD0A1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DD85-97FF-49A9-81B3-3EE9A469D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0D46-C766-4043-9EA4-6B22241FC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15C9-878E-4806-8C30-99F60CD36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42AB15C-08C5-43B7-B61C-CE97D70C6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ree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24"/>
          </a:xfrm>
          <a:prstGeom prst="rect">
            <a:avLst/>
          </a:prstGeom>
        </p:spPr>
      </p:pic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285860"/>
            <a:ext cx="7816382" cy="53834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6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Сокращение             площади </a:t>
            </a:r>
            <a:r>
              <a:rPr lang="ru-RU" sz="6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лесов</a:t>
            </a:r>
            <a:endParaRPr lang="en-US" sz="6600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en-US" sz="1600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en-US" sz="1600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en-US" sz="1600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r">
              <a:buNone/>
            </a:pPr>
            <a:endParaRPr lang="ru-RU" sz="3200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r">
              <a:buNone/>
            </a:pPr>
            <a:endParaRPr lang="ru-RU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r">
              <a:buNone/>
            </a:pPr>
            <a:endParaRPr lang="ru-RU" sz="3200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r">
              <a:buNone/>
            </a:pP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Выполнили студентки гр. Г-11:</a:t>
            </a:r>
          </a:p>
          <a:p>
            <a:pPr algn="r">
              <a:buNone/>
            </a:pPr>
            <a:r>
              <a:rPr lang="ru-RU" sz="32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Цалко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М., </a:t>
            </a:r>
            <a:r>
              <a:rPr lang="ru-RU" sz="32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Лахардова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В.</a:t>
            </a:r>
            <a:endParaRPr lang="en-US" sz="3200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i="1">
                <a:solidFill>
                  <a:schemeClr val="tx1"/>
                </a:solidFill>
              </a:rPr>
              <a:t>Скорость уничтожения тропических лесов – 1,25 % ежегодно: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 b="1">
                <a:solidFill>
                  <a:srgbClr val="008000"/>
                </a:solidFill>
                <a:hlinkClick r:id="rId2" action="ppaction://hlinksldjump"/>
              </a:rPr>
              <a:t>В Африке</a:t>
            </a:r>
            <a:endParaRPr lang="ru-RU" sz="2800" b="1">
              <a:solidFill>
                <a:srgbClr val="008000"/>
              </a:solidFill>
            </a:endParaRPr>
          </a:p>
          <a:p>
            <a:r>
              <a:rPr lang="ru-RU" sz="2800" b="1">
                <a:solidFill>
                  <a:srgbClr val="008000"/>
                </a:solidFill>
                <a:hlinkClick r:id="rId3" action="ppaction://hlinksldjump"/>
              </a:rPr>
              <a:t>В Латинской Америке</a:t>
            </a:r>
          </a:p>
          <a:p>
            <a:pPr>
              <a:buFont typeface="Wingdings" pitchFamily="2" charset="2"/>
              <a:buNone/>
            </a:pPr>
            <a:endParaRPr lang="ru-RU" sz="2800" b="1">
              <a:solidFill>
                <a:srgbClr val="008000"/>
              </a:solidFill>
            </a:endParaRPr>
          </a:p>
        </p:txBody>
      </p:sp>
      <p:pic>
        <p:nvPicPr>
          <p:cNvPr id="35846" name="Picture 6" descr="nature_08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411413" y="3068638"/>
            <a:ext cx="4268787" cy="3200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35975" cy="1855787"/>
          </a:xfrm>
        </p:spPr>
        <p:txBody>
          <a:bodyPr>
            <a:normAutofit fontScale="90000"/>
          </a:bodyPr>
          <a:lstStyle/>
          <a:p>
            <a:r>
              <a:rPr lang="ru-RU" sz="3600"/>
              <a:t>Потеря тропических лесов </a:t>
            </a:r>
            <a:br>
              <a:rPr lang="ru-RU" sz="3600"/>
            </a:br>
            <a:r>
              <a:rPr lang="ru-RU" sz="3600"/>
              <a:t>в Африке – 5 млн. га в год</a:t>
            </a:r>
            <a:br>
              <a:rPr lang="ru-RU" sz="3600"/>
            </a:br>
            <a:r>
              <a:rPr lang="ru-RU" sz="3600"/>
              <a:t>в Латинской Америке – 6 млн. га в год</a:t>
            </a:r>
            <a:r>
              <a:rPr lang="en-US" sz="3600"/>
              <a:t>!</a:t>
            </a:r>
            <a:endParaRPr lang="ru-RU" sz="3600"/>
          </a:p>
        </p:txBody>
      </p:sp>
      <p:pic>
        <p:nvPicPr>
          <p:cNvPr id="41992" name="Picture 8" descr="nature_09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2637" y="1978025"/>
            <a:ext cx="5038725" cy="39528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/>
              <a:t>Хвойными лесами богаты: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989138"/>
            <a:ext cx="3178175" cy="3384550"/>
          </a:xfrm>
        </p:spPr>
        <p:txBody>
          <a:bodyPr/>
          <a:lstStyle/>
          <a:p>
            <a:r>
              <a:rPr lang="ru-RU" sz="4000" b="1">
                <a:hlinkClick r:id="rId2" action="ppaction://hlinksldjump"/>
              </a:rPr>
              <a:t>Россия</a:t>
            </a:r>
            <a:endParaRPr lang="ru-RU" sz="4000" b="1"/>
          </a:p>
          <a:p>
            <a:r>
              <a:rPr lang="ru-RU" sz="4000" b="1"/>
              <a:t>Канада</a:t>
            </a:r>
          </a:p>
          <a:p>
            <a:r>
              <a:rPr lang="ru-RU" sz="4000" b="1"/>
              <a:t>США</a:t>
            </a:r>
          </a:p>
        </p:txBody>
      </p:sp>
      <p:pic>
        <p:nvPicPr>
          <p:cNvPr id="54279" name="Picture 7" descr="0612060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1600200"/>
            <a:ext cx="3960812" cy="47418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99687548_nature-1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i="1"/>
              <a:t>Причины появления искусственно насаженных лесов: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/>
              <a:t>Сокращение лесных площадей</a:t>
            </a:r>
          </a:p>
          <a:p>
            <a:r>
              <a:rPr lang="ru-RU"/>
              <a:t>Деградация лесов</a:t>
            </a:r>
          </a:p>
          <a:p>
            <a:r>
              <a:rPr lang="ru-RU"/>
              <a:t>Обезлесение</a:t>
            </a:r>
          </a:p>
        </p:txBody>
      </p:sp>
      <p:pic>
        <p:nvPicPr>
          <p:cNvPr id="57349" name="Picture 5" descr="0612044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339975" y="3573463"/>
            <a:ext cx="4248150" cy="31353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f2e719850e38732cd8a09bfd399fca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i="1">
                <a:solidFill>
                  <a:srgbClr val="FFFF00"/>
                </a:solidFill>
              </a:rPr>
              <a:t>Следствия появления искусственных лесов:</a:t>
            </a:r>
          </a:p>
        </p:txBody>
      </p:sp>
      <p:pic>
        <p:nvPicPr>
          <p:cNvPr id="60422" name="Picture 6" descr="зима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890587" y="1604169"/>
            <a:ext cx="3171825" cy="2181225"/>
          </a:xfrm>
          <a:noFill/>
          <a:ln/>
        </p:spPr>
      </p:pic>
      <p:pic>
        <p:nvPicPr>
          <p:cNvPr id="60423" name="Picture 7" descr="0711014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5024437" y="1604169"/>
            <a:ext cx="3286125" cy="2181225"/>
          </a:xfrm>
          <a:noFill/>
          <a:ln/>
        </p:spPr>
      </p:pic>
      <p:sp>
        <p:nvSpPr>
          <p:cNvPr id="60419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sz="4000">
                <a:solidFill>
                  <a:srgbClr val="FFFF00"/>
                </a:solidFill>
              </a:rPr>
              <a:t>Меньшее биологическое разнообразие</a:t>
            </a:r>
          </a:p>
          <a:p>
            <a:r>
              <a:rPr lang="ru-RU" sz="4000">
                <a:solidFill>
                  <a:srgbClr val="FFFF00"/>
                </a:solidFill>
              </a:rPr>
              <a:t>Появление редколесья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15773792_26_www.nevseoboi.com.u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/>
              <a:t>Вывод: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Font typeface="Wingdings" pitchFamily="2" charset="2"/>
              <a:buNone/>
            </a:pPr>
            <a:r>
              <a:rPr lang="ru-RU" dirty="0" smtClean="0"/>
              <a:t>Необходимо </a:t>
            </a:r>
            <a:r>
              <a:rPr lang="ru-RU" dirty="0"/>
              <a:t>проводить масштабные мероприятия </a:t>
            </a:r>
            <a:r>
              <a:rPr lang="ru-RU" dirty="0" smtClean="0"/>
              <a:t>по охране </a:t>
            </a:r>
            <a:r>
              <a:rPr lang="ru-RU" dirty="0"/>
              <a:t>лесов, т.к. уничтожение лесов может</a:t>
            </a:r>
            <a:r>
              <a:rPr lang="en-US" dirty="0"/>
              <a:t> </a:t>
            </a:r>
            <a:r>
              <a:rPr lang="ru-RU" dirty="0"/>
              <a:t>привести к глобальной экологической катастрофе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Контроль за незаконной вырубкой.</a:t>
            </a:r>
          </a:p>
          <a:p>
            <a:pPr>
              <a:buNone/>
            </a:pPr>
            <a:r>
              <a:rPr lang="ru-RU" dirty="0" smtClean="0"/>
              <a:t>Профилактика лесных пожаров.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Посадка деревьев и лесовосстановительные работы.</a:t>
            </a:r>
          </a:p>
          <a:p>
            <a:pPr>
              <a:buNone/>
            </a:pPr>
            <a:r>
              <a:rPr lang="ru-RU" dirty="0" smtClean="0"/>
              <a:t>Уход за лесными насаждениями.</a:t>
            </a:r>
          </a:p>
          <a:p>
            <a:pPr>
              <a:buNone/>
            </a:pPr>
            <a:r>
              <a:rPr lang="ru-RU" dirty="0" smtClean="0"/>
              <a:t>Повышение экологической культуры всех людей в использовании лесных богатств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 </a:t>
            </a:r>
          </a:p>
          <a:p>
            <a:pPr algn="ctr">
              <a:buFont typeface="Wingdings" pitchFamily="2" charset="2"/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voynaya_vetka_vsya_v_snegu_na_rabochiy_stol_1920x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060575"/>
            <a:ext cx="8229600" cy="21891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>
                <a:solidFill>
                  <a:srgbClr val="FFFF00"/>
                </a:solidFill>
              </a:rPr>
              <a:t>   Леса – это «лёгкие» нашей планеты, бесценное богатство. Однако истребление лесов на сегодняшний момент достигло колоссальных масштабов</a:t>
            </a:r>
            <a:r>
              <a:rPr lang="en-US">
                <a:solidFill>
                  <a:srgbClr val="FFFF00"/>
                </a:solidFill>
              </a:rPr>
              <a:t>!</a:t>
            </a:r>
            <a:endParaRPr lang="ru-RU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endParaRPr lang="ru-RU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952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476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Биосферное значение леса:</a:t>
            </a:r>
          </a:p>
        </p:txBody>
      </p:sp>
      <p:sp>
        <p:nvSpPr>
          <p:cNvPr id="74762" name="Rectangle 10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800" b="1" dirty="0"/>
              <a:t>Обеспечивают устойчивое развитие биосферы</a:t>
            </a:r>
          </a:p>
          <a:p>
            <a:pPr>
              <a:lnSpc>
                <a:spcPct val="90000"/>
              </a:lnSpc>
            </a:pPr>
            <a:r>
              <a:rPr lang="ru-RU" sz="2800" b="1" dirty="0"/>
              <a:t>Деревья увлажняют воздух и смягчают климат</a:t>
            </a:r>
          </a:p>
          <a:p>
            <a:pPr>
              <a:lnSpc>
                <a:spcPct val="90000"/>
              </a:lnSpc>
            </a:pPr>
            <a:r>
              <a:rPr lang="ru-RU" sz="2800" b="1" dirty="0"/>
              <a:t>Служит пристанищем для животных и растений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Задерживает пыль</a:t>
            </a:r>
            <a:r>
              <a:rPr lang="ru-RU" sz="2800" b="1" dirty="0" smtClean="0"/>
              <a:t>, </a:t>
            </a:r>
            <a:r>
              <a:rPr lang="ru-RU" sz="2800" b="1" dirty="0"/>
              <a:t>очищает воду при испарении, снижает шум, понижает вредность ядовитых химических загрязнений</a:t>
            </a:r>
          </a:p>
          <a:p>
            <a:pPr>
              <a:lnSpc>
                <a:spcPct val="90000"/>
              </a:lnSpc>
            </a:pPr>
            <a:r>
              <a:rPr lang="ru-RU" sz="2800" b="1" dirty="0"/>
              <a:t>Снабжает древесиной, топливом, каучуком, ягодами, грибами, орехами, лекарствами</a:t>
            </a:r>
          </a:p>
          <a:p>
            <a:pPr>
              <a:lnSpc>
                <a:spcPct val="90000"/>
              </a:lnSpc>
            </a:pPr>
            <a:r>
              <a:rPr lang="ru-RU" sz="2800" b="1" dirty="0"/>
              <a:t>Являются естественной защитой почвы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50825" y="333375"/>
            <a:ext cx="84978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Лесные  ресурсы  мира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051050" y="1341438"/>
            <a:ext cx="409778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Лесные  пояса  мира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50825" y="2276475"/>
            <a:ext cx="344754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Северный  лесной  пояс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787900" y="2276475"/>
            <a:ext cx="319132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Южный  лесной  пояс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11188" y="5013325"/>
            <a:ext cx="25809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Леса  умеренного  пояса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716463" y="4941888"/>
            <a:ext cx="381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Влажные  экваториальные</a:t>
            </a:r>
          </a:p>
          <a:p>
            <a:pPr algn="ctr"/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 переменно-влажные  леса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1547813" y="5589588"/>
            <a:ext cx="85311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50 %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6084888" y="5589588"/>
            <a:ext cx="85311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50 %</a:t>
            </a:r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2771775" y="1916113"/>
            <a:ext cx="144463" cy="504825"/>
          </a:xfrm>
          <a:prstGeom prst="downArrow">
            <a:avLst>
              <a:gd name="adj1" fmla="val 50000"/>
              <a:gd name="adj2" fmla="val 873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6084888" y="1916113"/>
            <a:ext cx="144462" cy="504825"/>
          </a:xfrm>
          <a:prstGeom prst="downArrow">
            <a:avLst>
              <a:gd name="adj1" fmla="val 50000"/>
              <a:gd name="adj2" fmla="val 87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18" descr="jung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781300"/>
            <a:ext cx="33416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9" descr="taig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708275"/>
            <a:ext cx="2244725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c29cdb4e7782fa9d0a34e308d31f2a1_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Лесные  ресурсы  мира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186238" cy="1757362"/>
          </a:xfrm>
        </p:spPr>
        <p:txBody>
          <a:bodyPr/>
          <a:lstStyle/>
          <a:p>
            <a:pPr algn="ctr">
              <a:buNone/>
              <a:defRPr/>
            </a:pPr>
            <a:r>
              <a:rPr lang="ru-RU" sz="2400" dirty="0"/>
              <a:t>Крупнейшие  страны  мира</a:t>
            </a:r>
          </a:p>
          <a:p>
            <a:pPr algn="ctr">
              <a:buNone/>
              <a:defRPr/>
            </a:pPr>
            <a:r>
              <a:rPr lang="ru-RU" sz="2400" dirty="0"/>
              <a:t>по  площади   лесов</a:t>
            </a:r>
          </a:p>
          <a:p>
            <a:pPr algn="ctr">
              <a:buNone/>
              <a:defRPr/>
            </a:pPr>
            <a:r>
              <a:rPr lang="ru-RU" sz="2400" dirty="0"/>
              <a:t>( млн.  га</a:t>
            </a:r>
            <a:r>
              <a:rPr lang="ru-RU" sz="2400" baseline="30000" dirty="0"/>
              <a:t> </a:t>
            </a:r>
            <a:r>
              <a:rPr lang="ru-RU" sz="2400" dirty="0"/>
              <a:t>)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1643050"/>
            <a:ext cx="3714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Лесистость  территории  по  регионам  мира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% )</a:t>
            </a:r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142844" y="3000372"/>
          <a:ext cx="4500563" cy="347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4643438" y="3000372"/>
          <a:ext cx="4500562" cy="331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mota_ru_1011708-1600x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Проблемы  использования: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28788" y="4524361"/>
            <a:ext cx="40331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Сокращение  площади  лесов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3084499"/>
            <a:ext cx="352742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/>
              <a:t>Нерациональное  использование</a:t>
            </a:r>
          </a:p>
          <a:p>
            <a:pPr algn="ctr"/>
            <a:r>
              <a:rPr lang="ru-RU" sz="2200"/>
              <a:t>лесных  ресурсов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176713" y="3084499"/>
            <a:ext cx="471646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solidFill>
                  <a:schemeClr val="tx1">
                    <a:lumMod val="95000"/>
                  </a:schemeClr>
                </a:solidFill>
              </a:rPr>
              <a:t>50 %  вырубленного  леса</a:t>
            </a:r>
          </a:p>
          <a:p>
            <a:pPr algn="ctr"/>
            <a:r>
              <a:rPr lang="ru-RU" sz="2200">
                <a:solidFill>
                  <a:schemeClr val="tx1">
                    <a:lumMod val="95000"/>
                  </a:schemeClr>
                </a:solidFill>
              </a:rPr>
              <a:t>в  развивающихся  странах</a:t>
            </a:r>
          </a:p>
          <a:p>
            <a:pPr algn="ctr"/>
            <a:r>
              <a:rPr lang="ru-RU" sz="2200">
                <a:solidFill>
                  <a:schemeClr val="tx1">
                    <a:lumMod val="95000"/>
                  </a:schemeClr>
                </a:solidFill>
              </a:rPr>
              <a:t>идёт  на  дрова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5188" y="5245086"/>
            <a:ext cx="63662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Проблема  сокращения лесов!</a:t>
            </a:r>
            <a:endParaRPr lang="ru-RU" sz="32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88925" y="1428736"/>
            <a:ext cx="27241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Огромные  масштабы</a:t>
            </a:r>
          </a:p>
          <a:p>
            <a:pPr algn="ctr"/>
            <a:r>
              <a:rPr lang="ru-RU" sz="220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вырубки  лесов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581400" y="1946261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405188" y="1428736"/>
            <a:ext cx="459734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20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 лесовосстановительных</a:t>
            </a:r>
          </a:p>
          <a:p>
            <a:pPr algn="ctr"/>
            <a:r>
              <a:rPr lang="ru-RU" sz="220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  в  России</a:t>
            </a:r>
          </a:p>
          <a:p>
            <a:pPr algn="ctr"/>
            <a:r>
              <a:rPr lang="ru-RU" sz="220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 в  развивающихся  странах.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1441450" y="2579674"/>
            <a:ext cx="144463" cy="504825"/>
          </a:xfrm>
          <a:prstGeom prst="downArrow">
            <a:avLst>
              <a:gd name="adj1" fmla="val 50000"/>
              <a:gd name="adj2" fmla="val 873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2305050" y="4163999"/>
            <a:ext cx="144463" cy="504825"/>
          </a:xfrm>
          <a:prstGeom prst="downArrow">
            <a:avLst>
              <a:gd name="adj1" fmla="val 50000"/>
              <a:gd name="adj2" fmla="val 873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 rot="2700000">
            <a:off x="3312319" y="2509030"/>
            <a:ext cx="109537" cy="828675"/>
          </a:xfrm>
          <a:prstGeom prst="downArrow">
            <a:avLst>
              <a:gd name="adj1" fmla="val 50000"/>
              <a:gd name="adj2" fmla="val 1891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 rot="5400000">
            <a:off x="3744119" y="3156730"/>
            <a:ext cx="109537" cy="828675"/>
          </a:xfrm>
          <a:prstGeom prst="downArrow">
            <a:avLst>
              <a:gd name="adj1" fmla="val 50000"/>
              <a:gd name="adj2" fmla="val 1891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8" grpId="1"/>
      <p:bldP spid="9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605829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>
                <a:solidFill>
                  <a:srgbClr val="FFCC00"/>
                </a:solidFill>
              </a:rPr>
              <a:t>Причины исчезновения лесов: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4608512" cy="4824412"/>
          </a:xfrm>
        </p:spPr>
        <p:txBody>
          <a:bodyPr>
            <a:normAutofit/>
          </a:bodyPr>
          <a:lstStyle/>
          <a:p>
            <a:r>
              <a:rPr lang="ru-RU" sz="2800" b="1"/>
              <a:t>Развитие промышленности</a:t>
            </a:r>
          </a:p>
          <a:p>
            <a:r>
              <a:rPr lang="ru-RU" sz="2800" b="1"/>
              <a:t>Развитие сельского хозяйства</a:t>
            </a:r>
          </a:p>
          <a:p>
            <a:r>
              <a:rPr lang="ru-RU" sz="2800" b="1"/>
              <a:t>Незаконная вырубка</a:t>
            </a:r>
          </a:p>
          <a:p>
            <a:r>
              <a:rPr lang="ru-RU" sz="2800" b="1"/>
              <a:t>Воздействие химического загрязнения атмосферы</a:t>
            </a:r>
          </a:p>
          <a:p>
            <a:r>
              <a:rPr lang="ru-RU" sz="2800" b="1"/>
              <a:t>Опустынивание</a:t>
            </a:r>
          </a:p>
          <a:p>
            <a:r>
              <a:rPr lang="ru-RU" sz="2800" b="1"/>
              <a:t>Пожары</a:t>
            </a:r>
          </a:p>
          <a:p>
            <a:endParaRPr lang="ru-RU" sz="2800" b="1"/>
          </a:p>
        </p:txBody>
      </p:sp>
      <p:pic>
        <p:nvPicPr>
          <p:cNvPr id="28686" name="Picture 14" descr="IMG_small154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209443" y="1600200"/>
            <a:ext cx="2916114" cy="21891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eautiful Green Fo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Тропические леса – кладовая планеты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30</a:t>
            </a:r>
            <a:r>
              <a:rPr lang="en-US" b="1" dirty="0"/>
              <a:t>%</a:t>
            </a:r>
            <a:r>
              <a:rPr lang="ru-RU" dirty="0"/>
              <a:t> от площади суши составляют лесные массивы</a:t>
            </a:r>
          </a:p>
          <a:p>
            <a:r>
              <a:rPr lang="ru-RU" b="1" dirty="0"/>
              <a:t>14</a:t>
            </a:r>
            <a:r>
              <a:rPr lang="en-US" b="1" dirty="0"/>
              <a:t>%</a:t>
            </a:r>
            <a:r>
              <a:rPr lang="ru-RU" dirty="0"/>
              <a:t> из них – тропические леса</a:t>
            </a:r>
            <a:r>
              <a:rPr lang="en-US" dirty="0"/>
              <a:t>!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en-US" dirty="0" smtClean="0"/>
              <a:t>2011</a:t>
            </a:r>
            <a:r>
              <a:rPr lang="ru-RU" dirty="0" smtClean="0"/>
              <a:t> </a:t>
            </a:r>
            <a:r>
              <a:rPr lang="ru-RU" dirty="0"/>
              <a:t>год)</a:t>
            </a:r>
          </a:p>
          <a:p>
            <a:r>
              <a:rPr lang="ru-RU" dirty="0"/>
              <a:t>Тропические леса – это лёгкие планеты:</a:t>
            </a:r>
          </a:p>
          <a:p>
            <a:pPr>
              <a:buFont typeface="Wingdings" pitchFamily="2" charset="2"/>
              <a:buNone/>
            </a:pPr>
            <a:r>
              <a:rPr lang="ru-RU" dirty="0"/>
              <a:t>    в день</a:t>
            </a:r>
            <a:r>
              <a:rPr lang="ru-RU" b="1" dirty="0"/>
              <a:t> 1 га</a:t>
            </a:r>
            <a:r>
              <a:rPr lang="ru-RU" dirty="0"/>
              <a:t> леса поглощает </a:t>
            </a:r>
            <a:r>
              <a:rPr lang="ru-RU" b="1" dirty="0"/>
              <a:t>240 кг </a:t>
            </a:r>
            <a:r>
              <a:rPr lang="en-US" b="1" dirty="0"/>
              <a:t>CO</a:t>
            </a:r>
            <a:r>
              <a:rPr lang="en-US" b="1" baseline="-16000" dirty="0"/>
              <a:t>2</a:t>
            </a:r>
            <a:r>
              <a:rPr lang="en-US" baseline="-16000" dirty="0"/>
              <a:t> </a:t>
            </a:r>
            <a:r>
              <a:rPr lang="ru-RU" dirty="0"/>
              <a:t>и выделяет </a:t>
            </a:r>
            <a:r>
              <a:rPr lang="ru-RU" b="1" dirty="0"/>
              <a:t>200 кг О</a:t>
            </a:r>
            <a:r>
              <a:rPr lang="ru-RU" b="1" baseline="-16000" dirty="0"/>
              <a:t>2</a:t>
            </a:r>
            <a:r>
              <a:rPr lang="ru-RU" baseline="-16000" dirty="0"/>
              <a:t> </a:t>
            </a:r>
          </a:p>
          <a:p>
            <a:r>
              <a:rPr lang="ru-RU" dirty="0"/>
              <a:t>Увлажняют воздух и смягчают климат всей планеты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605829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776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/>
              <a:t>Процент тропических лесов от общей площади лесных массивов мира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5876925"/>
            <a:ext cx="6419850" cy="6858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    За последние 100 лет площадь тропических лесов </a:t>
            </a:r>
            <a:r>
              <a:rPr lang="ru-RU" sz="2400" b="1" i="1"/>
              <a:t>сократилась в   2 раза</a:t>
            </a:r>
            <a:r>
              <a:rPr lang="en-US" sz="2400" b="1" i="1"/>
              <a:t>!</a:t>
            </a:r>
            <a:endParaRPr lang="ru-RU" sz="2400" b="1" i="1"/>
          </a:p>
        </p:txBody>
      </p:sp>
      <p:graphicFrame>
        <p:nvGraphicFramePr>
          <p:cNvPr id="7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908175" y="1841500"/>
          <a:ext cx="5111750" cy="3963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54BEBF6-5147-46FF-BE8C-39FF01891814}"/>
</file>

<file path=customXml/itemProps2.xml><?xml version="1.0" encoding="utf-8"?>
<ds:datastoreItem xmlns:ds="http://schemas.openxmlformats.org/officeDocument/2006/customXml" ds:itemID="{51A8B098-86BB-4CC1-8B4B-DBCFACDC9DBA}"/>
</file>

<file path=customXml/itemProps3.xml><?xml version="1.0" encoding="utf-8"?>
<ds:datastoreItem xmlns:ds="http://schemas.openxmlformats.org/officeDocument/2006/customXml" ds:itemID="{860B6FDD-0D9B-47CD-A595-6D70C14FA8F5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827</TotalTime>
  <Words>383</Words>
  <Application>Microsoft Office PowerPoint</Application>
  <PresentationFormat>Экран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Презентация PowerPoint</vt:lpstr>
      <vt:lpstr>Презентация PowerPoint</vt:lpstr>
      <vt:lpstr>Биосферное значение леса:</vt:lpstr>
      <vt:lpstr>Презентация PowerPoint</vt:lpstr>
      <vt:lpstr>Лесные  ресурсы  мира</vt:lpstr>
      <vt:lpstr>Проблемы  использования: </vt:lpstr>
      <vt:lpstr>Причины исчезновения лесов:</vt:lpstr>
      <vt:lpstr>Тропические леса – кладовая планеты</vt:lpstr>
      <vt:lpstr>Процент тропических лесов от общей площади лесных массивов мира</vt:lpstr>
      <vt:lpstr>Скорость уничтожения тропических лесов – 1,25 % ежегодно:</vt:lpstr>
      <vt:lpstr>Потеря тропических лесов  в Африке – 5 млн. га в год в Латинской Америке – 6 млн. га в год!</vt:lpstr>
      <vt:lpstr>Хвойными лесами богаты:</vt:lpstr>
      <vt:lpstr>Причины появления искусственно насаженных лесов:</vt:lpstr>
      <vt:lpstr>Следствия появления искусственных лесов:</vt:lpstr>
      <vt:lpstr>Вывод: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Состояние лесов. Проблема опустынивания.</dc:title>
  <dc:creator>User</dc:creator>
  <cp:lastModifiedBy>Admin</cp:lastModifiedBy>
  <cp:revision>65</cp:revision>
  <dcterms:created xsi:type="dcterms:W3CDTF">2006-01-21T06:16:45Z</dcterms:created>
  <dcterms:modified xsi:type="dcterms:W3CDTF">2013-12-06T12:27:17Z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